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sldIdLst>
    <p:sldId id="256" r:id="rId2"/>
    <p:sldId id="257" r:id="rId3"/>
    <p:sldId id="258" r:id="rId4"/>
    <p:sldId id="280" r:id="rId5"/>
    <p:sldId id="281" r:id="rId6"/>
    <p:sldId id="282" r:id="rId7"/>
    <p:sldId id="283" r:id="rId8"/>
    <p:sldId id="260" r:id="rId9"/>
    <p:sldId id="261" r:id="rId10"/>
    <p:sldId id="284" r:id="rId11"/>
    <p:sldId id="262" r:id="rId12"/>
    <p:sldId id="263" r:id="rId13"/>
    <p:sldId id="264" r:id="rId14"/>
    <p:sldId id="265" r:id="rId15"/>
    <p:sldId id="266" r:id="rId16"/>
    <p:sldId id="267" r:id="rId17"/>
    <p:sldId id="269" r:id="rId18"/>
    <p:sldId id="268" r:id="rId19"/>
    <p:sldId id="270" r:id="rId20"/>
    <p:sldId id="271" r:id="rId21"/>
    <p:sldId id="272" r:id="rId22"/>
    <p:sldId id="273" r:id="rId23"/>
    <p:sldId id="274" r:id="rId24"/>
    <p:sldId id="275" r:id="rId25"/>
    <p:sldId id="276" r:id="rId26"/>
    <p:sldId id="277" r:id="rId27"/>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22" autoAdjust="0"/>
  </p:normalViewPr>
  <p:slideViewPr>
    <p:cSldViewPr>
      <p:cViewPr varScale="1">
        <p:scale>
          <a:sx n="103" d="100"/>
          <a:sy n="103" d="100"/>
        </p:scale>
        <p:origin x="-20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52226" name="Rectangle 2"/>
          <p:cNvSpPr>
            <a:spLocks noGrp="1" noChangeArrowheads="1"/>
          </p:cNvSpPr>
          <p:nvPr>
            <p:ph type="ctrTitle"/>
          </p:nvPr>
        </p:nvSpPr>
        <p:spPr>
          <a:xfrm>
            <a:off x="914400" y="1524000"/>
            <a:ext cx="7623175" cy="1752600"/>
          </a:xfrm>
        </p:spPr>
        <p:txBody>
          <a:bodyPr/>
          <a:lstStyle>
            <a:lvl1pPr>
              <a:defRPr sz="5000"/>
            </a:lvl1pPr>
          </a:lstStyle>
          <a:p>
            <a:r>
              <a:rPr lang="tr-TR" altLang="en-US"/>
              <a:t>Asıl başlık stili için tıklatın</a:t>
            </a:r>
          </a:p>
        </p:txBody>
      </p:sp>
      <p:sp>
        <p:nvSpPr>
          <p:cNvPr id="52227"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tr-TR" altLang="en-US"/>
              <a:t>Asıl alt başlık stilini düzenlemek için tıklatın</a:t>
            </a:r>
          </a:p>
        </p:txBody>
      </p:sp>
      <p:sp>
        <p:nvSpPr>
          <p:cNvPr id="52228" name="Rectangle 4"/>
          <p:cNvSpPr>
            <a:spLocks noGrp="1" noChangeArrowheads="1"/>
          </p:cNvSpPr>
          <p:nvPr>
            <p:ph type="dt" sz="half" idx="2"/>
          </p:nvPr>
        </p:nvSpPr>
        <p:spPr/>
        <p:txBody>
          <a:bodyPr/>
          <a:lstStyle>
            <a:lvl1pPr>
              <a:defRPr/>
            </a:lvl1pPr>
          </a:lstStyle>
          <a:p>
            <a:endParaRPr lang="tr-TR" altLang="en-US"/>
          </a:p>
        </p:txBody>
      </p:sp>
      <p:sp>
        <p:nvSpPr>
          <p:cNvPr id="52229" name="Rectangle 5"/>
          <p:cNvSpPr>
            <a:spLocks noGrp="1" noChangeArrowheads="1"/>
          </p:cNvSpPr>
          <p:nvPr>
            <p:ph type="ftr" sz="quarter" idx="3"/>
          </p:nvPr>
        </p:nvSpPr>
        <p:spPr>
          <a:xfrm>
            <a:off x="3124200" y="6243638"/>
            <a:ext cx="2895600" cy="457200"/>
          </a:xfrm>
        </p:spPr>
        <p:txBody>
          <a:bodyPr/>
          <a:lstStyle>
            <a:lvl1pPr>
              <a:defRPr/>
            </a:lvl1pPr>
          </a:lstStyle>
          <a:p>
            <a:endParaRPr lang="tr-TR" altLang="en-US"/>
          </a:p>
        </p:txBody>
      </p:sp>
      <p:sp>
        <p:nvSpPr>
          <p:cNvPr id="52230" name="Rectangle 6"/>
          <p:cNvSpPr>
            <a:spLocks noGrp="1" noChangeArrowheads="1"/>
          </p:cNvSpPr>
          <p:nvPr>
            <p:ph type="sldNum" sz="quarter" idx="4"/>
          </p:nvPr>
        </p:nvSpPr>
        <p:spPr/>
        <p:txBody>
          <a:bodyPr/>
          <a:lstStyle>
            <a:lvl1pPr>
              <a:defRPr/>
            </a:lvl1pPr>
          </a:lstStyle>
          <a:p>
            <a:fld id="{9D6C246F-AA11-40CC-8901-FC25129CD0AE}" type="slidenum">
              <a:rPr lang="tr-TR" altLang="en-US"/>
              <a:pPr/>
              <a:t>‹#›</a:t>
            </a:fld>
            <a:endParaRPr lang="tr-TR" altLang="en-US"/>
          </a:p>
        </p:txBody>
      </p:sp>
      <p:sp>
        <p:nvSpPr>
          <p:cNvPr id="52231"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tr-TR"/>
          </a:p>
        </p:txBody>
      </p:sp>
      <p:sp>
        <p:nvSpPr>
          <p:cNvPr id="52232"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endParaRPr lang="tr-T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ltLang="en-US"/>
          </a:p>
        </p:txBody>
      </p:sp>
      <p:sp>
        <p:nvSpPr>
          <p:cNvPr id="5" name="4 Altbilgi Yer Tutucusu"/>
          <p:cNvSpPr>
            <a:spLocks noGrp="1"/>
          </p:cNvSpPr>
          <p:nvPr>
            <p:ph type="ftr" sz="quarter" idx="11"/>
          </p:nvPr>
        </p:nvSpPr>
        <p:spPr/>
        <p:txBody>
          <a:bodyPr/>
          <a:lstStyle>
            <a:lvl1pPr>
              <a:defRPr/>
            </a:lvl1pPr>
          </a:lstStyle>
          <a:p>
            <a:endParaRPr lang="tr-TR" altLang="en-US"/>
          </a:p>
        </p:txBody>
      </p:sp>
      <p:sp>
        <p:nvSpPr>
          <p:cNvPr id="6" name="5 Slayt Numarası Yer Tutucusu"/>
          <p:cNvSpPr>
            <a:spLocks noGrp="1"/>
          </p:cNvSpPr>
          <p:nvPr>
            <p:ph type="sldNum" sz="quarter" idx="12"/>
          </p:nvPr>
        </p:nvSpPr>
        <p:spPr/>
        <p:txBody>
          <a:bodyPr/>
          <a:lstStyle>
            <a:lvl1pPr>
              <a:defRPr/>
            </a:lvl1pPr>
          </a:lstStyle>
          <a:p>
            <a:fld id="{D0883057-CC2B-40A8-AF0F-F4E09FE0C549}" type="slidenum">
              <a:rPr lang="tr-TR" altLang="en-US"/>
              <a:pPr/>
              <a:t>‹#›</a:t>
            </a:fld>
            <a:endParaRPr lang="tr-T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7813"/>
            <a:ext cx="2057400" cy="5853112"/>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7813"/>
            <a:ext cx="6019800" cy="5853112"/>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ltLang="en-US"/>
          </a:p>
        </p:txBody>
      </p:sp>
      <p:sp>
        <p:nvSpPr>
          <p:cNvPr id="5" name="4 Altbilgi Yer Tutucusu"/>
          <p:cNvSpPr>
            <a:spLocks noGrp="1"/>
          </p:cNvSpPr>
          <p:nvPr>
            <p:ph type="ftr" sz="quarter" idx="11"/>
          </p:nvPr>
        </p:nvSpPr>
        <p:spPr/>
        <p:txBody>
          <a:bodyPr/>
          <a:lstStyle>
            <a:lvl1pPr>
              <a:defRPr/>
            </a:lvl1pPr>
          </a:lstStyle>
          <a:p>
            <a:endParaRPr lang="tr-TR" altLang="en-US"/>
          </a:p>
        </p:txBody>
      </p:sp>
      <p:sp>
        <p:nvSpPr>
          <p:cNvPr id="6" name="5 Slayt Numarası Yer Tutucusu"/>
          <p:cNvSpPr>
            <a:spLocks noGrp="1"/>
          </p:cNvSpPr>
          <p:nvPr>
            <p:ph type="sldNum" sz="quarter" idx="12"/>
          </p:nvPr>
        </p:nvSpPr>
        <p:spPr/>
        <p:txBody>
          <a:bodyPr/>
          <a:lstStyle>
            <a:lvl1pPr>
              <a:defRPr/>
            </a:lvl1pPr>
          </a:lstStyle>
          <a:p>
            <a:fld id="{001D95BE-547C-4CBA-94E7-D41D401ECE45}" type="slidenum">
              <a:rPr lang="tr-TR" altLang="en-US"/>
              <a:pPr/>
              <a:t>‹#›</a:t>
            </a:fld>
            <a:endParaRPr lang="tr-T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tr-TR" altLang="en-US"/>
          </a:p>
        </p:txBody>
      </p:sp>
      <p:sp>
        <p:nvSpPr>
          <p:cNvPr id="5" name="4 Altbilgi Yer Tutucusu"/>
          <p:cNvSpPr>
            <a:spLocks noGrp="1"/>
          </p:cNvSpPr>
          <p:nvPr>
            <p:ph type="ftr" sz="quarter" idx="11"/>
          </p:nvPr>
        </p:nvSpPr>
        <p:spPr/>
        <p:txBody>
          <a:bodyPr/>
          <a:lstStyle>
            <a:lvl1pPr>
              <a:defRPr/>
            </a:lvl1pPr>
          </a:lstStyle>
          <a:p>
            <a:endParaRPr lang="tr-TR" altLang="en-US"/>
          </a:p>
        </p:txBody>
      </p:sp>
      <p:sp>
        <p:nvSpPr>
          <p:cNvPr id="6" name="5 Slayt Numarası Yer Tutucusu"/>
          <p:cNvSpPr>
            <a:spLocks noGrp="1"/>
          </p:cNvSpPr>
          <p:nvPr>
            <p:ph type="sldNum" sz="quarter" idx="12"/>
          </p:nvPr>
        </p:nvSpPr>
        <p:spPr/>
        <p:txBody>
          <a:bodyPr/>
          <a:lstStyle>
            <a:lvl1pPr>
              <a:defRPr/>
            </a:lvl1pPr>
          </a:lstStyle>
          <a:p>
            <a:fld id="{61C2F28F-4232-4DE1-8FBD-6F275990FB89}" type="slidenum">
              <a:rPr lang="tr-TR" altLang="en-US"/>
              <a:pPr/>
              <a:t>‹#›</a:t>
            </a:fld>
            <a:endParaRPr lang="tr-T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tr-TR" altLang="en-US"/>
          </a:p>
        </p:txBody>
      </p:sp>
      <p:sp>
        <p:nvSpPr>
          <p:cNvPr id="5" name="4 Altbilgi Yer Tutucusu"/>
          <p:cNvSpPr>
            <a:spLocks noGrp="1"/>
          </p:cNvSpPr>
          <p:nvPr>
            <p:ph type="ftr" sz="quarter" idx="11"/>
          </p:nvPr>
        </p:nvSpPr>
        <p:spPr/>
        <p:txBody>
          <a:bodyPr/>
          <a:lstStyle>
            <a:lvl1pPr>
              <a:defRPr/>
            </a:lvl1pPr>
          </a:lstStyle>
          <a:p>
            <a:endParaRPr lang="tr-TR" altLang="en-US"/>
          </a:p>
        </p:txBody>
      </p:sp>
      <p:sp>
        <p:nvSpPr>
          <p:cNvPr id="6" name="5 Slayt Numarası Yer Tutucusu"/>
          <p:cNvSpPr>
            <a:spLocks noGrp="1"/>
          </p:cNvSpPr>
          <p:nvPr>
            <p:ph type="sldNum" sz="quarter" idx="12"/>
          </p:nvPr>
        </p:nvSpPr>
        <p:spPr/>
        <p:txBody>
          <a:bodyPr/>
          <a:lstStyle>
            <a:lvl1pPr>
              <a:defRPr/>
            </a:lvl1pPr>
          </a:lstStyle>
          <a:p>
            <a:fld id="{3EA94D96-A082-4E84-A019-92790E6BF697}" type="slidenum">
              <a:rPr lang="tr-TR" altLang="en-US"/>
              <a:pPr/>
              <a:t>‹#›</a:t>
            </a:fld>
            <a:endParaRPr lang="tr-T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tr-TR" altLang="en-US"/>
          </a:p>
        </p:txBody>
      </p:sp>
      <p:sp>
        <p:nvSpPr>
          <p:cNvPr id="6" name="5 Altbilgi Yer Tutucusu"/>
          <p:cNvSpPr>
            <a:spLocks noGrp="1"/>
          </p:cNvSpPr>
          <p:nvPr>
            <p:ph type="ftr" sz="quarter" idx="11"/>
          </p:nvPr>
        </p:nvSpPr>
        <p:spPr/>
        <p:txBody>
          <a:bodyPr/>
          <a:lstStyle>
            <a:lvl1pPr>
              <a:defRPr/>
            </a:lvl1pPr>
          </a:lstStyle>
          <a:p>
            <a:endParaRPr lang="tr-TR" altLang="en-US"/>
          </a:p>
        </p:txBody>
      </p:sp>
      <p:sp>
        <p:nvSpPr>
          <p:cNvPr id="7" name="6 Slayt Numarası Yer Tutucusu"/>
          <p:cNvSpPr>
            <a:spLocks noGrp="1"/>
          </p:cNvSpPr>
          <p:nvPr>
            <p:ph type="sldNum" sz="quarter" idx="12"/>
          </p:nvPr>
        </p:nvSpPr>
        <p:spPr/>
        <p:txBody>
          <a:bodyPr/>
          <a:lstStyle>
            <a:lvl1pPr>
              <a:defRPr/>
            </a:lvl1pPr>
          </a:lstStyle>
          <a:p>
            <a:fld id="{3763E234-2920-43DC-82B0-37E419AC835D}" type="slidenum">
              <a:rPr lang="tr-TR" altLang="en-US"/>
              <a:pPr/>
              <a:t>‹#›</a:t>
            </a:fld>
            <a:endParaRPr lang="tr-T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tr-TR" altLang="en-US"/>
          </a:p>
        </p:txBody>
      </p:sp>
      <p:sp>
        <p:nvSpPr>
          <p:cNvPr id="8" name="7 Altbilgi Yer Tutucusu"/>
          <p:cNvSpPr>
            <a:spLocks noGrp="1"/>
          </p:cNvSpPr>
          <p:nvPr>
            <p:ph type="ftr" sz="quarter" idx="11"/>
          </p:nvPr>
        </p:nvSpPr>
        <p:spPr/>
        <p:txBody>
          <a:bodyPr/>
          <a:lstStyle>
            <a:lvl1pPr>
              <a:defRPr/>
            </a:lvl1pPr>
          </a:lstStyle>
          <a:p>
            <a:endParaRPr lang="tr-TR" altLang="en-US"/>
          </a:p>
        </p:txBody>
      </p:sp>
      <p:sp>
        <p:nvSpPr>
          <p:cNvPr id="9" name="8 Slayt Numarası Yer Tutucusu"/>
          <p:cNvSpPr>
            <a:spLocks noGrp="1"/>
          </p:cNvSpPr>
          <p:nvPr>
            <p:ph type="sldNum" sz="quarter" idx="12"/>
          </p:nvPr>
        </p:nvSpPr>
        <p:spPr/>
        <p:txBody>
          <a:bodyPr/>
          <a:lstStyle>
            <a:lvl1pPr>
              <a:defRPr/>
            </a:lvl1pPr>
          </a:lstStyle>
          <a:p>
            <a:fld id="{48DD86A7-BAE4-4C90-8ADE-1B5B4588DA5B}" type="slidenum">
              <a:rPr lang="tr-TR" altLang="en-US"/>
              <a:pPr/>
              <a:t>‹#›</a:t>
            </a:fld>
            <a:endParaRPr lang="tr-T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tr-TR" altLang="en-US"/>
          </a:p>
        </p:txBody>
      </p:sp>
      <p:sp>
        <p:nvSpPr>
          <p:cNvPr id="4" name="3 Altbilgi Yer Tutucusu"/>
          <p:cNvSpPr>
            <a:spLocks noGrp="1"/>
          </p:cNvSpPr>
          <p:nvPr>
            <p:ph type="ftr" sz="quarter" idx="11"/>
          </p:nvPr>
        </p:nvSpPr>
        <p:spPr/>
        <p:txBody>
          <a:bodyPr/>
          <a:lstStyle>
            <a:lvl1pPr>
              <a:defRPr/>
            </a:lvl1pPr>
          </a:lstStyle>
          <a:p>
            <a:endParaRPr lang="tr-TR" altLang="en-US"/>
          </a:p>
        </p:txBody>
      </p:sp>
      <p:sp>
        <p:nvSpPr>
          <p:cNvPr id="5" name="4 Slayt Numarası Yer Tutucusu"/>
          <p:cNvSpPr>
            <a:spLocks noGrp="1"/>
          </p:cNvSpPr>
          <p:nvPr>
            <p:ph type="sldNum" sz="quarter" idx="12"/>
          </p:nvPr>
        </p:nvSpPr>
        <p:spPr/>
        <p:txBody>
          <a:bodyPr/>
          <a:lstStyle>
            <a:lvl1pPr>
              <a:defRPr/>
            </a:lvl1pPr>
          </a:lstStyle>
          <a:p>
            <a:fld id="{DEDB56E5-99B3-4ED7-8CC0-56F55DDACC5A}" type="slidenum">
              <a:rPr lang="tr-TR" altLang="en-US"/>
              <a:pPr/>
              <a:t>‹#›</a:t>
            </a:fld>
            <a:endParaRPr lang="tr-T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tr-TR" altLang="en-US"/>
          </a:p>
        </p:txBody>
      </p:sp>
      <p:sp>
        <p:nvSpPr>
          <p:cNvPr id="3" name="2 Altbilgi Yer Tutucusu"/>
          <p:cNvSpPr>
            <a:spLocks noGrp="1"/>
          </p:cNvSpPr>
          <p:nvPr>
            <p:ph type="ftr" sz="quarter" idx="11"/>
          </p:nvPr>
        </p:nvSpPr>
        <p:spPr/>
        <p:txBody>
          <a:bodyPr/>
          <a:lstStyle>
            <a:lvl1pPr>
              <a:defRPr/>
            </a:lvl1pPr>
          </a:lstStyle>
          <a:p>
            <a:endParaRPr lang="tr-TR" altLang="en-US"/>
          </a:p>
        </p:txBody>
      </p:sp>
      <p:sp>
        <p:nvSpPr>
          <p:cNvPr id="4" name="3 Slayt Numarası Yer Tutucusu"/>
          <p:cNvSpPr>
            <a:spLocks noGrp="1"/>
          </p:cNvSpPr>
          <p:nvPr>
            <p:ph type="sldNum" sz="quarter" idx="12"/>
          </p:nvPr>
        </p:nvSpPr>
        <p:spPr/>
        <p:txBody>
          <a:bodyPr/>
          <a:lstStyle>
            <a:lvl1pPr>
              <a:defRPr/>
            </a:lvl1pPr>
          </a:lstStyle>
          <a:p>
            <a:fld id="{87E663CB-6CDE-4524-95F3-FB0D9CA8DAB7}" type="slidenum">
              <a:rPr lang="tr-TR" altLang="en-US"/>
              <a:pPr/>
              <a:t>‹#›</a:t>
            </a:fld>
            <a:endParaRPr lang="tr-T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ltLang="en-US"/>
          </a:p>
        </p:txBody>
      </p:sp>
      <p:sp>
        <p:nvSpPr>
          <p:cNvPr id="6" name="5 Altbilgi Yer Tutucusu"/>
          <p:cNvSpPr>
            <a:spLocks noGrp="1"/>
          </p:cNvSpPr>
          <p:nvPr>
            <p:ph type="ftr" sz="quarter" idx="11"/>
          </p:nvPr>
        </p:nvSpPr>
        <p:spPr/>
        <p:txBody>
          <a:bodyPr/>
          <a:lstStyle>
            <a:lvl1pPr>
              <a:defRPr/>
            </a:lvl1pPr>
          </a:lstStyle>
          <a:p>
            <a:endParaRPr lang="tr-TR" altLang="en-US"/>
          </a:p>
        </p:txBody>
      </p:sp>
      <p:sp>
        <p:nvSpPr>
          <p:cNvPr id="7" name="6 Slayt Numarası Yer Tutucusu"/>
          <p:cNvSpPr>
            <a:spLocks noGrp="1"/>
          </p:cNvSpPr>
          <p:nvPr>
            <p:ph type="sldNum" sz="quarter" idx="12"/>
          </p:nvPr>
        </p:nvSpPr>
        <p:spPr/>
        <p:txBody>
          <a:bodyPr/>
          <a:lstStyle>
            <a:lvl1pPr>
              <a:defRPr/>
            </a:lvl1pPr>
          </a:lstStyle>
          <a:p>
            <a:fld id="{DEAE8881-031F-4746-8778-C3EE7CDE835C}" type="slidenum">
              <a:rPr lang="tr-TR" altLang="en-US"/>
              <a:pPr/>
              <a:t>‹#›</a:t>
            </a:fld>
            <a:endParaRPr lang="tr-T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tr-TR" altLang="en-US"/>
          </a:p>
        </p:txBody>
      </p:sp>
      <p:sp>
        <p:nvSpPr>
          <p:cNvPr id="6" name="5 Altbilgi Yer Tutucusu"/>
          <p:cNvSpPr>
            <a:spLocks noGrp="1"/>
          </p:cNvSpPr>
          <p:nvPr>
            <p:ph type="ftr" sz="quarter" idx="11"/>
          </p:nvPr>
        </p:nvSpPr>
        <p:spPr/>
        <p:txBody>
          <a:bodyPr/>
          <a:lstStyle>
            <a:lvl1pPr>
              <a:defRPr/>
            </a:lvl1pPr>
          </a:lstStyle>
          <a:p>
            <a:endParaRPr lang="tr-TR" altLang="en-US"/>
          </a:p>
        </p:txBody>
      </p:sp>
      <p:sp>
        <p:nvSpPr>
          <p:cNvPr id="7" name="6 Slayt Numarası Yer Tutucusu"/>
          <p:cNvSpPr>
            <a:spLocks noGrp="1"/>
          </p:cNvSpPr>
          <p:nvPr>
            <p:ph type="sldNum" sz="quarter" idx="12"/>
          </p:nvPr>
        </p:nvSpPr>
        <p:spPr/>
        <p:txBody>
          <a:bodyPr/>
          <a:lstStyle>
            <a:lvl1pPr>
              <a:defRPr/>
            </a:lvl1pPr>
          </a:lstStyle>
          <a:p>
            <a:fld id="{F8552B2D-E9A9-49AD-B149-EBE15B9E5433}" type="slidenum">
              <a:rPr lang="tr-TR" altLang="en-US"/>
              <a:pPr/>
              <a:t>‹#›</a:t>
            </a:fld>
            <a:endParaRPr lang="tr-T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altLang="en-US" smtClean="0"/>
              <a:t>Asıl başlık stili için tıklatın</a:t>
            </a:r>
          </a:p>
        </p:txBody>
      </p:sp>
      <p:sp>
        <p:nvSpPr>
          <p:cNvPr id="51203"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altLang="en-US" smtClean="0"/>
              <a:t>Asıl metin stillerini düzenlemek için tıklatın</a:t>
            </a:r>
          </a:p>
          <a:p>
            <a:pPr lvl="1"/>
            <a:r>
              <a:rPr lang="tr-TR" altLang="en-US" smtClean="0"/>
              <a:t>İkinci düzey</a:t>
            </a:r>
          </a:p>
          <a:p>
            <a:pPr lvl="2"/>
            <a:r>
              <a:rPr lang="tr-TR" altLang="en-US" smtClean="0"/>
              <a:t>Üçüncü düzey</a:t>
            </a:r>
          </a:p>
          <a:p>
            <a:pPr lvl="3"/>
            <a:r>
              <a:rPr lang="tr-TR" altLang="en-US" smtClean="0"/>
              <a:t>Dördüncü düzey</a:t>
            </a:r>
          </a:p>
          <a:p>
            <a:pPr lvl="4"/>
            <a:r>
              <a:rPr lang="tr-TR" altLang="en-US" smtClean="0"/>
              <a:t>Beşinci düzey</a:t>
            </a:r>
          </a:p>
        </p:txBody>
      </p:sp>
      <p:sp>
        <p:nvSpPr>
          <p:cNvPr id="51204"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endParaRPr lang="tr-TR" altLang="en-US"/>
          </a:p>
        </p:txBody>
      </p:sp>
      <p:sp>
        <p:nvSpPr>
          <p:cNvPr id="5120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endParaRPr lang="tr-TR" altLang="en-US"/>
          </a:p>
        </p:txBody>
      </p:sp>
      <p:sp>
        <p:nvSpPr>
          <p:cNvPr id="51206"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fld id="{027AA1D2-B4C4-4B4A-BA0E-301F63E51E59}" type="slidenum">
              <a:rPr lang="tr-TR" altLang="en-US"/>
              <a:pPr/>
              <a:t>‹#›</a:t>
            </a:fld>
            <a:endParaRPr lang="tr-TR" altLang="en-US"/>
          </a:p>
        </p:txBody>
      </p:sp>
      <p:sp>
        <p:nvSpPr>
          <p:cNvPr id="51207"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tr-TR"/>
          </a:p>
        </p:txBody>
      </p:sp>
      <p:sp>
        <p:nvSpPr>
          <p:cNvPr id="51208"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endParaRPr lang="tr-TR"/>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Garamond" pitchFamily="18" charset="0"/>
          <a:cs typeface="Arial" charset="0"/>
        </a:defRPr>
      </a:lvl2pPr>
      <a:lvl3pPr algn="l" rtl="0" fontAlgn="base">
        <a:spcBef>
          <a:spcPct val="0"/>
        </a:spcBef>
        <a:spcAft>
          <a:spcPct val="0"/>
        </a:spcAft>
        <a:defRPr sz="4200">
          <a:solidFill>
            <a:schemeClr val="tx2"/>
          </a:solidFill>
          <a:latin typeface="Garamond" pitchFamily="18" charset="0"/>
          <a:cs typeface="Arial" charset="0"/>
        </a:defRPr>
      </a:lvl3pPr>
      <a:lvl4pPr algn="l" rtl="0" fontAlgn="base">
        <a:spcBef>
          <a:spcPct val="0"/>
        </a:spcBef>
        <a:spcAft>
          <a:spcPct val="0"/>
        </a:spcAft>
        <a:defRPr sz="4200">
          <a:solidFill>
            <a:schemeClr val="tx2"/>
          </a:solidFill>
          <a:latin typeface="Garamond" pitchFamily="18" charset="0"/>
          <a:cs typeface="Arial" charset="0"/>
        </a:defRPr>
      </a:lvl4pPr>
      <a:lvl5pPr algn="l" rtl="0" fontAlgn="base">
        <a:spcBef>
          <a:spcPct val="0"/>
        </a:spcBef>
        <a:spcAft>
          <a:spcPct val="0"/>
        </a:spcAft>
        <a:defRPr sz="4200">
          <a:solidFill>
            <a:schemeClr val="tx2"/>
          </a:solidFill>
          <a:latin typeface="Garamond" pitchFamily="18" charset="0"/>
          <a:cs typeface="Arial" charset="0"/>
        </a:defRPr>
      </a:lvl5pPr>
      <a:lvl6pPr marL="457200" algn="l" rtl="0" fontAlgn="base">
        <a:spcBef>
          <a:spcPct val="0"/>
        </a:spcBef>
        <a:spcAft>
          <a:spcPct val="0"/>
        </a:spcAft>
        <a:defRPr sz="4200">
          <a:solidFill>
            <a:schemeClr val="tx2"/>
          </a:solidFill>
          <a:latin typeface="Garamond" pitchFamily="18" charset="0"/>
          <a:cs typeface="Arial" charset="0"/>
        </a:defRPr>
      </a:lvl6pPr>
      <a:lvl7pPr marL="914400" algn="l" rtl="0" fontAlgn="base">
        <a:spcBef>
          <a:spcPct val="0"/>
        </a:spcBef>
        <a:spcAft>
          <a:spcPct val="0"/>
        </a:spcAft>
        <a:defRPr sz="4200">
          <a:solidFill>
            <a:schemeClr val="tx2"/>
          </a:solidFill>
          <a:latin typeface="Garamond" pitchFamily="18" charset="0"/>
          <a:cs typeface="Arial" charset="0"/>
        </a:defRPr>
      </a:lvl7pPr>
      <a:lvl8pPr marL="1371600" algn="l" rtl="0" fontAlgn="base">
        <a:spcBef>
          <a:spcPct val="0"/>
        </a:spcBef>
        <a:spcAft>
          <a:spcPct val="0"/>
        </a:spcAft>
        <a:defRPr sz="4200">
          <a:solidFill>
            <a:schemeClr val="tx2"/>
          </a:solidFill>
          <a:latin typeface="Garamond" pitchFamily="18" charset="0"/>
          <a:cs typeface="Arial" charset="0"/>
        </a:defRPr>
      </a:lvl8pPr>
      <a:lvl9pPr marL="1828800" algn="l" rtl="0" fontAlgn="base">
        <a:spcBef>
          <a:spcPct val="0"/>
        </a:spcBef>
        <a:spcAft>
          <a:spcPct val="0"/>
        </a:spcAft>
        <a:defRPr sz="4200">
          <a:solidFill>
            <a:schemeClr val="tx2"/>
          </a:solidFill>
          <a:latin typeface="Garamond" pitchFamily="18" charset="0"/>
          <a:cs typeface="Arial" charset="0"/>
        </a:defRPr>
      </a:lvl9pPr>
    </p:titleStyle>
    <p:body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cs typeface="+mn-cs"/>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cs typeface="+mn-cs"/>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cs typeface="+mn-cs"/>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r>
              <a:rPr lang="tr-TR"/>
              <a:t>Zaman Yönetimi</a:t>
            </a:r>
          </a:p>
        </p:txBody>
      </p:sp>
      <p:pic>
        <p:nvPicPr>
          <p:cNvPr id="4101" name="Picture 5" descr="130_uspet2"/>
          <p:cNvPicPr>
            <a:picLocks noChangeAspect="1" noChangeArrowheads="1"/>
          </p:cNvPicPr>
          <p:nvPr/>
        </p:nvPicPr>
        <p:blipFill>
          <a:blip r:embed="rId2" cstate="print"/>
          <a:srcRect/>
          <a:stretch>
            <a:fillRect/>
          </a:stretch>
        </p:blipFill>
        <p:spPr bwMode="auto">
          <a:xfrm>
            <a:off x="5181600" y="2286000"/>
            <a:ext cx="1828800" cy="1630363"/>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tr-TR"/>
              <a:t>Acelecilik;</a:t>
            </a:r>
          </a:p>
        </p:txBody>
      </p:sp>
      <p:sp>
        <p:nvSpPr>
          <p:cNvPr id="58371" name="Rectangle 3"/>
          <p:cNvSpPr>
            <a:spLocks noGrp="1" noChangeArrowheads="1"/>
          </p:cNvSpPr>
          <p:nvPr>
            <p:ph type="body" idx="1"/>
          </p:nvPr>
        </p:nvSpPr>
        <p:spPr/>
        <p:txBody>
          <a:bodyPr/>
          <a:lstStyle/>
          <a:p>
            <a:r>
              <a:rPr lang="tr-TR"/>
              <a:t>Acelecilik; birçok şeyi gözden kaçırmamıza ve dolayısıyla birçok hata yapmamıza neden olabilir. Acele etmek zorunda kalmak aynı zamanda bizim kaygı düzeyimizin artmasına sebep olarak; yapmak zorunda olduğumuz işe konsantre olmamızı da olumsuz etkiler. Bir işe konsantre olamamak o işi yaparken zamanımızı çalar. </a:t>
            </a:r>
          </a:p>
        </p:txBody>
      </p:sp>
      <p:pic>
        <p:nvPicPr>
          <p:cNvPr id="58372" name="Picture 4" descr="i (1)"/>
          <p:cNvPicPr>
            <a:picLocks noChangeAspect="1" noChangeArrowheads="1"/>
          </p:cNvPicPr>
          <p:nvPr/>
        </p:nvPicPr>
        <p:blipFill>
          <a:blip r:embed="rId2" cstate="print"/>
          <a:srcRect/>
          <a:stretch>
            <a:fillRect/>
          </a:stretch>
        </p:blipFill>
        <p:spPr bwMode="auto">
          <a:xfrm>
            <a:off x="3962400" y="304800"/>
            <a:ext cx="3733800" cy="142875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tr-TR"/>
              <a:t>Hayır diyememe:</a:t>
            </a:r>
          </a:p>
        </p:txBody>
      </p:sp>
      <p:sp>
        <p:nvSpPr>
          <p:cNvPr id="10243" name="Rectangle 3"/>
          <p:cNvSpPr>
            <a:spLocks noGrp="1" noChangeArrowheads="1"/>
          </p:cNvSpPr>
          <p:nvPr>
            <p:ph type="body" idx="1"/>
          </p:nvPr>
        </p:nvSpPr>
        <p:spPr/>
        <p:txBody>
          <a:bodyPr/>
          <a:lstStyle/>
          <a:p>
            <a:r>
              <a:rPr lang="tr-TR"/>
              <a:t>Zamanı verimli kullanmak için bazen çevredeki kişilere “hayır demek” gerekmektedir. Yapılan birçok plan bazen karşısındakine “hayır” denilemediği için aksamaktadır. </a:t>
            </a:r>
          </a:p>
          <a:p>
            <a:endParaRPr lang="tr-TR"/>
          </a:p>
        </p:txBody>
      </p:sp>
      <p:pic>
        <p:nvPicPr>
          <p:cNvPr id="10244" name="Picture 4" descr="hayir-diyememe-neden-olur"/>
          <p:cNvPicPr>
            <a:picLocks noChangeAspect="1" noChangeArrowheads="1"/>
          </p:cNvPicPr>
          <p:nvPr/>
        </p:nvPicPr>
        <p:blipFill>
          <a:blip r:embed="rId2" cstate="print"/>
          <a:srcRect/>
          <a:stretch>
            <a:fillRect/>
          </a:stretch>
        </p:blipFill>
        <p:spPr bwMode="auto">
          <a:xfrm>
            <a:off x="4495800" y="3733800"/>
            <a:ext cx="3810000" cy="1952625"/>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tr-TR"/>
              <a:t>Kendine güvensizlik ve yüksek kaygı:</a:t>
            </a:r>
          </a:p>
        </p:txBody>
      </p:sp>
      <p:sp>
        <p:nvSpPr>
          <p:cNvPr id="11267" name="Rectangle 3"/>
          <p:cNvSpPr>
            <a:spLocks noGrp="1" noChangeArrowheads="1"/>
          </p:cNvSpPr>
          <p:nvPr>
            <p:ph type="body" idx="1"/>
          </p:nvPr>
        </p:nvSpPr>
        <p:spPr/>
        <p:txBody>
          <a:bodyPr/>
          <a:lstStyle/>
          <a:p>
            <a:pPr>
              <a:buFont typeface="Wingdings" pitchFamily="2" charset="2"/>
              <a:buNone/>
            </a:pPr>
            <a:r>
              <a:rPr lang="tr-TR"/>
              <a:t>   Bazen bireyler kendi performanslarından şüphe edebilirler ya da yaptığı işin yeterliliğinden emin olamayabilirler. Bu durum çok yoğun duygularla yaşanıyorsa, zamanı planlama da engelleyici bir etken durumuna gelmiştir. </a:t>
            </a:r>
          </a:p>
          <a:p>
            <a:endParaRPr lang="tr-T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tr-TR"/>
              <a:t>Erteleme:</a:t>
            </a:r>
          </a:p>
        </p:txBody>
      </p:sp>
      <p:sp>
        <p:nvSpPr>
          <p:cNvPr id="12291" name="Rectangle 3"/>
          <p:cNvSpPr>
            <a:spLocks noGrp="1" noChangeArrowheads="1"/>
          </p:cNvSpPr>
          <p:nvPr>
            <p:ph type="body" idx="1"/>
          </p:nvPr>
        </p:nvSpPr>
        <p:spPr/>
        <p:txBody>
          <a:bodyPr/>
          <a:lstStyle/>
          <a:p>
            <a:pPr>
              <a:buFont typeface="Wingdings" pitchFamily="2" charset="2"/>
              <a:buNone/>
            </a:pPr>
            <a:r>
              <a:rPr lang="tr-TR" sz="2600"/>
              <a:t>  Erteleme davranışı zamanı planlama ve başarı karşısındaki en büyük engellerden biridir. Ertelenen her iş bir diğerini engeller. Ertelenen işler birikerek çoğalır ve işe başlama motivasyonumuzu düşürür. Ertelenen işler; beraberinde o işle ilgili belge, malzeme,vb. araçların kaybolmasına neden olabileceği gibi daha sonra kaybolan araçları aramak için harcayacağımız zaman, yapmamız gereken işe ayıracağımız zamanı da kısıtlar.</a:t>
            </a:r>
          </a:p>
        </p:txBody>
      </p:sp>
      <p:pic>
        <p:nvPicPr>
          <p:cNvPr id="12293" name="Picture 5" descr="i (2)"/>
          <p:cNvPicPr>
            <a:picLocks noChangeAspect="1" noChangeArrowheads="1"/>
          </p:cNvPicPr>
          <p:nvPr/>
        </p:nvPicPr>
        <p:blipFill>
          <a:blip r:embed="rId2" cstate="print"/>
          <a:srcRect/>
          <a:stretch>
            <a:fillRect/>
          </a:stretch>
        </p:blipFill>
        <p:spPr bwMode="auto">
          <a:xfrm>
            <a:off x="3505200" y="381000"/>
            <a:ext cx="3276600" cy="12192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tr-TR"/>
              <a:t>Sürekli televizyon izleme</a:t>
            </a:r>
          </a:p>
        </p:txBody>
      </p:sp>
      <p:sp>
        <p:nvSpPr>
          <p:cNvPr id="13315" name="Rectangle 3"/>
          <p:cNvSpPr>
            <a:spLocks noGrp="1" noChangeArrowheads="1"/>
          </p:cNvSpPr>
          <p:nvPr>
            <p:ph type="body" idx="1"/>
          </p:nvPr>
        </p:nvSpPr>
        <p:spPr/>
        <p:txBody>
          <a:bodyPr/>
          <a:lstStyle/>
          <a:p>
            <a:pPr>
              <a:buFont typeface="Wingdings" pitchFamily="2" charset="2"/>
              <a:buNone/>
            </a:pPr>
            <a:r>
              <a:rPr lang="tr-TR"/>
              <a:t>   Günde 7 saat televizyon izlemek günün yarısını tüketmek demektir. Diğer insanlardan yarı yarıya daha az yaşamayı seçmek demektir. Günde 7 saat televizyon izlemek uyku dışındaki sürede, haftada 3 gün donup kalmak demektir. </a:t>
            </a:r>
          </a:p>
          <a:p>
            <a:endParaRPr lang="tr-T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tr-TR"/>
              <a:t>Gereğinden fazla uyuma</a:t>
            </a:r>
          </a:p>
        </p:txBody>
      </p:sp>
      <p:sp>
        <p:nvSpPr>
          <p:cNvPr id="14339" name="Rectangle 3"/>
          <p:cNvSpPr>
            <a:spLocks noGrp="1" noChangeArrowheads="1"/>
          </p:cNvSpPr>
          <p:nvPr>
            <p:ph type="body" idx="1"/>
          </p:nvPr>
        </p:nvSpPr>
        <p:spPr/>
        <p:txBody>
          <a:bodyPr/>
          <a:lstStyle/>
          <a:p>
            <a:pPr>
              <a:buFont typeface="Wingdings" pitchFamily="2" charset="2"/>
              <a:buNone/>
            </a:pPr>
            <a:r>
              <a:rPr lang="tr-TR"/>
              <a:t>  Günde toplam 7- 8 saatten fazla uyumak</a:t>
            </a:r>
          </a:p>
          <a:p>
            <a:pPr>
              <a:buFont typeface="Wingdings" pitchFamily="2" charset="2"/>
              <a:buNone/>
            </a:pPr>
            <a:r>
              <a:rPr lang="tr-TR"/>
              <a:t>  yetişkin bir birey için zaman israfıdır. Yeterli uyku alınamaması durumunda dikkat eksikliği ve sinirlilik hali, fazla uyku alınması durumunda ise uyuşukluk ve tembellik ortaya çıkar.</a:t>
            </a:r>
          </a:p>
        </p:txBody>
      </p:sp>
      <p:pic>
        <p:nvPicPr>
          <p:cNvPr id="14342" name="Picture 6" descr="i (3)"/>
          <p:cNvPicPr>
            <a:picLocks noChangeAspect="1" noChangeArrowheads="1"/>
          </p:cNvPicPr>
          <p:nvPr/>
        </p:nvPicPr>
        <p:blipFill>
          <a:blip r:embed="rId2" cstate="print"/>
          <a:srcRect/>
          <a:stretch>
            <a:fillRect/>
          </a:stretch>
        </p:blipFill>
        <p:spPr bwMode="auto">
          <a:xfrm>
            <a:off x="4648200" y="4267200"/>
            <a:ext cx="3819525" cy="165735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tr-TR"/>
              <a:t>Bilgisayarın amaçsız kullanımı:</a:t>
            </a:r>
          </a:p>
        </p:txBody>
      </p:sp>
      <p:sp>
        <p:nvSpPr>
          <p:cNvPr id="15363" name="Rectangle 3"/>
          <p:cNvSpPr>
            <a:spLocks noGrp="1" noChangeArrowheads="1"/>
          </p:cNvSpPr>
          <p:nvPr>
            <p:ph type="body" idx="1"/>
          </p:nvPr>
        </p:nvSpPr>
        <p:spPr/>
        <p:txBody>
          <a:bodyPr/>
          <a:lstStyle/>
          <a:p>
            <a:r>
              <a:rPr lang="tr-TR"/>
              <a:t>Bilgisayarın amaçsız kullanımı, oyun, chat, arkadaşlık, sosyal ağlar derken kaybedilen zaman, (bazen bir oyun günlerce kişiyi etkisi altına alır). </a:t>
            </a:r>
          </a:p>
          <a:p>
            <a:endParaRPr lang="tr-TR"/>
          </a:p>
        </p:txBody>
      </p:sp>
      <p:pic>
        <p:nvPicPr>
          <p:cNvPr id="15364" name="Picture 4" descr="i (4)"/>
          <p:cNvPicPr>
            <a:picLocks noChangeAspect="1" noChangeArrowheads="1"/>
          </p:cNvPicPr>
          <p:nvPr/>
        </p:nvPicPr>
        <p:blipFill>
          <a:blip r:embed="rId2" cstate="print"/>
          <a:srcRect/>
          <a:stretch>
            <a:fillRect/>
          </a:stretch>
        </p:blipFill>
        <p:spPr bwMode="auto">
          <a:xfrm>
            <a:off x="5334000" y="3581400"/>
            <a:ext cx="3105150" cy="142875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p:txBody>
          <a:bodyPr/>
          <a:lstStyle/>
          <a:p>
            <a:r>
              <a:rPr lang="tr-TR"/>
              <a:t>Çaba, enerji ve zamanı en ekonomik şekilde kullanmak istiyorsak çalışmalarımızı planlamalıyız.</a:t>
            </a:r>
          </a:p>
          <a:p>
            <a:endParaRPr lang="tr-TR" sz="2100"/>
          </a:p>
          <a:p>
            <a:r>
              <a:rPr lang="tr-TR" sz="2100"/>
              <a:t>Öğrenciler çalışma planı hazırlamadan önce ders çalışma süresi, çalışılması gerekli dersler v.b. Konularda öğrenme ilkelerini bilmek zorundadır. Bu ilkeler;</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457200" y="838200"/>
            <a:ext cx="8229600" cy="5287963"/>
          </a:xfrm>
        </p:spPr>
        <p:txBody>
          <a:bodyPr/>
          <a:lstStyle/>
          <a:p>
            <a:pPr>
              <a:buFont typeface="Wingdings" pitchFamily="2" charset="2"/>
              <a:buNone/>
            </a:pPr>
            <a:r>
              <a:rPr lang="tr-TR" sz="2600"/>
              <a:t>1.Çalışma planı hazırlarken hangi dersin hangi saatte çalışılacağı karalaştırılmalıdır. Zor yada ağır öğrenilen dersler için en verimli saatlerin ayrılması uygundur. Zihnin uyanık ve çanlı, konsantrasyonun en yüksek olduğu zamanlar en verimli saatlerdir. </a:t>
            </a:r>
          </a:p>
          <a:p>
            <a:r>
              <a:rPr lang="tr-TR" sz="2600"/>
              <a:t>Çalışma için en verimli saat bireylere göre değişebilir. (sabah erken, okul dönüşü, akşam yemeğinden sonra vb. ) Öğrenci bir hafta kendini gözleyerek en verimli saatleri saptayabilir. Günün sonuna rutin işler bırakılabilir. Bu tür etkinlikler fazla yoğunlaşmayı gerektirmez ve birey yorulunca bırakabilir.</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endParaRPr lang="tr-TR"/>
          </a:p>
        </p:txBody>
      </p:sp>
      <p:sp>
        <p:nvSpPr>
          <p:cNvPr id="18435" name="Rectangle 3"/>
          <p:cNvSpPr>
            <a:spLocks noGrp="1" noChangeArrowheads="1"/>
          </p:cNvSpPr>
          <p:nvPr>
            <p:ph type="body" idx="1"/>
          </p:nvPr>
        </p:nvSpPr>
        <p:spPr/>
        <p:txBody>
          <a:bodyPr/>
          <a:lstStyle/>
          <a:p>
            <a:pPr>
              <a:lnSpc>
                <a:spcPct val="90000"/>
              </a:lnSpc>
              <a:buFont typeface="Wingdings" pitchFamily="2" charset="2"/>
              <a:buNone/>
            </a:pPr>
            <a:r>
              <a:rPr lang="tr-TR" sz="2100"/>
              <a:t>  2.En verimli çalışma aralıklı çalışmadır. Ara vermeden uzun süre çalışma kadar uzun süre dinlenme verilerek çalışmada verimsizdir.</a:t>
            </a:r>
          </a:p>
          <a:p>
            <a:pPr>
              <a:lnSpc>
                <a:spcPct val="90000"/>
              </a:lnSpc>
            </a:pPr>
            <a:r>
              <a:rPr lang="tr-TR" sz="2100"/>
              <a:t> Ara vermeden uzun süre çalışma zihnin yorulmasına ve dikkatin dağılmasına yol açar. Uzun süreli dinlenme ise tekrar çalışmaya dönmeyi güçleştirir. </a:t>
            </a:r>
          </a:p>
          <a:p>
            <a:pPr>
              <a:lnSpc>
                <a:spcPct val="90000"/>
              </a:lnSpc>
            </a:pPr>
            <a:r>
              <a:rPr lang="tr-TR" sz="2100"/>
              <a:t>Çalışma ve dinlenme süresi dersin özelliğine göre değişirse de ortalama olarak önerilen, 40-50 dakikalık çalışmadan sonra 10 dakika dinlenmedir. Ancak matematik, fizik gibi dersler çalışılırken problem çözmeden ara verilmemelidir. Ayrıca; her yeni konuyu çalışmaya başlamadan önce ara verilmelidir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381000" y="762000"/>
            <a:ext cx="8534400" cy="2971800"/>
          </a:xfrm>
        </p:spPr>
        <p:txBody>
          <a:bodyPr/>
          <a:lstStyle/>
          <a:p>
            <a:pPr>
              <a:buFont typeface="Wingdings" pitchFamily="2" charset="2"/>
              <a:buNone/>
            </a:pPr>
            <a:r>
              <a:rPr lang="tr-TR"/>
              <a:t>		</a:t>
            </a:r>
          </a:p>
        </p:txBody>
      </p:sp>
      <p:pic>
        <p:nvPicPr>
          <p:cNvPr id="5125" name="Picture 5" descr="65670316_1287837252_tumblr_l0pr0x7TqG1qbqu8l"/>
          <p:cNvPicPr>
            <a:picLocks noChangeAspect="1" noChangeArrowheads="1"/>
          </p:cNvPicPr>
          <p:nvPr/>
        </p:nvPicPr>
        <p:blipFill>
          <a:blip r:embed="rId2" cstate="print"/>
          <a:srcRect/>
          <a:stretch>
            <a:fillRect/>
          </a:stretch>
        </p:blipFill>
        <p:spPr bwMode="auto">
          <a:xfrm>
            <a:off x="1447800" y="3733800"/>
            <a:ext cx="6019800" cy="2605088"/>
          </a:xfrm>
          <a:prstGeom prst="rect">
            <a:avLst/>
          </a:prstGeom>
          <a:noFill/>
        </p:spPr>
      </p:pic>
      <p:sp>
        <p:nvSpPr>
          <p:cNvPr id="5128" name="Text Box 8"/>
          <p:cNvSpPr txBox="1">
            <a:spLocks noChangeArrowheads="1"/>
          </p:cNvSpPr>
          <p:nvPr/>
        </p:nvSpPr>
        <p:spPr bwMode="auto">
          <a:xfrm>
            <a:off x="685800" y="1143000"/>
            <a:ext cx="7924800" cy="2152650"/>
          </a:xfrm>
          <a:prstGeom prst="rect">
            <a:avLst/>
          </a:prstGeom>
          <a:noFill/>
          <a:ln w="9525">
            <a:noFill/>
            <a:miter lim="800000"/>
            <a:headEnd/>
            <a:tailEnd/>
          </a:ln>
          <a:effectLst/>
        </p:spPr>
        <p:txBody>
          <a:bodyPr>
            <a:spAutoFit/>
          </a:bodyPr>
          <a:lstStyle/>
          <a:p>
            <a:r>
              <a:rPr lang="tr-TR"/>
              <a:t>Zaman; yerine konması, geri döndürülmesi, yenilenmesi, satın alınması mümkün olmayan bir kaynaktır. Çoğunlukla yeterli olmadığından şikayetçi olduğumuz; her zaman tasarruf etmeye çalıştığımız, çoğunlukla kaybettiğimiz durumdur. Zamanımızı nasıl değerlendirebileceğimize ilişkin doğru kararlar vermek, etrafta bulunan herhangi bir işi verimli şekilde yapmaktan daha önemlidir.</a:t>
            </a:r>
          </a:p>
          <a:p>
            <a:pPr>
              <a:spcBef>
                <a:spcPct val="50000"/>
              </a:spcBef>
            </a:pPr>
            <a:endParaRPr lang="tr-T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endParaRPr lang="tr-TR"/>
          </a:p>
        </p:txBody>
      </p:sp>
      <p:sp>
        <p:nvSpPr>
          <p:cNvPr id="19459" name="Rectangle 3"/>
          <p:cNvSpPr>
            <a:spLocks noGrp="1" noChangeArrowheads="1"/>
          </p:cNvSpPr>
          <p:nvPr>
            <p:ph type="body" idx="1"/>
          </p:nvPr>
        </p:nvSpPr>
        <p:spPr/>
        <p:txBody>
          <a:bodyPr/>
          <a:lstStyle/>
          <a:p>
            <a:pPr>
              <a:lnSpc>
                <a:spcPct val="90000"/>
              </a:lnSpc>
              <a:buFont typeface="Wingdings" pitchFamily="2" charset="2"/>
              <a:buNone/>
            </a:pPr>
            <a:r>
              <a:rPr lang="tr-TR" sz="2600"/>
              <a:t>3.Çalışma planında her derse belirli bir süre ayrılmalıdır. Bu süre dersin zor ya da kolay oluşuna, çalışılacak konunun uzunluğu veya kısalığına, öğrencinin konu ile ilgili ön bilgisine ve çalışma yöntemine (okuma, yazma, yineleme) göre değişir. </a:t>
            </a:r>
          </a:p>
          <a:p>
            <a:pPr>
              <a:lnSpc>
                <a:spcPct val="90000"/>
              </a:lnSpc>
            </a:pPr>
            <a:r>
              <a:rPr lang="tr-TR" sz="2600"/>
              <a:t>Genellikle bir saatlik dersin ödev ve çalışılması için iki-üç saat ayrılması önerilir. Öğrenci planı uyguladığı ilk haftayı deneme haftası olarak görmeli ve çalışmayı planladığı dersin başlangıç ve bitiş saatlerini kaydetmelidir. Böylece hangi derse ne kadar sürede çalışıldığı saptanacaktır.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152400" y="838200"/>
            <a:ext cx="8610600" cy="5029200"/>
          </a:xfrm>
        </p:spPr>
        <p:txBody>
          <a:bodyPr/>
          <a:lstStyle/>
          <a:p>
            <a:pPr>
              <a:buFont typeface="Wingdings" pitchFamily="2" charset="2"/>
              <a:buNone/>
            </a:pPr>
            <a:r>
              <a:rPr lang="tr-TR"/>
              <a:t>4.Çalışma için ayrılacak zaman saptanırken dersin sınıfta verileceği gün ve saate yakın olmasına dikkat edilmelidir. Dersten önce ders veya konu çalışılırsa, dersin içeriği hakkında bilgi sahibi olunur ve dersi anlamanın kolaylaşmasının yanı sıra anlaşılmayan noktalar sorulabilir. </a:t>
            </a:r>
          </a:p>
          <a:p>
            <a:r>
              <a:rPr lang="tr-TR"/>
              <a:t>Unutmanın en aza inmesi için de dersten sonra tekrar etmek  gerekir. Böylece hem unutma azalır hem de öğrenme kolaylaşır.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endParaRPr lang="tr-TR"/>
          </a:p>
        </p:txBody>
      </p:sp>
      <p:sp>
        <p:nvSpPr>
          <p:cNvPr id="21507" name="Rectangle 3"/>
          <p:cNvSpPr>
            <a:spLocks noGrp="1" noChangeArrowheads="1"/>
          </p:cNvSpPr>
          <p:nvPr>
            <p:ph type="body" idx="1"/>
          </p:nvPr>
        </p:nvSpPr>
        <p:spPr/>
        <p:txBody>
          <a:bodyPr/>
          <a:lstStyle/>
          <a:p>
            <a:r>
              <a:rPr lang="tr-TR"/>
              <a:t>5. Öğrenme üzerinde en az bozucu etki yapan etkinlik uykudur. Bir öğrenci yatmadan önce on dakika süreyle o gün çalıştığı dersleri tekrarlayarak uykuya geçer ve sabah güne bir gün önce yapmış olduğu on dakikalık tekrarı yaparak başlarsa, çalıştıklarını daha iyi korur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endParaRPr lang="tr-TR"/>
          </a:p>
        </p:txBody>
      </p:sp>
      <p:sp>
        <p:nvSpPr>
          <p:cNvPr id="22531" name="Rectangle 3"/>
          <p:cNvSpPr>
            <a:spLocks noGrp="1" noChangeArrowheads="1"/>
          </p:cNvSpPr>
          <p:nvPr>
            <p:ph type="body" idx="1"/>
          </p:nvPr>
        </p:nvSpPr>
        <p:spPr/>
        <p:txBody>
          <a:bodyPr/>
          <a:lstStyle/>
          <a:p>
            <a:r>
              <a:rPr lang="tr-TR"/>
              <a:t>6. Birbirine benzeyen iki ders üst üste çalışılmamalıdır. Örneğin tarih ve matematik dersi arka arkaya çalışılırsa daha iyi olur. Böylece öğrenilenler birbirine karışmayacağı gibi sıkıcı olmasının da önüne geçilir.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p:txBody>
          <a:bodyPr/>
          <a:lstStyle/>
          <a:p>
            <a:r>
              <a:rPr lang="tr-TR" sz="2600"/>
              <a:t>Verimli çalışma daha fazla disiplin ve hırsla elde edilir. Bu demek değildir ki dinlenmek için zaman ayrılmasın. Verimli çalışmak için dinlenmek şarttır. Çalışma planı hazırlanırken dinlenmek ve eğlenmek için zaman ayrılmalıdır. Eğer birey kendini genellikle yorgun hissediyorsa bu durumun nedenleri aranmalıdır. Havasız bir oda, ağır yemekler ve yeterince spor yapmamak yorgunluğa neden olabilir. Yorgunluk ve isteksizlik nedenleri bulunur ve değiştirilebilir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tr-TR" sz="3800"/>
              <a:t>ZAMAN TASARRUF EDİCİ YÖNTEMLER</a:t>
            </a:r>
          </a:p>
        </p:txBody>
      </p:sp>
      <p:sp>
        <p:nvSpPr>
          <p:cNvPr id="24579" name="Rectangle 3"/>
          <p:cNvSpPr>
            <a:spLocks noGrp="1" noChangeArrowheads="1"/>
          </p:cNvSpPr>
          <p:nvPr>
            <p:ph type="body" idx="1"/>
          </p:nvPr>
        </p:nvSpPr>
        <p:spPr>
          <a:xfrm>
            <a:off x="381000" y="2133600"/>
            <a:ext cx="8229600" cy="4530725"/>
          </a:xfrm>
        </p:spPr>
        <p:txBody>
          <a:bodyPr/>
          <a:lstStyle/>
          <a:p>
            <a:pPr>
              <a:lnSpc>
                <a:spcPct val="90000"/>
              </a:lnSpc>
            </a:pPr>
            <a:r>
              <a:rPr lang="tr-TR" sz="2100"/>
              <a:t>Erken kalkın. Uyanır uyanmaz yataktan kalkma isteği yaratmak için her gün kendinize eğlence ve keyif verecek bir düşünce geliştirin </a:t>
            </a:r>
          </a:p>
          <a:p>
            <a:pPr>
              <a:lnSpc>
                <a:spcPct val="90000"/>
              </a:lnSpc>
            </a:pPr>
            <a:r>
              <a:rPr lang="tr-TR" sz="2100"/>
              <a:t>Günlük giyeceklerinizi ve çantanızı akşamdan hazırlayın </a:t>
            </a:r>
          </a:p>
          <a:p>
            <a:pPr>
              <a:lnSpc>
                <a:spcPct val="90000"/>
              </a:lnSpc>
            </a:pPr>
            <a:r>
              <a:rPr lang="tr-TR" sz="2100"/>
              <a:t>Güne olumlu başlayın, pozitif düşünmeye çalışın. </a:t>
            </a:r>
          </a:p>
          <a:p>
            <a:pPr>
              <a:lnSpc>
                <a:spcPct val="90000"/>
              </a:lnSpc>
            </a:pPr>
            <a:r>
              <a:rPr lang="tr-TR" sz="2100"/>
              <a:t>Sağlığınızı koruyun, varsa sağlık sorunlarınızı geciktirmeden çözün. </a:t>
            </a:r>
          </a:p>
          <a:p>
            <a:pPr>
              <a:lnSpc>
                <a:spcPct val="90000"/>
              </a:lnSpc>
            </a:pPr>
            <a:r>
              <a:rPr lang="tr-TR" sz="2100"/>
              <a:t>Kendinize randevu verin, bu saatleri sadece kendinize ayırın. </a:t>
            </a:r>
          </a:p>
          <a:p>
            <a:pPr>
              <a:lnSpc>
                <a:spcPct val="90000"/>
              </a:lnSpc>
            </a:pPr>
            <a:r>
              <a:rPr lang="tr-TR" sz="2100"/>
              <a:t>Kararlı olun, seri hareket edin. </a:t>
            </a:r>
          </a:p>
          <a:p>
            <a:pPr>
              <a:lnSpc>
                <a:spcPct val="90000"/>
              </a:lnSpc>
            </a:pPr>
            <a:r>
              <a:rPr lang="tr-TR" sz="2100"/>
              <a:t>Hedefe ulaşmada kestirme ve alternatif yolları deneyin. </a:t>
            </a:r>
          </a:p>
          <a:p>
            <a:pPr>
              <a:lnSpc>
                <a:spcPct val="90000"/>
              </a:lnSpc>
            </a:pPr>
            <a:r>
              <a:rPr lang="tr-TR" sz="2100"/>
              <a:t>Not alma alışkanlığı edinin.</a:t>
            </a:r>
          </a:p>
          <a:p>
            <a:pPr>
              <a:lnSpc>
                <a:spcPct val="90000"/>
              </a:lnSpc>
            </a:pPr>
            <a:endParaRPr lang="tr-TR" sz="2100"/>
          </a:p>
        </p:txBody>
      </p:sp>
      <p:pic>
        <p:nvPicPr>
          <p:cNvPr id="24580" name="Picture 4" descr="images"/>
          <p:cNvPicPr>
            <a:picLocks noChangeAspect="1" noChangeArrowheads="1"/>
          </p:cNvPicPr>
          <p:nvPr/>
        </p:nvPicPr>
        <p:blipFill>
          <a:blip r:embed="rId2" cstate="print"/>
          <a:srcRect/>
          <a:stretch>
            <a:fillRect/>
          </a:stretch>
        </p:blipFill>
        <p:spPr bwMode="auto">
          <a:xfrm>
            <a:off x="6781800" y="228600"/>
            <a:ext cx="1990725" cy="1981200"/>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457200" y="1219200"/>
            <a:ext cx="8229600" cy="4906963"/>
          </a:xfrm>
        </p:spPr>
        <p:txBody>
          <a:bodyPr/>
          <a:lstStyle/>
          <a:p>
            <a:r>
              <a:rPr lang="tr-TR"/>
              <a:t>Yazılı kayıt tutun, mutlaka ajanda kullanın.</a:t>
            </a:r>
          </a:p>
          <a:p>
            <a:r>
              <a:rPr lang="tr-TR"/>
              <a:t>Zihinsel planlama yapın</a:t>
            </a:r>
          </a:p>
          <a:p>
            <a:r>
              <a:rPr lang="tr-TR"/>
              <a:t>Hızlı ve etkili okumayı öğrenin. </a:t>
            </a:r>
          </a:p>
          <a:p>
            <a:r>
              <a:rPr lang="tr-TR"/>
              <a:t>Bilgilerinizi güncelleyin. Davetsiz misafirlerin sizi meşgul etmelerine izin vermeyin. </a:t>
            </a:r>
          </a:p>
          <a:p>
            <a:r>
              <a:rPr lang="tr-TR"/>
              <a:t>Hata yapmaya hakkınız olduğunu unutmayın, ancak geçmişte yaptığınız hataları da tekrarlamayın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457200" y="762000"/>
            <a:ext cx="8229600" cy="4495800"/>
          </a:xfrm>
        </p:spPr>
        <p:txBody>
          <a:bodyPr/>
          <a:lstStyle/>
          <a:p>
            <a:r>
              <a:rPr lang="tr-TR"/>
              <a:t>Başarılı insanların bizden daha fazla zamanı yoktur, bu kişiler zamanı etkili kullandıkları için başarılıdırlar. Zaman; yenilenmesi mümkün olmayan bütün kaynakların en değerli olanıdır. Zaman diğer kaynaklardan farklı olarak; alınıp satılamaz, biriktirilemez, başkasına aktarılamaz, depolanamaz, üretilemez, çoğaltılamaz ve değiştirilemez. Ancak zaman tasarruflu kullanılabilir. </a:t>
            </a:r>
          </a:p>
        </p:txBody>
      </p:sp>
      <p:pic>
        <p:nvPicPr>
          <p:cNvPr id="6148" name="Picture 4" descr="1117671"/>
          <p:cNvPicPr>
            <a:picLocks noChangeAspect="1" noChangeArrowheads="1"/>
          </p:cNvPicPr>
          <p:nvPr/>
        </p:nvPicPr>
        <p:blipFill>
          <a:blip r:embed="rId2" cstate="print"/>
          <a:srcRect/>
          <a:stretch>
            <a:fillRect/>
          </a:stretch>
        </p:blipFill>
        <p:spPr bwMode="auto">
          <a:xfrm>
            <a:off x="4267200" y="4572000"/>
            <a:ext cx="4191000" cy="22860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type="body" idx="1"/>
          </p:nvPr>
        </p:nvSpPr>
        <p:spPr>
          <a:xfrm>
            <a:off x="304800" y="685800"/>
            <a:ext cx="8229600" cy="4530725"/>
          </a:xfrm>
        </p:spPr>
        <p:txBody>
          <a:bodyPr/>
          <a:lstStyle/>
          <a:p>
            <a:r>
              <a:rPr lang="tr-TR"/>
              <a:t>Zaman Yönetimi ise; zamanın amaçlar, sorumluluklar, zevkler ve hobiler arasında dengeli bir biçimde paylaştırılarak; sosyal yaşam, aile yaşamı, özel yaşam ve iş yaşamı ile ilgili faaliyetlerin etkili ve verimli bir biçimde planlanması ve gerçekleştirilmesi demektir. </a:t>
            </a:r>
          </a:p>
        </p:txBody>
      </p:sp>
      <p:pic>
        <p:nvPicPr>
          <p:cNvPr id="53252" name="Picture 4" descr="saat2"/>
          <p:cNvPicPr>
            <a:picLocks noChangeAspect="1" noChangeArrowheads="1"/>
          </p:cNvPicPr>
          <p:nvPr/>
        </p:nvPicPr>
        <p:blipFill>
          <a:blip r:embed="rId2" cstate="print"/>
          <a:srcRect/>
          <a:stretch>
            <a:fillRect/>
          </a:stretch>
        </p:blipFill>
        <p:spPr bwMode="auto">
          <a:xfrm>
            <a:off x="6781800" y="3505200"/>
            <a:ext cx="1838325" cy="27051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tr-TR"/>
              <a:t>Zaman Yönetmeye Nasıl Başlamalı?</a:t>
            </a:r>
          </a:p>
        </p:txBody>
      </p:sp>
      <p:sp>
        <p:nvSpPr>
          <p:cNvPr id="54275" name="Rectangle 3"/>
          <p:cNvSpPr>
            <a:spLocks noGrp="1" noChangeArrowheads="1"/>
          </p:cNvSpPr>
          <p:nvPr>
            <p:ph type="body" idx="1"/>
          </p:nvPr>
        </p:nvSpPr>
        <p:spPr/>
        <p:txBody>
          <a:bodyPr/>
          <a:lstStyle/>
          <a:p>
            <a:pPr>
              <a:lnSpc>
                <a:spcPct val="80000"/>
              </a:lnSpc>
            </a:pPr>
            <a:r>
              <a:rPr lang="tr-TR" sz="2100"/>
              <a:t>Zamanımızı yönetebilmek için; </a:t>
            </a:r>
          </a:p>
          <a:p>
            <a:pPr>
              <a:lnSpc>
                <a:spcPct val="80000"/>
              </a:lnSpc>
              <a:buFont typeface="Wingdings" pitchFamily="2" charset="2"/>
              <a:buNone/>
            </a:pPr>
            <a:r>
              <a:rPr lang="tr-TR" sz="2100"/>
              <a:t>• Hedeflerimizi, </a:t>
            </a:r>
          </a:p>
          <a:p>
            <a:pPr>
              <a:lnSpc>
                <a:spcPct val="80000"/>
              </a:lnSpc>
              <a:buFont typeface="Wingdings" pitchFamily="2" charset="2"/>
              <a:buNone/>
            </a:pPr>
            <a:r>
              <a:rPr lang="tr-TR" sz="2100"/>
              <a:t>• Yürüttüğümüz faaliyetleri, </a:t>
            </a:r>
          </a:p>
          <a:p>
            <a:pPr>
              <a:lnSpc>
                <a:spcPct val="80000"/>
              </a:lnSpc>
              <a:buFont typeface="Wingdings" pitchFamily="2" charset="2"/>
              <a:buNone/>
            </a:pPr>
            <a:r>
              <a:rPr lang="tr-TR" sz="2100"/>
              <a:t>• Önem verdiğimiz değerleri tanımlamalıyız. </a:t>
            </a:r>
          </a:p>
          <a:p>
            <a:pPr>
              <a:lnSpc>
                <a:spcPct val="80000"/>
              </a:lnSpc>
            </a:pPr>
            <a:endParaRPr lang="tr-TR" sz="2100"/>
          </a:p>
          <a:p>
            <a:pPr>
              <a:lnSpc>
                <a:spcPct val="80000"/>
              </a:lnSpc>
            </a:pPr>
            <a:r>
              <a:rPr lang="tr-TR" sz="2100"/>
              <a:t>Başarılı bir öncelik belirlemenin kuralları: </a:t>
            </a:r>
          </a:p>
          <a:p>
            <a:pPr>
              <a:lnSpc>
                <a:spcPct val="80000"/>
              </a:lnSpc>
              <a:buFont typeface="Wingdings" pitchFamily="2" charset="2"/>
              <a:buNone/>
            </a:pPr>
            <a:r>
              <a:rPr lang="tr-TR" sz="2100"/>
              <a:t>• Önceliklerin ne olduğunu anlamaya çalışmak, </a:t>
            </a:r>
          </a:p>
          <a:p>
            <a:pPr>
              <a:lnSpc>
                <a:spcPct val="80000"/>
              </a:lnSpc>
              <a:buFont typeface="Wingdings" pitchFamily="2" charset="2"/>
              <a:buNone/>
            </a:pPr>
            <a:r>
              <a:rPr lang="tr-TR" sz="2100"/>
              <a:t>• Acil ve önemli kavramlarını tanımlamak, Acil demek; belirtilen bir zamana kadar bir işi yapamamak onu yapmayı değersiz kılar demektir. Yapılan iş, amaçların gerçekleşmesine yardım ediyorsa o görevi yapmak önemli demektir. </a:t>
            </a:r>
          </a:p>
          <a:p>
            <a:pPr>
              <a:lnSpc>
                <a:spcPct val="80000"/>
              </a:lnSpc>
              <a:buFont typeface="Wingdings" pitchFamily="2" charset="2"/>
              <a:buNone/>
            </a:pPr>
            <a:r>
              <a:rPr lang="tr-TR" sz="2100"/>
              <a:t>• Kendimize göre aciliyet durumları belirlemek, </a:t>
            </a:r>
          </a:p>
          <a:p>
            <a:pPr>
              <a:lnSpc>
                <a:spcPct val="80000"/>
              </a:lnSpc>
              <a:buFont typeface="Wingdings" pitchFamily="2" charset="2"/>
              <a:buNone/>
            </a:pPr>
            <a:r>
              <a:rPr lang="tr-TR" sz="2100"/>
              <a:t>• Hayattan ne istediğimizi bilmek, </a:t>
            </a:r>
          </a:p>
          <a:p>
            <a:pPr>
              <a:lnSpc>
                <a:spcPct val="80000"/>
              </a:lnSpc>
              <a:buFont typeface="Wingdings" pitchFamily="2" charset="2"/>
              <a:buNone/>
            </a:pPr>
            <a:r>
              <a:rPr lang="tr-TR" sz="2100"/>
              <a:t>• Belirlenen önceliklere sadık kalmak. </a:t>
            </a:r>
          </a:p>
        </p:txBody>
      </p:sp>
      <p:pic>
        <p:nvPicPr>
          <p:cNvPr id="54276" name="Picture 4" descr="sinifuygulama_zamanplanlama"/>
          <p:cNvPicPr>
            <a:picLocks noChangeAspect="1" noChangeArrowheads="1"/>
          </p:cNvPicPr>
          <p:nvPr/>
        </p:nvPicPr>
        <p:blipFill>
          <a:blip r:embed="rId2" cstate="print"/>
          <a:srcRect/>
          <a:stretch>
            <a:fillRect/>
          </a:stretch>
        </p:blipFill>
        <p:spPr bwMode="auto">
          <a:xfrm>
            <a:off x="6172200" y="914400"/>
            <a:ext cx="2419350" cy="268605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type="body" idx="1"/>
          </p:nvPr>
        </p:nvSpPr>
        <p:spPr>
          <a:xfrm>
            <a:off x="381000" y="762000"/>
            <a:ext cx="8229600" cy="3733800"/>
          </a:xfrm>
        </p:spPr>
        <p:txBody>
          <a:bodyPr/>
          <a:lstStyle/>
          <a:p>
            <a:pPr>
              <a:lnSpc>
                <a:spcPct val="80000"/>
              </a:lnSpc>
            </a:pPr>
            <a:r>
              <a:rPr lang="tr-TR" sz="2600"/>
              <a:t>Zamanı Yönetme Teknikleri </a:t>
            </a:r>
          </a:p>
          <a:p>
            <a:pPr>
              <a:lnSpc>
                <a:spcPct val="80000"/>
              </a:lnSpc>
              <a:buFont typeface="Wingdings" pitchFamily="2" charset="2"/>
              <a:buNone/>
            </a:pPr>
            <a:r>
              <a:rPr lang="tr-TR" sz="2600"/>
              <a:t>• Öncelikle amacımızı ve hedeflerimizi belirlemek, </a:t>
            </a:r>
          </a:p>
          <a:p>
            <a:pPr>
              <a:lnSpc>
                <a:spcPct val="80000"/>
              </a:lnSpc>
              <a:buFont typeface="Wingdings" pitchFamily="2" charset="2"/>
              <a:buNone/>
            </a:pPr>
            <a:r>
              <a:rPr lang="tr-TR" sz="2600"/>
              <a:t>• Önceliklerimizi belirlemek, </a:t>
            </a:r>
          </a:p>
          <a:p>
            <a:pPr>
              <a:lnSpc>
                <a:spcPct val="80000"/>
              </a:lnSpc>
              <a:buFont typeface="Wingdings" pitchFamily="2" charset="2"/>
              <a:buNone/>
            </a:pPr>
            <a:r>
              <a:rPr lang="tr-TR" sz="2600"/>
              <a:t>• Akıl defterimizi ya da ajandamızı kullanmak, </a:t>
            </a:r>
          </a:p>
          <a:p>
            <a:pPr>
              <a:lnSpc>
                <a:spcPct val="80000"/>
              </a:lnSpc>
              <a:buFont typeface="Wingdings" pitchFamily="2" charset="2"/>
              <a:buNone/>
            </a:pPr>
            <a:r>
              <a:rPr lang="tr-TR" sz="2600"/>
              <a:t>• Günlük, haftalık, aylık planlar yapmak, </a:t>
            </a:r>
          </a:p>
          <a:p>
            <a:pPr>
              <a:lnSpc>
                <a:spcPct val="80000"/>
              </a:lnSpc>
              <a:buFont typeface="Wingdings" pitchFamily="2" charset="2"/>
              <a:buNone/>
            </a:pPr>
            <a:r>
              <a:rPr lang="tr-TR" sz="2600"/>
              <a:t>• Yapılacak işlerin listesini hazırlamak, </a:t>
            </a:r>
          </a:p>
          <a:p>
            <a:pPr>
              <a:lnSpc>
                <a:spcPct val="80000"/>
              </a:lnSpc>
              <a:buFont typeface="Wingdings" pitchFamily="2" charset="2"/>
              <a:buNone/>
            </a:pPr>
            <a:r>
              <a:rPr lang="tr-TR" sz="2600"/>
              <a:t>• En önemli işleri en verimli saatlerde yapmak, </a:t>
            </a:r>
          </a:p>
          <a:p>
            <a:pPr>
              <a:lnSpc>
                <a:spcPct val="80000"/>
              </a:lnSpc>
              <a:buFont typeface="Wingdings" pitchFamily="2" charset="2"/>
              <a:buNone/>
            </a:pPr>
            <a:r>
              <a:rPr lang="tr-TR" sz="2600"/>
              <a:t>• İletişimde teknolojiden yararlanmak, </a:t>
            </a:r>
          </a:p>
          <a:p>
            <a:pPr>
              <a:lnSpc>
                <a:spcPct val="80000"/>
              </a:lnSpc>
              <a:buFont typeface="Wingdings" pitchFamily="2" charset="2"/>
              <a:buNone/>
            </a:pPr>
            <a:r>
              <a:rPr lang="tr-TR" sz="2600"/>
              <a:t>• Sorunları ve işleri biriktirmeden süratle çözmek, </a:t>
            </a:r>
          </a:p>
        </p:txBody>
      </p:sp>
      <p:pic>
        <p:nvPicPr>
          <p:cNvPr id="55300" name="Picture 4" descr="images (2)"/>
          <p:cNvPicPr>
            <a:picLocks noChangeAspect="1" noChangeArrowheads="1"/>
          </p:cNvPicPr>
          <p:nvPr/>
        </p:nvPicPr>
        <p:blipFill>
          <a:blip r:embed="rId2" cstate="print"/>
          <a:srcRect/>
          <a:stretch>
            <a:fillRect/>
          </a:stretch>
        </p:blipFill>
        <p:spPr bwMode="auto">
          <a:xfrm>
            <a:off x="5943600" y="4343400"/>
            <a:ext cx="2543175" cy="180022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type="body" idx="1"/>
          </p:nvPr>
        </p:nvSpPr>
        <p:spPr>
          <a:xfrm>
            <a:off x="457200" y="879475"/>
            <a:ext cx="8229600" cy="5140325"/>
          </a:xfrm>
        </p:spPr>
        <p:txBody>
          <a:bodyPr/>
          <a:lstStyle/>
          <a:p>
            <a:pPr>
              <a:lnSpc>
                <a:spcPct val="90000"/>
              </a:lnSpc>
              <a:buFont typeface="Wingdings" pitchFamily="2" charset="2"/>
              <a:buNone/>
            </a:pPr>
            <a:r>
              <a:rPr lang="tr-TR" sz="2100"/>
              <a:t>• Çalışma odamızı iyi düzenlemek, </a:t>
            </a:r>
          </a:p>
          <a:p>
            <a:pPr>
              <a:lnSpc>
                <a:spcPct val="90000"/>
              </a:lnSpc>
              <a:buFont typeface="Wingdings" pitchFamily="2" charset="2"/>
              <a:buNone/>
            </a:pPr>
            <a:r>
              <a:rPr lang="tr-TR" sz="2100"/>
              <a:t>• Hayır diyebilmeyi öğrenmek, </a:t>
            </a:r>
          </a:p>
          <a:p>
            <a:pPr>
              <a:lnSpc>
                <a:spcPct val="90000"/>
              </a:lnSpc>
              <a:buFont typeface="Wingdings" pitchFamily="2" charset="2"/>
              <a:buNone/>
            </a:pPr>
            <a:r>
              <a:rPr lang="tr-TR" sz="2100"/>
              <a:t>• Yapılacak işlere zaman sınırlaması koymak ve buna uymak, </a:t>
            </a:r>
          </a:p>
          <a:p>
            <a:pPr>
              <a:lnSpc>
                <a:spcPct val="90000"/>
              </a:lnSpc>
              <a:buFont typeface="Wingdings" pitchFamily="2" charset="2"/>
              <a:buNone/>
            </a:pPr>
            <a:r>
              <a:rPr lang="tr-TR" sz="2100"/>
              <a:t>• Hoşlanılmayan işleri öncelikle tamamlamak, </a:t>
            </a:r>
          </a:p>
          <a:p>
            <a:pPr>
              <a:lnSpc>
                <a:spcPct val="90000"/>
              </a:lnSpc>
              <a:buFont typeface="Wingdings" pitchFamily="2" charset="2"/>
              <a:buNone/>
            </a:pPr>
            <a:r>
              <a:rPr lang="tr-TR" sz="2100"/>
              <a:t>• Her işi zamanında tamamlamak, </a:t>
            </a:r>
          </a:p>
          <a:p>
            <a:pPr>
              <a:lnSpc>
                <a:spcPct val="90000"/>
              </a:lnSpc>
              <a:buFont typeface="Wingdings" pitchFamily="2" charset="2"/>
              <a:buNone/>
            </a:pPr>
            <a:r>
              <a:rPr lang="tr-TR" sz="2100"/>
              <a:t>• Masada iş biriktirmemek, </a:t>
            </a:r>
          </a:p>
          <a:p>
            <a:pPr>
              <a:lnSpc>
                <a:spcPct val="90000"/>
              </a:lnSpc>
              <a:buFont typeface="Wingdings" pitchFamily="2" charset="2"/>
              <a:buNone/>
            </a:pPr>
            <a:r>
              <a:rPr lang="tr-TR" sz="2100"/>
              <a:t>• Sonuç olarak bir işi başarınca kendini ödüllendirmek. </a:t>
            </a:r>
          </a:p>
          <a:p>
            <a:pPr>
              <a:lnSpc>
                <a:spcPct val="90000"/>
              </a:lnSpc>
              <a:buFont typeface="Wingdings" pitchFamily="2" charset="2"/>
              <a:buNone/>
            </a:pPr>
            <a:endParaRPr lang="tr-TR" sz="2100"/>
          </a:p>
          <a:p>
            <a:pPr>
              <a:lnSpc>
                <a:spcPct val="90000"/>
              </a:lnSpc>
              <a:buFont typeface="Wingdings" pitchFamily="2" charset="2"/>
              <a:buNone/>
            </a:pPr>
            <a:r>
              <a:rPr lang="tr-TR" sz="2100"/>
              <a:t>    Zamanı etkin kullanmak başarıyı getirir. Başarıya ulaşmış insanları diğer insanlardan ayıran,zamanlarını farklı kullanmalarıdır. Zamanı iyi yönetmenin getirisi çok yüksektir. Ancak bazen zaman tuzaklarına takılıp, zamanı boşuna harcayabiliyoruz. </a:t>
            </a:r>
          </a:p>
          <a:p>
            <a:pPr>
              <a:lnSpc>
                <a:spcPct val="90000"/>
              </a:lnSpc>
            </a:pPr>
            <a:endParaRPr lang="tr-TR" sz="2100"/>
          </a:p>
        </p:txBody>
      </p:sp>
      <p:pic>
        <p:nvPicPr>
          <p:cNvPr id="56324" name="Picture 4" descr="images (1)"/>
          <p:cNvPicPr>
            <a:picLocks noChangeAspect="1" noChangeArrowheads="1"/>
          </p:cNvPicPr>
          <p:nvPr/>
        </p:nvPicPr>
        <p:blipFill>
          <a:blip r:embed="rId2" cstate="print"/>
          <a:srcRect/>
          <a:stretch>
            <a:fillRect/>
          </a:stretch>
        </p:blipFill>
        <p:spPr bwMode="auto">
          <a:xfrm>
            <a:off x="5715000" y="381000"/>
            <a:ext cx="2895600" cy="11430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ChangeArrowheads="1"/>
          </p:cNvSpPr>
          <p:nvPr/>
        </p:nvSpPr>
        <p:spPr bwMode="auto">
          <a:xfrm>
            <a:off x="457200" y="1524000"/>
            <a:ext cx="8686800" cy="822325"/>
          </a:xfrm>
          <a:prstGeom prst="rect">
            <a:avLst/>
          </a:prstGeom>
          <a:noFill/>
          <a:ln w="9525">
            <a:noFill/>
            <a:miter lim="800000"/>
            <a:headEnd/>
            <a:tailEnd/>
          </a:ln>
          <a:effectLst/>
        </p:spPr>
        <p:txBody>
          <a:bodyPr anchor="ctr">
            <a:spAutoFit/>
          </a:bodyPr>
          <a:lstStyle/>
          <a:p>
            <a:r>
              <a:rPr lang="tr-TR" sz="2400"/>
              <a:t>ZAMANI VERİMLİ KULLANMANIN  KARŞISINDAKİ ENGELLER: </a:t>
            </a:r>
          </a:p>
        </p:txBody>
      </p:sp>
      <p:pic>
        <p:nvPicPr>
          <p:cNvPr id="8199" name="Picture 7" descr="hourglass-orange-700x525"/>
          <p:cNvPicPr>
            <a:picLocks noChangeAspect="1" noChangeArrowheads="1"/>
          </p:cNvPicPr>
          <p:nvPr/>
        </p:nvPicPr>
        <p:blipFill>
          <a:blip r:embed="rId2" cstate="print"/>
          <a:srcRect/>
          <a:stretch>
            <a:fillRect/>
          </a:stretch>
        </p:blipFill>
        <p:spPr bwMode="auto">
          <a:xfrm>
            <a:off x="1219200" y="3124200"/>
            <a:ext cx="6667500" cy="3262313"/>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tr-TR"/>
              <a:t>Mükemmeliyetçilik:</a:t>
            </a:r>
          </a:p>
        </p:txBody>
      </p:sp>
      <p:sp>
        <p:nvSpPr>
          <p:cNvPr id="9219" name="Rectangle 3"/>
          <p:cNvSpPr>
            <a:spLocks noGrp="1" noChangeArrowheads="1"/>
          </p:cNvSpPr>
          <p:nvPr>
            <p:ph type="body" idx="1"/>
          </p:nvPr>
        </p:nvSpPr>
        <p:spPr/>
        <p:txBody>
          <a:bodyPr/>
          <a:lstStyle/>
          <a:p>
            <a:pPr>
              <a:buFont typeface="Wingdings" pitchFamily="2" charset="2"/>
              <a:buNone/>
            </a:pPr>
            <a:r>
              <a:rPr lang="tr-TR"/>
              <a:t>   Mükemmel bir zaman planlayıcısı olmak gibi bir hedefe sahip olmak, kısa bir süre sonra hayal kırıklığı yaşamaya ve vazgeçmeye neden olur. Hedefleri belirlerken esnek olmak ve olası aksilikleri göz önünde bulundurmak önemlidir. </a:t>
            </a:r>
          </a:p>
          <a:p>
            <a:pPr>
              <a:buFont typeface="Wingdings" pitchFamily="2" charset="2"/>
              <a:buNone/>
            </a:pPr>
            <a:r>
              <a:rPr lang="tr-TR"/>
              <a:t> </a:t>
            </a:r>
          </a:p>
        </p:txBody>
      </p:sp>
      <p:pic>
        <p:nvPicPr>
          <p:cNvPr id="9220" name="Picture 4" descr="Perfectionism-574"/>
          <p:cNvPicPr>
            <a:picLocks noChangeAspect="1" noChangeArrowheads="1"/>
          </p:cNvPicPr>
          <p:nvPr/>
        </p:nvPicPr>
        <p:blipFill>
          <a:blip r:embed="rId2" cstate="print"/>
          <a:srcRect/>
          <a:stretch>
            <a:fillRect/>
          </a:stretch>
        </p:blipFill>
        <p:spPr bwMode="auto">
          <a:xfrm>
            <a:off x="2971800" y="4038600"/>
            <a:ext cx="5778500" cy="215265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Kenar Çizgili">
  <a:themeElements>
    <a:clrScheme name="Kenar Çizgili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enar Çizgili">
      <a:majorFont>
        <a:latin typeface="Garamond"/>
        <a:ea typeface=""/>
        <a:cs typeface="Arial"/>
      </a:majorFont>
      <a:minorFont>
        <a:latin typeface="Arial"/>
        <a:ea typeface=""/>
        <a:cs typeface="Arial"/>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enar Çizgili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enar Çizgili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enar Çizgili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enar Çizgili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enar Çizgili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enar Çizgili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enar Çizgili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enar Çizgili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enar Çizgili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Edge</Template>
  <TotalTime>134</TotalTime>
  <Words>1325</Words>
  <Application>Microsoft Office PowerPoint</Application>
  <PresentationFormat>Ekran Gösterisi (4:3)</PresentationFormat>
  <Paragraphs>83</Paragraphs>
  <Slides>26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26</vt:i4>
      </vt:variant>
    </vt:vector>
  </HeadingPairs>
  <TitlesOfParts>
    <vt:vector size="31" baseType="lpstr">
      <vt:lpstr>Arial</vt:lpstr>
      <vt:lpstr>Garamond</vt:lpstr>
      <vt:lpstr>Times New Roman</vt:lpstr>
      <vt:lpstr>Wingdings</vt:lpstr>
      <vt:lpstr>Kenar Çizgili</vt:lpstr>
      <vt:lpstr>Zaman Yönetimi</vt:lpstr>
      <vt:lpstr>Slayt 2</vt:lpstr>
      <vt:lpstr>Slayt 3</vt:lpstr>
      <vt:lpstr>Slayt 4</vt:lpstr>
      <vt:lpstr>Zaman Yönetmeye Nasıl Başlamalı?</vt:lpstr>
      <vt:lpstr>Slayt 6</vt:lpstr>
      <vt:lpstr>Slayt 7</vt:lpstr>
      <vt:lpstr>Slayt 8</vt:lpstr>
      <vt:lpstr>Mükemmeliyetçilik:</vt:lpstr>
      <vt:lpstr>Acelecilik;</vt:lpstr>
      <vt:lpstr>Hayır diyememe:</vt:lpstr>
      <vt:lpstr>Kendine güvensizlik ve yüksek kaygı:</vt:lpstr>
      <vt:lpstr>Erteleme:</vt:lpstr>
      <vt:lpstr>Sürekli televizyon izleme</vt:lpstr>
      <vt:lpstr>Gereğinden fazla uyuma</vt:lpstr>
      <vt:lpstr>Bilgisayarın amaçsız kullanımı:</vt:lpstr>
      <vt:lpstr>Slayt 17</vt:lpstr>
      <vt:lpstr>Slayt 18</vt:lpstr>
      <vt:lpstr>Slayt 19</vt:lpstr>
      <vt:lpstr>Slayt 20</vt:lpstr>
      <vt:lpstr>Slayt 21</vt:lpstr>
      <vt:lpstr>Slayt 22</vt:lpstr>
      <vt:lpstr>Slayt 23</vt:lpstr>
      <vt:lpstr>Slayt 24</vt:lpstr>
      <vt:lpstr>ZAMAN TASARRUF EDİCİ YÖNTEMLER</vt:lpstr>
      <vt:lpstr>Slayt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dc:creator>
  <cp:lastModifiedBy>Serkan</cp:lastModifiedBy>
  <cp:revision>5</cp:revision>
  <cp:lastPrinted>1601-01-01T00:00:00Z</cp:lastPrinted>
  <dcterms:created xsi:type="dcterms:W3CDTF">2015-02-02T20:04:04Z</dcterms:created>
  <dcterms:modified xsi:type="dcterms:W3CDTF">2015-12-17T08:28:07Z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