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86" r:id="rId3"/>
    <p:sldId id="287" r:id="rId4"/>
    <p:sldId id="330" r:id="rId5"/>
    <p:sldId id="289" r:id="rId6"/>
    <p:sldId id="290" r:id="rId7"/>
    <p:sldId id="291" r:id="rId8"/>
    <p:sldId id="292" r:id="rId9"/>
    <p:sldId id="304" r:id="rId10"/>
    <p:sldId id="305" r:id="rId11"/>
    <p:sldId id="294" r:id="rId12"/>
    <p:sldId id="329" r:id="rId13"/>
    <p:sldId id="296" r:id="rId14"/>
    <p:sldId id="297" r:id="rId15"/>
    <p:sldId id="298" r:id="rId16"/>
    <p:sldId id="299" r:id="rId17"/>
    <p:sldId id="331" r:id="rId18"/>
    <p:sldId id="300" r:id="rId19"/>
    <p:sldId id="301" r:id="rId20"/>
    <p:sldId id="306" r:id="rId21"/>
    <p:sldId id="303" r:id="rId22"/>
    <p:sldId id="308" r:id="rId23"/>
    <p:sldId id="310" r:id="rId24"/>
    <p:sldId id="311" r:id="rId25"/>
    <p:sldId id="312" r:id="rId26"/>
    <p:sldId id="313" r:id="rId27"/>
    <p:sldId id="314" r:id="rId28"/>
    <p:sldId id="315" r:id="rId29"/>
    <p:sldId id="316" r:id="rId30"/>
    <p:sldId id="317" r:id="rId31"/>
    <p:sldId id="318" r:id="rId32"/>
    <p:sldId id="319" r:id="rId33"/>
    <p:sldId id="325" r:id="rId34"/>
    <p:sldId id="324"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A34C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474"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17.12.2015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7.jpeg"/><Relationship Id="rId5" Type="http://schemas.microsoft.com/office/2007/relationships/hdphoto" Target="../media/hdphoto1.wdp"/><Relationship Id="rId4" Type="http://schemas.openxmlformats.org/officeDocument/2006/relationships/image" Target="../media/image16.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356760"/>
          </a:xfrm>
        </p:spPr>
        <p:txBody>
          <a:bodyPr>
            <a:noAutofit/>
          </a:bodyPr>
          <a:lstStyle/>
          <a:p>
            <a:pPr algn="ctr"/>
            <a:r>
              <a:rPr lang="tr-TR" sz="8000" dirty="0" smtClean="0">
                <a:solidFill>
                  <a:schemeClr val="accent6">
                    <a:lumMod val="75000"/>
                  </a:schemeClr>
                </a:solidFill>
              </a:rPr>
              <a:t>SINAV KAYGISI</a:t>
            </a:r>
            <a:endParaRPr lang="tr-TR" sz="8000" dirty="0">
              <a:solidFill>
                <a:schemeClr val="accent6">
                  <a:lumMod val="75000"/>
                </a:schemeClr>
              </a:solidFill>
            </a:endParaRPr>
          </a:p>
        </p:txBody>
      </p:sp>
      <p:sp>
        <p:nvSpPr>
          <p:cNvPr id="3" name="İçerik Yer Tutucusu 2"/>
          <p:cNvSpPr>
            <a:spLocks noGrp="1"/>
          </p:cNvSpPr>
          <p:nvPr>
            <p:ph idx="1"/>
          </p:nvPr>
        </p:nvSpPr>
        <p:spPr>
          <a:xfrm>
            <a:off x="457200" y="2276872"/>
            <a:ext cx="8229600" cy="4047728"/>
          </a:xfrm>
        </p:spPr>
        <p:txBody>
          <a:bodyPr>
            <a:normAutofit/>
          </a:bodyPr>
          <a:lstStyle/>
          <a:p>
            <a:endParaRPr lang="tr-TR" dirty="0" smtClean="0"/>
          </a:p>
          <a:p>
            <a:endParaRPr lang="tr-TR" dirty="0">
              <a:latin typeface="+mj-lt"/>
            </a:endParaRPr>
          </a:p>
          <a:p>
            <a:endParaRPr lang="tr-TR" dirty="0" smtClean="0"/>
          </a:p>
          <a:p>
            <a:endParaRPr lang="tr-TR" dirty="0" smtClean="0"/>
          </a:p>
          <a:p>
            <a:endParaRPr lang="tr-TR" dirty="0"/>
          </a:p>
          <a:p>
            <a:endParaRPr lang="tr-TR" dirty="0" smtClean="0"/>
          </a:p>
          <a:p>
            <a:endParaRPr lang="tr-TR" dirty="0"/>
          </a:p>
          <a:p>
            <a:endParaRPr lang="tr-TR" dirty="0" smtClean="0"/>
          </a:p>
          <a:p>
            <a:endParaRPr lang="tr-TR" dirty="0" smtClean="0"/>
          </a:p>
          <a:p>
            <a:endParaRPr lang="tr-TR" dirty="0"/>
          </a:p>
          <a:p>
            <a:endParaRPr lang="tr-TR" dirty="0" smtClean="0"/>
          </a:p>
          <a:p>
            <a:endParaRPr lang="tr-TR" dirty="0"/>
          </a:p>
          <a:p>
            <a:pPr marL="0" indent="0">
              <a:buNone/>
            </a:pP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5400" b="1" dirty="0" smtClean="0">
                <a:solidFill>
                  <a:schemeClr val="accent3">
                    <a:lumMod val="75000"/>
                  </a:schemeClr>
                </a:solidFill>
              </a:rPr>
              <a:t>Sınav Kaygısının Nedenleri</a:t>
            </a:r>
            <a:endParaRPr lang="tr-TR" b="1" dirty="0">
              <a:solidFill>
                <a:schemeClr val="accent3">
                  <a:lumMod val="75000"/>
                </a:schemeClr>
              </a:solidFill>
            </a:endParaRPr>
          </a:p>
        </p:txBody>
      </p:sp>
      <p:sp>
        <p:nvSpPr>
          <p:cNvPr id="3" name="2 İçerik Yer Tutucusu"/>
          <p:cNvSpPr>
            <a:spLocks noGrp="1"/>
          </p:cNvSpPr>
          <p:nvPr>
            <p:ph sz="half" idx="1"/>
          </p:nvPr>
        </p:nvSpPr>
        <p:spPr/>
        <p:txBody>
          <a:bodyPr>
            <a:normAutofit fontScale="77500" lnSpcReduction="20000"/>
          </a:bodyPr>
          <a:lstStyle/>
          <a:p>
            <a:pPr>
              <a:buFont typeface="Arial" panose="020B0604020202020204" pitchFamily="34" charset="0"/>
              <a:buChar char="•"/>
            </a:pPr>
            <a:r>
              <a:rPr lang="tr-TR" dirty="0" smtClean="0">
                <a:solidFill>
                  <a:schemeClr val="accent6">
                    <a:lumMod val="50000"/>
                  </a:schemeClr>
                </a:solidFill>
                <a:latin typeface="+mj-lt"/>
              </a:rPr>
              <a:t>Sınava kadar olan süreyi iyi değerlendirememek</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 Sınavlara yeteri derecede hazırlık yapamamak</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 Sınav sırasında yaşadığımız heyecan</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 Mükemmeliyetçilik düşüncesi </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 Yüksek beklenti düzeyi</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Uygun olmayan çalışma alışkanlığı</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endParaRPr lang="tr-TR" dirty="0">
              <a:solidFill>
                <a:schemeClr val="accent6">
                  <a:lumMod val="50000"/>
                </a:schemeClr>
              </a:solidFill>
              <a:latin typeface="+mj-lt"/>
            </a:endParaRPr>
          </a:p>
        </p:txBody>
      </p:sp>
      <p:sp>
        <p:nvSpPr>
          <p:cNvPr id="4" name="İçerik Yer Tutucusu 3"/>
          <p:cNvSpPr>
            <a:spLocks noGrp="1"/>
          </p:cNvSpPr>
          <p:nvPr>
            <p:ph sz="half" idx="2"/>
          </p:nvPr>
        </p:nvSpPr>
        <p:spPr/>
        <p:txBody>
          <a:bodyPr>
            <a:normAutofit fontScale="77500" lnSpcReduction="20000"/>
          </a:bodyPr>
          <a:lstStyle/>
          <a:p>
            <a:pPr>
              <a:buFont typeface="Arial" panose="020B0604020202020204" pitchFamily="34" charset="0"/>
              <a:buChar char="•"/>
            </a:pPr>
            <a:r>
              <a:rPr lang="tr-TR" dirty="0">
                <a:solidFill>
                  <a:schemeClr val="accent6">
                    <a:lumMod val="50000"/>
                  </a:schemeClr>
                </a:solidFill>
                <a:latin typeface="+mj-lt"/>
              </a:rPr>
              <a:t>Görev ve sorumlulukları erteleme</a:t>
            </a:r>
          </a:p>
          <a:p>
            <a:pPr>
              <a:buFont typeface="Arial" panose="020B0604020202020204" pitchFamily="34" charset="0"/>
              <a:buChar char="•"/>
            </a:pPr>
            <a:endParaRPr lang="tr-TR" dirty="0">
              <a:solidFill>
                <a:schemeClr val="accent6">
                  <a:lumMod val="50000"/>
                </a:schemeClr>
              </a:solidFill>
              <a:latin typeface="+mj-lt"/>
            </a:endParaRPr>
          </a:p>
          <a:p>
            <a:pPr>
              <a:buFont typeface="Arial" panose="020B0604020202020204" pitchFamily="34" charset="0"/>
              <a:buChar char="•"/>
            </a:pPr>
            <a:r>
              <a:rPr lang="tr-TR" dirty="0">
                <a:solidFill>
                  <a:schemeClr val="accent6">
                    <a:lumMod val="50000"/>
                  </a:schemeClr>
                </a:solidFill>
                <a:latin typeface="+mj-lt"/>
              </a:rPr>
              <a:t> Başarısız olma korkusu</a:t>
            </a:r>
          </a:p>
          <a:p>
            <a:pPr>
              <a:buFont typeface="Arial" panose="020B0604020202020204" pitchFamily="34" charset="0"/>
              <a:buChar char="•"/>
            </a:pPr>
            <a:endParaRPr lang="tr-TR" dirty="0">
              <a:solidFill>
                <a:schemeClr val="accent6">
                  <a:lumMod val="50000"/>
                </a:schemeClr>
              </a:solidFill>
              <a:latin typeface="+mj-lt"/>
            </a:endParaRPr>
          </a:p>
          <a:p>
            <a:pPr>
              <a:buFont typeface="Arial" panose="020B0604020202020204" pitchFamily="34" charset="0"/>
              <a:buChar char="•"/>
            </a:pPr>
            <a:r>
              <a:rPr lang="tr-TR" dirty="0">
                <a:solidFill>
                  <a:schemeClr val="accent6">
                    <a:lumMod val="50000"/>
                  </a:schemeClr>
                </a:solidFill>
                <a:latin typeface="+mj-lt"/>
              </a:rPr>
              <a:t> Yorgunluk, uykusuzluk ve yanlış beslenme</a:t>
            </a:r>
          </a:p>
          <a:p>
            <a:pPr>
              <a:buFont typeface="Arial" panose="020B0604020202020204" pitchFamily="34" charset="0"/>
              <a:buChar char="•"/>
            </a:pPr>
            <a:endParaRPr lang="tr-TR" dirty="0">
              <a:solidFill>
                <a:schemeClr val="accent6">
                  <a:lumMod val="50000"/>
                </a:schemeClr>
              </a:solidFill>
              <a:latin typeface="+mj-lt"/>
            </a:endParaRPr>
          </a:p>
          <a:p>
            <a:pPr>
              <a:buFont typeface="Arial" panose="020B0604020202020204" pitchFamily="34" charset="0"/>
              <a:buChar char="•"/>
            </a:pPr>
            <a:r>
              <a:rPr lang="tr-TR" dirty="0">
                <a:solidFill>
                  <a:schemeClr val="accent6">
                    <a:lumMod val="50000"/>
                  </a:schemeClr>
                </a:solidFill>
                <a:latin typeface="+mj-lt"/>
              </a:rPr>
              <a:t> Her durumu felaketmiş gibi algılama</a:t>
            </a:r>
          </a:p>
          <a:p>
            <a:pPr>
              <a:buFont typeface="Arial" panose="020B0604020202020204" pitchFamily="34" charset="0"/>
              <a:buChar char="•"/>
            </a:pPr>
            <a:endParaRPr lang="tr-TR" dirty="0">
              <a:solidFill>
                <a:schemeClr val="accent6">
                  <a:lumMod val="50000"/>
                </a:schemeClr>
              </a:solidFill>
              <a:latin typeface="+mj-lt"/>
            </a:endParaRPr>
          </a:p>
          <a:p>
            <a:pPr>
              <a:buFont typeface="Arial" panose="020B0604020202020204" pitchFamily="34" charset="0"/>
              <a:buChar char="•"/>
            </a:pPr>
            <a:r>
              <a:rPr lang="tr-TR" dirty="0">
                <a:solidFill>
                  <a:schemeClr val="accent6">
                    <a:lumMod val="50000"/>
                  </a:schemeClr>
                </a:solidFill>
                <a:latin typeface="+mj-lt"/>
              </a:rPr>
              <a:t> Kişinin kendisi hakkında görüşleri</a:t>
            </a:r>
          </a:p>
          <a:p>
            <a:pPr>
              <a:buFont typeface="Arial" panose="020B0604020202020204" pitchFamily="34" charset="0"/>
              <a:buChar char="•"/>
            </a:pPr>
            <a:endParaRPr lang="tr-TR" dirty="0">
              <a:solidFill>
                <a:schemeClr val="accent6">
                  <a:lumMod val="50000"/>
                </a:schemeClr>
              </a:solidFill>
              <a:latin typeface="+mj-lt"/>
            </a:endParaRPr>
          </a:p>
          <a:p>
            <a:pPr>
              <a:buFont typeface="Arial" panose="020B0604020202020204" pitchFamily="34" charset="0"/>
              <a:buChar char="•"/>
            </a:pPr>
            <a:r>
              <a:rPr lang="tr-TR" dirty="0">
                <a:solidFill>
                  <a:schemeClr val="accent6">
                    <a:lumMod val="50000"/>
                  </a:schemeClr>
                </a:solidFill>
                <a:latin typeface="+mj-lt"/>
              </a:rPr>
              <a:t> Çevrenin görüşleri hakkında endişe</a:t>
            </a:r>
          </a:p>
          <a:p>
            <a:pPr>
              <a:buFont typeface="Arial" panose="020B0604020202020204" pitchFamily="34" charset="0"/>
              <a:buChar char="•"/>
            </a:pP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half" idx="1"/>
          </p:nvPr>
        </p:nvSpPr>
        <p:spPr>
          <a:xfrm>
            <a:off x="457200" y="692696"/>
            <a:ext cx="4038600" cy="5662229"/>
          </a:xfrm>
        </p:spPr>
        <p:txBody>
          <a:bodyPr>
            <a:normAutofit/>
          </a:bodyPr>
          <a:lstStyle/>
          <a:p>
            <a:pPr algn="ctr">
              <a:buFont typeface="Arial" panose="020B0604020202020204" pitchFamily="34" charset="0"/>
              <a:buChar char="•"/>
            </a:pPr>
            <a:endParaRPr lang="tr-TR" sz="2800" b="1" dirty="0" smtClean="0">
              <a:solidFill>
                <a:schemeClr val="accent3">
                  <a:lumMod val="75000"/>
                </a:schemeClr>
              </a:solidFill>
              <a:latin typeface="+mj-lt"/>
            </a:endParaRPr>
          </a:p>
          <a:p>
            <a:pPr algn="ctr">
              <a:buFont typeface="Arial" panose="020B0604020202020204" pitchFamily="34" charset="0"/>
              <a:buChar char="•"/>
            </a:pPr>
            <a:r>
              <a:rPr lang="tr-TR" sz="2800" b="1" dirty="0" smtClean="0">
                <a:solidFill>
                  <a:schemeClr val="accent3">
                    <a:lumMod val="75000"/>
                  </a:schemeClr>
                </a:solidFill>
                <a:latin typeface="+mj-lt"/>
              </a:rPr>
              <a:t>Hafif düzeyde kaygı</a:t>
            </a:r>
          </a:p>
          <a:p>
            <a:pPr>
              <a:buFont typeface="Arial" panose="020B0604020202020204" pitchFamily="34" charset="0"/>
              <a:buChar char="•"/>
            </a:pPr>
            <a:endParaRPr lang="tr-TR" sz="2800" b="1" dirty="0" smtClean="0">
              <a:solidFill>
                <a:schemeClr val="accent3">
                  <a:lumMod val="75000"/>
                </a:schemeClr>
              </a:solidFill>
              <a:latin typeface="+mj-lt"/>
            </a:endParaRPr>
          </a:p>
          <a:p>
            <a:pPr>
              <a:buFont typeface="Arial" panose="020B0604020202020204" pitchFamily="34" charset="0"/>
              <a:buChar char="•"/>
            </a:pPr>
            <a:r>
              <a:rPr lang="tr-TR" sz="2400" dirty="0" smtClean="0">
                <a:solidFill>
                  <a:schemeClr val="accent6">
                    <a:lumMod val="50000"/>
                  </a:schemeClr>
                </a:solidFill>
                <a:latin typeface="+mj-lt"/>
              </a:rPr>
              <a:t>Dikkati artırır.</a:t>
            </a:r>
          </a:p>
          <a:p>
            <a:pPr>
              <a:buFont typeface="Arial" panose="020B0604020202020204" pitchFamily="34" charset="0"/>
              <a:buChar char="•"/>
            </a:pPr>
            <a:r>
              <a:rPr lang="tr-TR" sz="2400" dirty="0" smtClean="0">
                <a:solidFill>
                  <a:schemeClr val="accent6">
                    <a:lumMod val="50000"/>
                  </a:schemeClr>
                </a:solidFill>
                <a:latin typeface="+mj-lt"/>
              </a:rPr>
              <a:t>Öğrenme gücünü artırır.</a:t>
            </a:r>
          </a:p>
          <a:p>
            <a:pPr>
              <a:buFont typeface="Arial" panose="020B0604020202020204" pitchFamily="34" charset="0"/>
              <a:buChar char="•"/>
            </a:pPr>
            <a:r>
              <a:rPr lang="tr-TR" sz="2400" dirty="0" smtClean="0">
                <a:solidFill>
                  <a:schemeClr val="accent6">
                    <a:lumMod val="50000"/>
                  </a:schemeClr>
                </a:solidFill>
                <a:latin typeface="+mj-lt"/>
              </a:rPr>
              <a:t>Hatırlamayı kolaylaştırır.</a:t>
            </a:r>
          </a:p>
          <a:p>
            <a:pPr>
              <a:buFont typeface="Arial" panose="020B0604020202020204" pitchFamily="34" charset="0"/>
              <a:buChar char="•"/>
            </a:pPr>
            <a:r>
              <a:rPr lang="tr-TR" sz="2400" dirty="0" smtClean="0">
                <a:solidFill>
                  <a:schemeClr val="accent6">
                    <a:lumMod val="50000"/>
                  </a:schemeClr>
                </a:solidFill>
                <a:latin typeface="+mj-lt"/>
              </a:rPr>
              <a:t>Zamanı verimli kullanma becerisini geliştirir.</a:t>
            </a:r>
          </a:p>
          <a:p>
            <a:pPr>
              <a:buFont typeface="Arial" panose="020B0604020202020204" pitchFamily="34" charset="0"/>
              <a:buChar char="•"/>
            </a:pPr>
            <a:r>
              <a:rPr lang="tr-TR" sz="2400" dirty="0" smtClean="0">
                <a:solidFill>
                  <a:schemeClr val="accent6">
                    <a:lumMod val="50000"/>
                  </a:schemeClr>
                </a:solidFill>
                <a:latin typeface="+mj-lt"/>
              </a:rPr>
              <a:t>Bilgi transferini güçlendirir.</a:t>
            </a:r>
          </a:p>
          <a:p>
            <a:pPr>
              <a:buFont typeface="Arial" panose="020B0604020202020204" pitchFamily="34" charset="0"/>
              <a:buChar char="•"/>
            </a:pPr>
            <a:r>
              <a:rPr lang="tr-TR" sz="2400" dirty="0" smtClean="0">
                <a:solidFill>
                  <a:schemeClr val="accent6">
                    <a:lumMod val="50000"/>
                  </a:schemeClr>
                </a:solidFill>
                <a:latin typeface="+mj-lt"/>
              </a:rPr>
              <a:t>Odaklanma becerisini artırır.</a:t>
            </a:r>
          </a:p>
          <a:p>
            <a:pPr>
              <a:buFont typeface="Arial" panose="020B0604020202020204" pitchFamily="34" charset="0"/>
              <a:buChar char="•"/>
            </a:pPr>
            <a:endParaRPr lang="tr-TR" dirty="0">
              <a:latin typeface="+mj-lt"/>
            </a:endParaRPr>
          </a:p>
        </p:txBody>
      </p:sp>
      <p:sp>
        <p:nvSpPr>
          <p:cNvPr id="6" name="5 İçerik Yer Tutucusu"/>
          <p:cNvSpPr>
            <a:spLocks noGrp="1"/>
          </p:cNvSpPr>
          <p:nvPr>
            <p:ph sz="half" idx="2"/>
          </p:nvPr>
        </p:nvSpPr>
        <p:spPr>
          <a:xfrm>
            <a:off x="4648200" y="764704"/>
            <a:ext cx="4038600" cy="6552727"/>
          </a:xfrm>
        </p:spPr>
        <p:txBody>
          <a:bodyPr>
            <a:noAutofit/>
          </a:bodyPr>
          <a:lstStyle/>
          <a:p>
            <a:pPr algn="ctr">
              <a:buFont typeface="Arial" panose="020B0604020202020204" pitchFamily="34" charset="0"/>
              <a:buChar char="•"/>
            </a:pPr>
            <a:endParaRPr lang="tr-TR" sz="2800" b="1" dirty="0" smtClean="0">
              <a:solidFill>
                <a:schemeClr val="accent3">
                  <a:lumMod val="75000"/>
                </a:schemeClr>
              </a:solidFill>
              <a:latin typeface="+mj-lt"/>
            </a:endParaRPr>
          </a:p>
          <a:p>
            <a:pPr algn="ctr">
              <a:buFont typeface="Arial" panose="020B0604020202020204" pitchFamily="34" charset="0"/>
              <a:buChar char="•"/>
            </a:pPr>
            <a:r>
              <a:rPr lang="tr-TR" sz="2800" b="1" dirty="0" smtClean="0">
                <a:solidFill>
                  <a:schemeClr val="accent3">
                    <a:lumMod val="75000"/>
                  </a:schemeClr>
                </a:solidFill>
                <a:latin typeface="+mj-lt"/>
              </a:rPr>
              <a:t>Yoğun düzeyde kaygı</a:t>
            </a:r>
          </a:p>
          <a:p>
            <a:pPr>
              <a:buFont typeface="Arial" panose="020B0604020202020204" pitchFamily="34" charset="0"/>
              <a:buChar char="•"/>
            </a:pPr>
            <a:endParaRPr lang="tr-TR" sz="2400" b="1" dirty="0" smtClean="0">
              <a:solidFill>
                <a:schemeClr val="accent3">
                  <a:lumMod val="75000"/>
                </a:schemeClr>
              </a:solidFill>
              <a:latin typeface="+mj-lt"/>
            </a:endParaRPr>
          </a:p>
          <a:p>
            <a:pPr>
              <a:buFont typeface="Arial" panose="020B0604020202020204" pitchFamily="34" charset="0"/>
              <a:buChar char="•"/>
            </a:pPr>
            <a:r>
              <a:rPr lang="tr-TR" sz="2400" dirty="0" smtClean="0">
                <a:solidFill>
                  <a:schemeClr val="accent6">
                    <a:lumMod val="50000"/>
                  </a:schemeClr>
                </a:solidFill>
                <a:latin typeface="+mj-lt"/>
              </a:rPr>
              <a:t>Dikkati zorlaştırır.</a:t>
            </a:r>
          </a:p>
          <a:p>
            <a:pPr>
              <a:buFont typeface="Arial" panose="020B0604020202020204" pitchFamily="34" charset="0"/>
              <a:buChar char="•"/>
            </a:pPr>
            <a:r>
              <a:rPr lang="tr-TR" sz="2400" dirty="0" smtClean="0">
                <a:solidFill>
                  <a:schemeClr val="accent6">
                    <a:lumMod val="50000"/>
                  </a:schemeClr>
                </a:solidFill>
                <a:latin typeface="+mj-lt"/>
              </a:rPr>
              <a:t>Karar vermede zorluk yaşanır.</a:t>
            </a:r>
          </a:p>
          <a:p>
            <a:pPr>
              <a:buFont typeface="Arial" panose="020B0604020202020204" pitchFamily="34" charset="0"/>
              <a:buChar char="•"/>
            </a:pPr>
            <a:r>
              <a:rPr lang="tr-TR" sz="2400" dirty="0" smtClean="0">
                <a:solidFill>
                  <a:schemeClr val="accent6">
                    <a:lumMod val="50000"/>
                  </a:schemeClr>
                </a:solidFill>
                <a:latin typeface="+mj-lt"/>
              </a:rPr>
              <a:t>Unutkanlık artar.</a:t>
            </a:r>
          </a:p>
          <a:p>
            <a:pPr>
              <a:buFont typeface="Arial" panose="020B0604020202020204" pitchFamily="34" charset="0"/>
              <a:buChar char="•"/>
            </a:pPr>
            <a:r>
              <a:rPr lang="tr-TR" sz="2400" dirty="0" smtClean="0">
                <a:solidFill>
                  <a:schemeClr val="accent6">
                    <a:lumMod val="50000"/>
                  </a:schemeClr>
                </a:solidFill>
                <a:latin typeface="+mj-lt"/>
              </a:rPr>
              <a:t>Öğrendiklerimizi kullanamamaya neden olur.</a:t>
            </a:r>
          </a:p>
          <a:p>
            <a:pPr>
              <a:buFont typeface="Arial" panose="020B0604020202020204" pitchFamily="34" charset="0"/>
              <a:buChar char="•"/>
            </a:pPr>
            <a:r>
              <a:rPr lang="tr-TR" sz="2400" dirty="0" smtClean="0">
                <a:solidFill>
                  <a:schemeClr val="accent6">
                    <a:lumMod val="50000"/>
                  </a:schemeClr>
                </a:solidFill>
                <a:latin typeface="+mj-lt"/>
              </a:rPr>
              <a:t>Organizasyon güçlüğüne sebep olur.</a:t>
            </a:r>
          </a:p>
          <a:p>
            <a:pPr>
              <a:buFont typeface="Arial" panose="020B0604020202020204" pitchFamily="34" charset="0"/>
              <a:buChar char="•"/>
            </a:pPr>
            <a:r>
              <a:rPr lang="tr-TR" sz="2400" dirty="0" smtClean="0">
                <a:solidFill>
                  <a:schemeClr val="accent6">
                    <a:lumMod val="50000"/>
                  </a:schemeClr>
                </a:solidFill>
                <a:latin typeface="+mj-lt"/>
              </a:rPr>
              <a:t>Düşüncelerin çarpıtılmasına yol açar.</a:t>
            </a:r>
          </a:p>
          <a:p>
            <a:pPr>
              <a:buFont typeface="Arial" panose="020B0604020202020204" pitchFamily="34" charset="0"/>
              <a:buChar char="•"/>
            </a:pPr>
            <a:endParaRPr lang="tr-TR" sz="2400" b="1" dirty="0">
              <a:solidFill>
                <a:schemeClr val="accent3">
                  <a:lumMod val="75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cisil\Desktop\sınav kaygısı resimler\sinav-kaygisi.gif"/>
          <p:cNvPicPr>
            <a:picLocks noChangeAspect="1" noChangeArrowheads="1"/>
          </p:cNvPicPr>
          <p:nvPr/>
        </p:nvPicPr>
        <p:blipFill>
          <a:blip r:embed="rId2" cstate="print"/>
          <a:srcRect/>
          <a:stretch>
            <a:fillRect/>
          </a:stretch>
        </p:blipFill>
        <p:spPr bwMode="auto">
          <a:xfrm>
            <a:off x="899592" y="2492896"/>
            <a:ext cx="6834706" cy="3936500"/>
          </a:xfrm>
          <a:prstGeom prst="rect">
            <a:avLst/>
          </a:prstGeom>
          <a:noFill/>
        </p:spPr>
      </p:pic>
      <p:sp>
        <p:nvSpPr>
          <p:cNvPr id="5" name="4 Metin kutusu"/>
          <p:cNvSpPr txBox="1"/>
          <p:nvPr/>
        </p:nvSpPr>
        <p:spPr>
          <a:xfrm>
            <a:off x="1403648" y="1268760"/>
            <a:ext cx="6741542" cy="707886"/>
          </a:xfrm>
          <a:prstGeom prst="rect">
            <a:avLst/>
          </a:prstGeom>
          <a:noFill/>
        </p:spPr>
        <p:txBody>
          <a:bodyPr wrap="square" rtlCol="0">
            <a:spAutoFit/>
          </a:bodyPr>
          <a:lstStyle/>
          <a:p>
            <a:pPr algn="ctr"/>
            <a:r>
              <a:rPr lang="tr-TR" sz="4000" b="1" dirty="0" smtClean="0">
                <a:solidFill>
                  <a:schemeClr val="accent3">
                    <a:lumMod val="75000"/>
                  </a:schemeClr>
                </a:solidFill>
                <a:latin typeface="+mj-lt"/>
              </a:rPr>
              <a:t>Kaygının Belirtileri</a:t>
            </a:r>
            <a:endParaRPr lang="tr-TR" sz="4000" b="1" dirty="0">
              <a:solidFill>
                <a:schemeClr val="accent3">
                  <a:lumMod val="75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96720"/>
          </a:xfrm>
        </p:spPr>
        <p:txBody>
          <a:bodyPr/>
          <a:lstStyle/>
          <a:p>
            <a:r>
              <a:rPr lang="tr-TR" sz="5400" dirty="0" smtClean="0">
                <a:solidFill>
                  <a:schemeClr val="accent3">
                    <a:lumMod val="75000"/>
                  </a:schemeClr>
                </a:solidFill>
              </a:rPr>
              <a:t>       </a:t>
            </a:r>
            <a:r>
              <a:rPr lang="tr-TR" sz="5400" b="1" dirty="0" smtClean="0">
                <a:solidFill>
                  <a:schemeClr val="accent3">
                    <a:lumMod val="75000"/>
                  </a:schemeClr>
                </a:solidFill>
              </a:rPr>
              <a:t>Fizyolojik Belirtiler</a:t>
            </a:r>
            <a:endParaRPr lang="tr-TR" b="1" dirty="0">
              <a:solidFill>
                <a:schemeClr val="accent3">
                  <a:lumMod val="75000"/>
                </a:schemeClr>
              </a:solidFill>
            </a:endParaRPr>
          </a:p>
        </p:txBody>
      </p:sp>
      <p:sp>
        <p:nvSpPr>
          <p:cNvPr id="4" name="3 İçerik Yer Tutucusu"/>
          <p:cNvSpPr>
            <a:spLocks noGrp="1"/>
          </p:cNvSpPr>
          <p:nvPr>
            <p:ph sz="half" idx="1"/>
          </p:nvPr>
        </p:nvSpPr>
        <p:spPr>
          <a:xfrm>
            <a:off x="457200" y="1772816"/>
            <a:ext cx="4038600" cy="4582109"/>
          </a:xfrm>
        </p:spPr>
        <p:txBody>
          <a:bodyPr>
            <a:normAutofit fontScale="92500" lnSpcReduction="20000"/>
          </a:bodyPr>
          <a:lstStyle/>
          <a:p>
            <a:pPr>
              <a:buFont typeface="Arial" panose="020B0604020202020204" pitchFamily="34" charset="0"/>
              <a:buChar char="•"/>
            </a:pPr>
            <a:r>
              <a:rPr lang="tr-TR" dirty="0" smtClean="0">
                <a:solidFill>
                  <a:schemeClr val="accent6">
                    <a:lumMod val="50000"/>
                  </a:schemeClr>
                </a:solidFill>
                <a:latin typeface="+mj-lt"/>
              </a:rPr>
              <a:t> Kalp atışlarında hızlanma</a:t>
            </a:r>
          </a:p>
          <a:p>
            <a:pPr>
              <a:buFont typeface="Arial" panose="020B0604020202020204" pitchFamily="34" charset="0"/>
              <a:buChar char="•"/>
            </a:pPr>
            <a:r>
              <a:rPr lang="tr-TR" dirty="0" smtClean="0">
                <a:solidFill>
                  <a:schemeClr val="accent6">
                    <a:lumMod val="50000"/>
                  </a:schemeClr>
                </a:solidFill>
                <a:latin typeface="+mj-lt"/>
              </a:rPr>
              <a:t> Çarpıntı hissi</a:t>
            </a:r>
          </a:p>
          <a:p>
            <a:pPr>
              <a:buFont typeface="Arial" panose="020B0604020202020204" pitchFamily="34" charset="0"/>
              <a:buChar char="•"/>
            </a:pPr>
            <a:r>
              <a:rPr lang="tr-TR" dirty="0" smtClean="0">
                <a:solidFill>
                  <a:schemeClr val="accent6">
                    <a:lumMod val="50000"/>
                  </a:schemeClr>
                </a:solidFill>
                <a:latin typeface="+mj-lt"/>
              </a:rPr>
              <a:t> Nedensiz ağlama isteği-kolay ağlama</a:t>
            </a:r>
          </a:p>
          <a:p>
            <a:pPr>
              <a:buFont typeface="Arial" panose="020B0604020202020204" pitchFamily="34" charset="0"/>
              <a:buChar char="•"/>
            </a:pPr>
            <a:r>
              <a:rPr lang="tr-TR" dirty="0" smtClean="0">
                <a:solidFill>
                  <a:schemeClr val="accent6">
                    <a:lumMod val="50000"/>
                  </a:schemeClr>
                </a:solidFill>
                <a:latin typeface="+mj-lt"/>
              </a:rPr>
              <a:t> Dilin damağın kuruması</a:t>
            </a:r>
          </a:p>
          <a:p>
            <a:pPr>
              <a:buFont typeface="Arial" panose="020B0604020202020204" pitchFamily="34" charset="0"/>
              <a:buChar char="•"/>
            </a:pPr>
            <a:r>
              <a:rPr lang="tr-TR" dirty="0" smtClean="0">
                <a:solidFill>
                  <a:schemeClr val="accent6">
                    <a:lumMod val="50000"/>
                  </a:schemeClr>
                </a:solidFill>
                <a:latin typeface="+mj-lt"/>
              </a:rPr>
              <a:t> Terleme</a:t>
            </a:r>
          </a:p>
          <a:p>
            <a:pPr>
              <a:buFont typeface="Arial" panose="020B0604020202020204" pitchFamily="34" charset="0"/>
              <a:buChar char="•"/>
            </a:pPr>
            <a:r>
              <a:rPr lang="tr-TR" dirty="0" smtClean="0">
                <a:solidFill>
                  <a:schemeClr val="accent6">
                    <a:lumMod val="50000"/>
                  </a:schemeClr>
                </a:solidFill>
                <a:latin typeface="+mj-lt"/>
              </a:rPr>
              <a:t> Üşüme</a:t>
            </a:r>
          </a:p>
          <a:p>
            <a:pPr>
              <a:buFont typeface="Arial" panose="020B0604020202020204" pitchFamily="34" charset="0"/>
              <a:buChar char="•"/>
            </a:pPr>
            <a:r>
              <a:rPr lang="tr-TR" dirty="0" smtClean="0">
                <a:solidFill>
                  <a:schemeClr val="accent6">
                    <a:lumMod val="50000"/>
                  </a:schemeClr>
                </a:solidFill>
                <a:latin typeface="+mj-lt"/>
              </a:rPr>
              <a:t> Yorgunluk-bitkinlik</a:t>
            </a:r>
          </a:p>
          <a:p>
            <a:pPr>
              <a:buFont typeface="Arial" panose="020B0604020202020204" pitchFamily="34" charset="0"/>
              <a:buChar char="•"/>
            </a:pPr>
            <a:r>
              <a:rPr lang="tr-TR" dirty="0" smtClean="0">
                <a:solidFill>
                  <a:schemeClr val="accent6">
                    <a:lumMod val="50000"/>
                  </a:schemeClr>
                </a:solidFill>
                <a:latin typeface="+mj-lt"/>
              </a:rPr>
              <a:t> Soluk alıp vermede güçlük</a:t>
            </a:r>
          </a:p>
          <a:p>
            <a:pPr>
              <a:buFont typeface="Arial" panose="020B0604020202020204" pitchFamily="34" charset="0"/>
              <a:buChar char="•"/>
            </a:pPr>
            <a:r>
              <a:rPr lang="tr-TR" dirty="0" smtClean="0">
                <a:solidFill>
                  <a:schemeClr val="accent6">
                    <a:lumMod val="50000"/>
                  </a:schemeClr>
                </a:solidFill>
                <a:latin typeface="+mj-lt"/>
              </a:rPr>
              <a:t> Titreme</a:t>
            </a:r>
          </a:p>
          <a:p>
            <a:pPr>
              <a:buFont typeface="Arial" panose="020B0604020202020204" pitchFamily="34" charset="0"/>
              <a:buChar char="•"/>
            </a:pPr>
            <a:r>
              <a:rPr lang="tr-TR" dirty="0" smtClean="0">
                <a:solidFill>
                  <a:schemeClr val="accent6">
                    <a:lumMod val="50000"/>
                  </a:schemeClr>
                </a:solidFill>
                <a:latin typeface="+mj-lt"/>
              </a:rPr>
              <a:t> Mide ağrısı</a:t>
            </a:r>
          </a:p>
          <a:p>
            <a:pPr>
              <a:buFont typeface="Arial" panose="020B0604020202020204" pitchFamily="34" charset="0"/>
              <a:buChar char="•"/>
            </a:pPr>
            <a:r>
              <a:rPr lang="tr-TR" dirty="0" smtClean="0">
                <a:solidFill>
                  <a:schemeClr val="accent6">
                    <a:lumMod val="50000"/>
                  </a:schemeClr>
                </a:solidFill>
                <a:latin typeface="+mj-lt"/>
              </a:rPr>
              <a:t> Uykusuzluk-kabus görme</a:t>
            </a:r>
          </a:p>
          <a:p>
            <a:pPr>
              <a:buFont typeface="Arial" panose="020B0604020202020204" pitchFamily="34" charset="0"/>
              <a:buChar char="•"/>
            </a:pPr>
            <a:endParaRPr lang="tr-TR" dirty="0">
              <a:solidFill>
                <a:schemeClr val="accent6">
                  <a:lumMod val="50000"/>
                </a:schemeClr>
              </a:solidFill>
              <a:latin typeface="+mj-lt"/>
            </a:endParaRPr>
          </a:p>
        </p:txBody>
      </p:sp>
      <p:sp>
        <p:nvSpPr>
          <p:cNvPr id="5" name="4 İçerik Yer Tutucusu"/>
          <p:cNvSpPr>
            <a:spLocks noGrp="1"/>
          </p:cNvSpPr>
          <p:nvPr>
            <p:ph sz="half" idx="2"/>
          </p:nvPr>
        </p:nvSpPr>
        <p:spPr>
          <a:xfrm>
            <a:off x="4648200" y="1772816"/>
            <a:ext cx="4038600" cy="4582109"/>
          </a:xfrm>
        </p:spPr>
        <p:txBody>
          <a:bodyPr>
            <a:normAutofit fontScale="92500" lnSpcReduction="20000"/>
          </a:bodyPr>
          <a:lstStyle/>
          <a:p>
            <a:pPr>
              <a:buFont typeface="Arial" panose="020B0604020202020204" pitchFamily="34" charset="0"/>
              <a:buChar char="•"/>
            </a:pPr>
            <a:r>
              <a:rPr lang="tr-TR" dirty="0" smtClean="0">
                <a:solidFill>
                  <a:schemeClr val="accent6">
                    <a:lumMod val="50000"/>
                  </a:schemeClr>
                </a:solidFill>
                <a:latin typeface="+mj-lt"/>
              </a:rPr>
              <a:t>İştahsızlık</a:t>
            </a:r>
          </a:p>
          <a:p>
            <a:pPr>
              <a:buFont typeface="Arial" panose="020B0604020202020204" pitchFamily="34" charset="0"/>
              <a:buChar char="•"/>
            </a:pPr>
            <a:r>
              <a:rPr lang="tr-TR" dirty="0" smtClean="0">
                <a:solidFill>
                  <a:schemeClr val="accent6">
                    <a:lumMod val="50000"/>
                  </a:schemeClr>
                </a:solidFill>
                <a:latin typeface="+mj-lt"/>
              </a:rPr>
              <a:t> Kaslarda gerginlik</a:t>
            </a:r>
          </a:p>
          <a:p>
            <a:pPr>
              <a:buFont typeface="Arial" panose="020B0604020202020204" pitchFamily="34" charset="0"/>
              <a:buChar char="•"/>
            </a:pPr>
            <a:r>
              <a:rPr lang="tr-TR" dirty="0" smtClean="0">
                <a:solidFill>
                  <a:schemeClr val="accent6">
                    <a:lumMod val="50000"/>
                  </a:schemeClr>
                </a:solidFill>
                <a:latin typeface="+mj-lt"/>
              </a:rPr>
              <a:t> Ateş basması</a:t>
            </a:r>
          </a:p>
          <a:p>
            <a:pPr>
              <a:buFont typeface="Arial" panose="020B0604020202020204" pitchFamily="34" charset="0"/>
              <a:buChar char="•"/>
            </a:pPr>
            <a:r>
              <a:rPr lang="tr-TR" dirty="0" smtClean="0">
                <a:solidFill>
                  <a:schemeClr val="accent6">
                    <a:lumMod val="50000"/>
                  </a:schemeClr>
                </a:solidFill>
                <a:latin typeface="+mj-lt"/>
              </a:rPr>
              <a:t> Baş dönmesi /baş ağrısı</a:t>
            </a:r>
          </a:p>
          <a:p>
            <a:pPr>
              <a:buFont typeface="Arial" panose="020B0604020202020204" pitchFamily="34" charset="0"/>
              <a:buChar char="•"/>
            </a:pPr>
            <a:r>
              <a:rPr lang="tr-TR" dirty="0" smtClean="0">
                <a:solidFill>
                  <a:schemeClr val="accent6">
                    <a:lumMod val="50000"/>
                  </a:schemeClr>
                </a:solidFill>
                <a:latin typeface="+mj-lt"/>
              </a:rPr>
              <a:t> Yüz kızarması</a:t>
            </a:r>
          </a:p>
          <a:p>
            <a:pPr>
              <a:buFont typeface="Arial" panose="020B0604020202020204" pitchFamily="34" charset="0"/>
              <a:buChar char="•"/>
            </a:pPr>
            <a:r>
              <a:rPr lang="tr-TR" dirty="0" smtClean="0">
                <a:solidFill>
                  <a:schemeClr val="accent6">
                    <a:lumMod val="50000"/>
                  </a:schemeClr>
                </a:solidFill>
                <a:latin typeface="+mj-lt"/>
              </a:rPr>
              <a:t> Göğüste ağrı, basınç ve sıkışma</a:t>
            </a:r>
          </a:p>
          <a:p>
            <a:pPr>
              <a:buFont typeface="Arial" panose="020B0604020202020204" pitchFamily="34" charset="0"/>
              <a:buChar char="•"/>
            </a:pPr>
            <a:r>
              <a:rPr lang="tr-TR" dirty="0" smtClean="0">
                <a:solidFill>
                  <a:schemeClr val="accent6">
                    <a:lumMod val="50000"/>
                  </a:schemeClr>
                </a:solidFill>
                <a:latin typeface="+mj-lt"/>
              </a:rPr>
              <a:t> Bulantı-kusma</a:t>
            </a:r>
          </a:p>
          <a:p>
            <a:pPr>
              <a:buFont typeface="Arial" panose="020B0604020202020204" pitchFamily="34" charset="0"/>
              <a:buChar char="•"/>
            </a:pPr>
            <a:r>
              <a:rPr lang="tr-TR" dirty="0" smtClean="0">
                <a:solidFill>
                  <a:schemeClr val="accent6">
                    <a:lumMod val="50000"/>
                  </a:schemeClr>
                </a:solidFill>
                <a:latin typeface="+mj-lt"/>
              </a:rPr>
              <a:t> İshal-kabızlık</a:t>
            </a:r>
          </a:p>
          <a:p>
            <a:pPr>
              <a:buFont typeface="Arial" panose="020B0604020202020204" pitchFamily="34" charset="0"/>
              <a:buChar char="•"/>
            </a:pPr>
            <a:r>
              <a:rPr lang="tr-TR" dirty="0" smtClean="0">
                <a:solidFill>
                  <a:schemeClr val="accent6">
                    <a:lumMod val="50000"/>
                  </a:schemeClr>
                </a:solidFill>
                <a:latin typeface="+mj-lt"/>
              </a:rPr>
              <a:t> Sık idrara çıkma</a:t>
            </a:r>
          </a:p>
          <a:p>
            <a:pPr>
              <a:buFont typeface="Arial" panose="020B0604020202020204" pitchFamily="34" charset="0"/>
              <a:buChar char="•"/>
            </a:pPr>
            <a:r>
              <a:rPr lang="tr-TR" dirty="0" smtClean="0">
                <a:solidFill>
                  <a:schemeClr val="accent6">
                    <a:lumMod val="50000"/>
                  </a:schemeClr>
                </a:solidFill>
                <a:latin typeface="+mj-lt"/>
              </a:rPr>
              <a:t> Soğuk ve nemli eller</a:t>
            </a:r>
          </a:p>
          <a:p>
            <a:pPr>
              <a:buFont typeface="Arial" panose="020B0604020202020204" pitchFamily="34" charset="0"/>
              <a:buChar char="•"/>
            </a:pPr>
            <a:r>
              <a:rPr lang="tr-TR" dirty="0" smtClean="0">
                <a:solidFill>
                  <a:schemeClr val="accent6">
                    <a:lumMod val="50000"/>
                  </a:schemeClr>
                </a:solidFill>
                <a:latin typeface="+mj-lt"/>
              </a:rPr>
              <a:t> Dişlerin sıkılması</a:t>
            </a: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96720"/>
          </a:xfrm>
        </p:spPr>
        <p:txBody>
          <a:bodyPr/>
          <a:lstStyle/>
          <a:p>
            <a:pPr algn="ctr"/>
            <a:r>
              <a:rPr lang="tr-TR" sz="5400" b="1" dirty="0" smtClean="0">
                <a:solidFill>
                  <a:schemeClr val="accent3">
                    <a:lumMod val="75000"/>
                  </a:schemeClr>
                </a:solidFill>
              </a:rPr>
              <a:t>Psikolojik Belirtiler</a:t>
            </a:r>
            <a:endParaRPr lang="tr-TR" b="1" dirty="0">
              <a:solidFill>
                <a:schemeClr val="accent3">
                  <a:lumMod val="75000"/>
                </a:schemeClr>
              </a:solidFill>
            </a:endParaRPr>
          </a:p>
        </p:txBody>
      </p:sp>
      <p:sp>
        <p:nvSpPr>
          <p:cNvPr id="4" name="3 İçerik Yer Tutucusu"/>
          <p:cNvSpPr>
            <a:spLocks noGrp="1"/>
          </p:cNvSpPr>
          <p:nvPr>
            <p:ph sz="half" idx="1"/>
          </p:nvPr>
        </p:nvSpPr>
        <p:spPr/>
        <p:txBody>
          <a:bodyPr>
            <a:normAutofit lnSpcReduction="10000"/>
          </a:bodyPr>
          <a:lstStyle/>
          <a:p>
            <a:pPr>
              <a:buFont typeface="Arial" panose="020B0604020202020204" pitchFamily="34" charset="0"/>
              <a:buChar char="•"/>
            </a:pPr>
            <a:r>
              <a:rPr lang="tr-TR" dirty="0" smtClean="0">
                <a:solidFill>
                  <a:schemeClr val="accent6">
                    <a:lumMod val="50000"/>
                  </a:schemeClr>
                </a:solidFill>
                <a:latin typeface="+mj-lt"/>
              </a:rPr>
              <a:t>Gerginlik</a:t>
            </a:r>
          </a:p>
          <a:p>
            <a:pPr>
              <a:buFont typeface="Arial" panose="020B0604020202020204" pitchFamily="34" charset="0"/>
              <a:buChar char="•"/>
            </a:pPr>
            <a:r>
              <a:rPr lang="tr-TR" dirty="0" smtClean="0">
                <a:solidFill>
                  <a:schemeClr val="accent6">
                    <a:lumMod val="50000"/>
                  </a:schemeClr>
                </a:solidFill>
                <a:latin typeface="+mj-lt"/>
              </a:rPr>
              <a:t> Sinirlilik</a:t>
            </a:r>
          </a:p>
          <a:p>
            <a:pPr>
              <a:buFont typeface="Arial" panose="020B0604020202020204" pitchFamily="34" charset="0"/>
              <a:buChar char="•"/>
            </a:pPr>
            <a:r>
              <a:rPr lang="tr-TR" dirty="0" smtClean="0">
                <a:solidFill>
                  <a:schemeClr val="accent6">
                    <a:lumMod val="50000"/>
                  </a:schemeClr>
                </a:solidFill>
                <a:latin typeface="+mj-lt"/>
              </a:rPr>
              <a:t> Öfke-kızgınlık</a:t>
            </a:r>
          </a:p>
          <a:p>
            <a:pPr>
              <a:buFont typeface="Arial" panose="020B0604020202020204" pitchFamily="34" charset="0"/>
              <a:buChar char="•"/>
            </a:pPr>
            <a:r>
              <a:rPr lang="tr-TR" dirty="0" smtClean="0">
                <a:solidFill>
                  <a:schemeClr val="accent6">
                    <a:lumMod val="50000"/>
                  </a:schemeClr>
                </a:solidFill>
                <a:latin typeface="+mj-lt"/>
              </a:rPr>
              <a:t> Karamsarlık</a:t>
            </a:r>
          </a:p>
          <a:p>
            <a:pPr>
              <a:buFont typeface="Arial" panose="020B0604020202020204" pitchFamily="34" charset="0"/>
              <a:buChar char="•"/>
            </a:pPr>
            <a:r>
              <a:rPr lang="tr-TR" dirty="0" smtClean="0">
                <a:solidFill>
                  <a:schemeClr val="accent6">
                    <a:lumMod val="50000"/>
                  </a:schemeClr>
                </a:solidFill>
                <a:latin typeface="+mj-lt"/>
              </a:rPr>
              <a:t> Korku</a:t>
            </a:r>
          </a:p>
          <a:p>
            <a:pPr>
              <a:buFont typeface="Arial" panose="020B0604020202020204" pitchFamily="34" charset="0"/>
              <a:buChar char="•"/>
            </a:pPr>
            <a:r>
              <a:rPr lang="tr-TR" dirty="0" smtClean="0">
                <a:solidFill>
                  <a:schemeClr val="accent6">
                    <a:lumMod val="50000"/>
                  </a:schemeClr>
                </a:solidFill>
                <a:latin typeface="+mj-lt"/>
              </a:rPr>
              <a:t> Durgunluk</a:t>
            </a:r>
          </a:p>
          <a:p>
            <a:pPr>
              <a:buFont typeface="Arial" panose="020B0604020202020204" pitchFamily="34" charset="0"/>
              <a:buChar char="•"/>
            </a:pPr>
            <a:r>
              <a:rPr lang="tr-TR" dirty="0" smtClean="0">
                <a:solidFill>
                  <a:schemeClr val="accent6">
                    <a:lumMod val="50000"/>
                  </a:schemeClr>
                </a:solidFill>
                <a:latin typeface="+mj-lt"/>
              </a:rPr>
              <a:t> Kendine güvende azalma</a:t>
            </a:r>
          </a:p>
          <a:p>
            <a:pPr>
              <a:buFont typeface="Arial" panose="020B0604020202020204" pitchFamily="34" charset="0"/>
              <a:buChar char="•"/>
            </a:pPr>
            <a:r>
              <a:rPr lang="tr-TR" dirty="0" smtClean="0">
                <a:solidFill>
                  <a:schemeClr val="accent6">
                    <a:lumMod val="50000"/>
                  </a:schemeClr>
                </a:solidFill>
                <a:latin typeface="+mj-lt"/>
              </a:rPr>
              <a:t> Panik</a:t>
            </a:r>
          </a:p>
          <a:p>
            <a:pPr>
              <a:buFont typeface="Arial" panose="020B0604020202020204" pitchFamily="34" charset="0"/>
              <a:buChar char="•"/>
            </a:pPr>
            <a:r>
              <a:rPr lang="tr-TR" dirty="0" smtClean="0">
                <a:solidFill>
                  <a:schemeClr val="accent6">
                    <a:lumMod val="50000"/>
                  </a:schemeClr>
                </a:solidFill>
                <a:latin typeface="+mj-lt"/>
              </a:rPr>
              <a:t> Kontrolü yitirme hissi</a:t>
            </a:r>
          </a:p>
          <a:p>
            <a:pPr>
              <a:buFont typeface="Arial" panose="020B0604020202020204" pitchFamily="34" charset="0"/>
              <a:buChar char="•"/>
            </a:pPr>
            <a:r>
              <a:rPr lang="tr-TR" dirty="0" smtClean="0">
                <a:solidFill>
                  <a:schemeClr val="accent6">
                    <a:lumMod val="50000"/>
                  </a:schemeClr>
                </a:solidFill>
                <a:latin typeface="+mj-lt"/>
              </a:rPr>
              <a:t> Yalnızlık hissi</a:t>
            </a:r>
          </a:p>
          <a:p>
            <a:pPr>
              <a:buFont typeface="Arial" panose="020B0604020202020204" pitchFamily="34" charset="0"/>
              <a:buChar char="•"/>
            </a:pPr>
            <a:endParaRPr lang="tr-TR" dirty="0">
              <a:solidFill>
                <a:schemeClr val="accent6">
                  <a:lumMod val="50000"/>
                </a:schemeClr>
              </a:solidFill>
              <a:latin typeface="+mj-lt"/>
            </a:endParaRPr>
          </a:p>
        </p:txBody>
      </p:sp>
      <p:sp>
        <p:nvSpPr>
          <p:cNvPr id="5" name="4 İçerik Yer Tutucusu"/>
          <p:cNvSpPr>
            <a:spLocks noGrp="1"/>
          </p:cNvSpPr>
          <p:nvPr>
            <p:ph sz="half" idx="2"/>
          </p:nvPr>
        </p:nvSpPr>
        <p:spPr/>
        <p:txBody>
          <a:bodyPr>
            <a:normAutofit lnSpcReduction="10000"/>
          </a:bodyPr>
          <a:lstStyle/>
          <a:p>
            <a:pPr>
              <a:buFont typeface="Arial" panose="020B0604020202020204" pitchFamily="34" charset="0"/>
              <a:buChar char="•"/>
            </a:pPr>
            <a:r>
              <a:rPr lang="tr-TR" dirty="0" smtClean="0">
                <a:solidFill>
                  <a:schemeClr val="accent6">
                    <a:lumMod val="50000"/>
                  </a:schemeClr>
                </a:solidFill>
                <a:latin typeface="+mj-lt"/>
              </a:rPr>
              <a:t>Çaresizlik</a:t>
            </a:r>
          </a:p>
          <a:p>
            <a:pPr>
              <a:buFont typeface="Arial" panose="020B0604020202020204" pitchFamily="34" charset="0"/>
              <a:buChar char="•"/>
            </a:pPr>
            <a:r>
              <a:rPr lang="tr-TR" dirty="0" smtClean="0">
                <a:solidFill>
                  <a:schemeClr val="accent6">
                    <a:lumMod val="50000"/>
                  </a:schemeClr>
                </a:solidFill>
                <a:latin typeface="+mj-lt"/>
              </a:rPr>
              <a:t> Heyecan</a:t>
            </a:r>
          </a:p>
          <a:p>
            <a:pPr>
              <a:buFont typeface="Arial" panose="020B0604020202020204" pitchFamily="34" charset="0"/>
              <a:buChar char="•"/>
            </a:pPr>
            <a:r>
              <a:rPr lang="tr-TR" dirty="0" smtClean="0">
                <a:solidFill>
                  <a:schemeClr val="accent6">
                    <a:lumMod val="50000"/>
                  </a:schemeClr>
                </a:solidFill>
                <a:latin typeface="+mj-lt"/>
              </a:rPr>
              <a:t> Endişe	</a:t>
            </a:r>
          </a:p>
          <a:p>
            <a:pPr>
              <a:buFont typeface="Arial" panose="020B0604020202020204" pitchFamily="34" charset="0"/>
              <a:buChar char="•"/>
            </a:pPr>
            <a:r>
              <a:rPr lang="tr-TR" dirty="0" smtClean="0">
                <a:solidFill>
                  <a:schemeClr val="accent6">
                    <a:lumMod val="50000"/>
                  </a:schemeClr>
                </a:solidFill>
                <a:latin typeface="+mj-lt"/>
              </a:rPr>
              <a:t> Huzursuzluk</a:t>
            </a:r>
          </a:p>
          <a:p>
            <a:pPr>
              <a:buFont typeface="Arial" panose="020B0604020202020204" pitchFamily="34" charset="0"/>
              <a:buChar char="•"/>
            </a:pPr>
            <a:r>
              <a:rPr lang="tr-TR" dirty="0" smtClean="0">
                <a:solidFill>
                  <a:schemeClr val="accent6">
                    <a:lumMod val="50000"/>
                  </a:schemeClr>
                </a:solidFill>
                <a:latin typeface="+mj-lt"/>
              </a:rPr>
              <a:t> Anlaşılamadığının hissedilmesi</a:t>
            </a:r>
          </a:p>
          <a:p>
            <a:pPr>
              <a:buFont typeface="Arial" panose="020B0604020202020204" pitchFamily="34" charset="0"/>
              <a:buChar char="•"/>
            </a:pPr>
            <a:r>
              <a:rPr lang="tr-TR" dirty="0" smtClean="0">
                <a:solidFill>
                  <a:schemeClr val="accent6">
                    <a:lumMod val="50000"/>
                  </a:schemeClr>
                </a:solidFill>
                <a:latin typeface="+mj-lt"/>
              </a:rPr>
              <a:t> Umutsuzluk</a:t>
            </a:r>
          </a:p>
          <a:p>
            <a:pPr>
              <a:buFont typeface="Arial" panose="020B0604020202020204" pitchFamily="34" charset="0"/>
              <a:buChar char="•"/>
            </a:pPr>
            <a:r>
              <a:rPr lang="tr-TR" dirty="0" smtClean="0">
                <a:solidFill>
                  <a:schemeClr val="accent6">
                    <a:lumMod val="50000"/>
                  </a:schemeClr>
                </a:solidFill>
                <a:latin typeface="+mj-lt"/>
              </a:rPr>
              <a:t> Hayal kırıklığı</a:t>
            </a:r>
          </a:p>
          <a:p>
            <a:pPr>
              <a:buFont typeface="Arial" panose="020B0604020202020204" pitchFamily="34" charset="0"/>
              <a:buChar char="•"/>
            </a:pPr>
            <a:r>
              <a:rPr lang="tr-TR" dirty="0" smtClean="0">
                <a:solidFill>
                  <a:schemeClr val="accent6">
                    <a:lumMod val="50000"/>
                  </a:schemeClr>
                </a:solidFill>
                <a:latin typeface="+mj-lt"/>
              </a:rPr>
              <a:t> Mutsuzluk</a:t>
            </a:r>
          </a:p>
          <a:p>
            <a:pPr>
              <a:buFont typeface="Arial" panose="020B0604020202020204" pitchFamily="34" charset="0"/>
              <a:buChar char="•"/>
            </a:pPr>
            <a:r>
              <a:rPr lang="tr-TR" dirty="0" smtClean="0">
                <a:solidFill>
                  <a:schemeClr val="accent6">
                    <a:lumMod val="50000"/>
                  </a:schemeClr>
                </a:solidFill>
                <a:latin typeface="+mj-lt"/>
              </a:rPr>
              <a:t> Tedirginlik</a:t>
            </a: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5400" b="1" dirty="0" smtClean="0">
                <a:solidFill>
                  <a:schemeClr val="accent3">
                    <a:lumMod val="75000"/>
                  </a:schemeClr>
                </a:solidFill>
              </a:rPr>
              <a:t>      Davranışsal Belirtiler</a:t>
            </a:r>
            <a:endParaRPr lang="tr-TR" b="1" dirty="0">
              <a:solidFill>
                <a:schemeClr val="accent3">
                  <a:lumMod val="75000"/>
                </a:schemeClr>
              </a:solidFill>
            </a:endParaRPr>
          </a:p>
        </p:txBody>
      </p:sp>
      <p:sp>
        <p:nvSpPr>
          <p:cNvPr id="3" name="2 İçerik Yer Tutucusu"/>
          <p:cNvSpPr>
            <a:spLocks noGrp="1"/>
          </p:cNvSpPr>
          <p:nvPr>
            <p:ph idx="1"/>
          </p:nvPr>
        </p:nvSpPr>
        <p:spPr>
          <a:xfrm>
            <a:off x="457200" y="1935480"/>
            <a:ext cx="8229600" cy="4733880"/>
          </a:xfrm>
        </p:spPr>
        <p:txBody>
          <a:bodyPr>
            <a:normAutofit fontScale="92500" lnSpcReduction="10000"/>
          </a:bodyPr>
          <a:lstStyle/>
          <a:p>
            <a:pPr>
              <a:buFont typeface="Arial" panose="020B0604020202020204" pitchFamily="34" charset="0"/>
              <a:buChar char="•"/>
            </a:pPr>
            <a:r>
              <a:rPr lang="tr-TR" dirty="0" smtClean="0">
                <a:solidFill>
                  <a:schemeClr val="accent6">
                    <a:lumMod val="50000"/>
                  </a:schemeClr>
                </a:solidFill>
                <a:latin typeface="+mj-lt"/>
              </a:rPr>
              <a:t>Sınavlardan kaçma</a:t>
            </a:r>
          </a:p>
          <a:p>
            <a:pPr marL="0" indent="0">
              <a:buNone/>
            </a:pPr>
            <a:r>
              <a:rPr lang="tr-TR" dirty="0" smtClean="0">
                <a:solidFill>
                  <a:schemeClr val="accent6">
                    <a:lumMod val="50000"/>
                  </a:schemeClr>
                </a:solidFill>
                <a:latin typeface="+mj-lt"/>
              </a:rPr>
              <a:t> </a:t>
            </a:r>
          </a:p>
          <a:p>
            <a:pPr>
              <a:buFont typeface="Arial" panose="020B0604020202020204" pitchFamily="34" charset="0"/>
              <a:buChar char="•"/>
            </a:pPr>
            <a:r>
              <a:rPr lang="tr-TR" dirty="0" smtClean="0">
                <a:solidFill>
                  <a:schemeClr val="accent6">
                    <a:lumMod val="50000"/>
                  </a:schemeClr>
                </a:solidFill>
                <a:latin typeface="+mj-lt"/>
              </a:rPr>
              <a:t>Sınav sırasında dona kalma ve eylemde bulunamama</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Ders çalışmayı erteleme</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Sınavı yarıda bırakma</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Sınavı yetiştirememe</a:t>
            </a:r>
          </a:p>
          <a:p>
            <a:pPr>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r>
              <a:rPr lang="tr-TR" dirty="0" smtClean="0">
                <a:solidFill>
                  <a:schemeClr val="accent6">
                    <a:lumMod val="50000"/>
                  </a:schemeClr>
                </a:solidFill>
                <a:latin typeface="+mj-lt"/>
              </a:rPr>
              <a:t>Sınavda performans gösterememe</a:t>
            </a: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1143000"/>
          </a:xfrm>
        </p:spPr>
        <p:txBody>
          <a:bodyPr/>
          <a:lstStyle/>
          <a:p>
            <a:pPr algn="ctr"/>
            <a:r>
              <a:rPr lang="tr-TR" sz="5400" b="1" dirty="0" smtClean="0">
                <a:solidFill>
                  <a:schemeClr val="accent3">
                    <a:lumMod val="75000"/>
                  </a:schemeClr>
                </a:solidFill>
              </a:rPr>
              <a:t>   Zihinsel Belirtiler</a:t>
            </a:r>
            <a:endParaRPr lang="tr-TR" b="1" dirty="0">
              <a:solidFill>
                <a:schemeClr val="accent3">
                  <a:lumMod val="75000"/>
                </a:schemeClr>
              </a:solidFill>
            </a:endParaRPr>
          </a:p>
        </p:txBody>
      </p:sp>
      <p:sp>
        <p:nvSpPr>
          <p:cNvPr id="3" name="2 İçerik Yer Tutucusu"/>
          <p:cNvSpPr>
            <a:spLocks noGrp="1"/>
          </p:cNvSpPr>
          <p:nvPr>
            <p:ph idx="1"/>
          </p:nvPr>
        </p:nvSpPr>
        <p:spPr>
          <a:xfrm>
            <a:off x="457200" y="2204864"/>
            <a:ext cx="8229600" cy="4392488"/>
          </a:xfrm>
        </p:spPr>
        <p:txBody>
          <a:bodyPr/>
          <a:lstStyle/>
          <a:p>
            <a:r>
              <a:rPr lang="tr-TR" dirty="0" smtClean="0">
                <a:solidFill>
                  <a:schemeClr val="accent6">
                    <a:lumMod val="50000"/>
                  </a:schemeClr>
                </a:solidFill>
                <a:latin typeface="+mj-lt"/>
              </a:rPr>
              <a:t>Dikkati toplama ve sürdürmede zorluk yaşama</a:t>
            </a:r>
          </a:p>
          <a:p>
            <a:r>
              <a:rPr lang="tr-TR" dirty="0" smtClean="0">
                <a:solidFill>
                  <a:schemeClr val="accent6">
                    <a:lumMod val="50000"/>
                  </a:schemeClr>
                </a:solidFill>
                <a:latin typeface="+mj-lt"/>
              </a:rPr>
              <a:t>Unutkanlık</a:t>
            </a:r>
          </a:p>
          <a:p>
            <a:r>
              <a:rPr lang="tr-TR" dirty="0" smtClean="0">
                <a:solidFill>
                  <a:schemeClr val="accent6">
                    <a:lumMod val="50000"/>
                  </a:schemeClr>
                </a:solidFill>
                <a:latin typeface="+mj-lt"/>
              </a:rPr>
              <a:t>Okuma anlama ve düşünceleri organize etmede güçlük</a:t>
            </a:r>
          </a:p>
          <a:p>
            <a:r>
              <a:rPr lang="tr-TR" dirty="0" smtClean="0">
                <a:solidFill>
                  <a:schemeClr val="accent6">
                    <a:lumMod val="50000"/>
                  </a:schemeClr>
                </a:solidFill>
                <a:latin typeface="+mj-lt"/>
              </a:rPr>
              <a:t>Gerçek olmayan inanç ve düşünceler üretme (olumsuz düşünceler)</a:t>
            </a:r>
          </a:p>
          <a:p>
            <a:pPr>
              <a:buNone/>
            </a:pPr>
            <a:r>
              <a:rPr lang="tr-TR" dirty="0" smtClean="0">
                <a:solidFill>
                  <a:schemeClr val="accent6">
                    <a:lumMod val="50000"/>
                  </a:schemeClr>
                </a:solidFill>
                <a:latin typeface="+mj-lt"/>
              </a:rPr>
              <a:t> </a:t>
            </a:r>
            <a:endParaRPr lang="tr-TR" dirty="0">
              <a:solidFill>
                <a:schemeClr val="accent6">
                  <a:lumMod val="50000"/>
                </a:schemeClr>
              </a:solidFill>
              <a:latin typeface="+mj-lt"/>
            </a:endParaRPr>
          </a:p>
        </p:txBody>
      </p:sp>
      <p:pic>
        <p:nvPicPr>
          <p:cNvPr id="4" name="Picture 6" descr="Unknown.jp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87824" y="4365104"/>
            <a:ext cx="2520280" cy="227239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836712"/>
            <a:ext cx="8229600" cy="5487888"/>
          </a:xfrm>
        </p:spPr>
        <p:txBody>
          <a:bodyPr anchor="ctr"/>
          <a:lstStyle/>
          <a:p>
            <a:pPr marL="0" indent="0" algn="ctr">
              <a:buNone/>
            </a:pPr>
            <a:r>
              <a:rPr lang="tr-TR" b="1" i="1" dirty="0" smtClean="0">
                <a:solidFill>
                  <a:schemeClr val="accent6">
                    <a:lumMod val="50000"/>
                  </a:schemeClr>
                </a:solidFill>
                <a:latin typeface="+mj-lt"/>
              </a:rPr>
              <a:t>Bu belirtileri sınavlara hazırlanırken ve sınav zamanı yaklaştığında gösteriyorsanız ; bu belirtiler günlük yaşamınızı ve ders çalışmanızı engelliyorsa sınav kaygısı yaşıyor olabilirsiniz.</a:t>
            </a:r>
            <a:endParaRPr lang="tr-TR" b="1" i="1" dirty="0">
              <a:solidFill>
                <a:schemeClr val="accent6">
                  <a:lumMod val="50000"/>
                </a:schemeClr>
              </a:solidFill>
              <a:latin typeface="+mj-lt"/>
            </a:endParaRPr>
          </a:p>
        </p:txBody>
      </p:sp>
    </p:spTree>
    <p:extLst>
      <p:ext uri="{BB962C8B-B14F-4D97-AF65-F5344CB8AC3E}">
        <p14:creationId xmlns:p14="http://schemas.microsoft.com/office/powerpoint/2010/main" xmlns="" val="2104457245"/>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620688"/>
            <a:ext cx="8229600" cy="792088"/>
          </a:xfrm>
        </p:spPr>
        <p:txBody>
          <a:bodyPr>
            <a:noAutofit/>
          </a:bodyPr>
          <a:lstStyle/>
          <a:p>
            <a:pPr algn="ctr"/>
            <a:r>
              <a:rPr lang="tr-TR" sz="2800" b="1" dirty="0" smtClean="0">
                <a:solidFill>
                  <a:schemeClr val="accent3">
                    <a:lumMod val="75000"/>
                  </a:schemeClr>
                </a:solidFill>
                <a:latin typeface="Calibri" pitchFamily="34" charset="0"/>
              </a:rPr>
              <a:t>Sınav Kaygısı Nedeniyle Gözlenen Olumsuz Duygu, Düşünce ve Davranışlar</a:t>
            </a:r>
            <a:endParaRPr lang="tr-TR" sz="2800" dirty="0">
              <a:solidFill>
                <a:schemeClr val="accent3">
                  <a:lumMod val="75000"/>
                </a:schemeClr>
              </a:solidFill>
            </a:endParaRPr>
          </a:p>
        </p:txBody>
      </p:sp>
      <p:sp>
        <p:nvSpPr>
          <p:cNvPr id="3" name="2 İçerik Yer Tutucusu"/>
          <p:cNvSpPr>
            <a:spLocks noGrp="1"/>
          </p:cNvSpPr>
          <p:nvPr>
            <p:ph idx="1"/>
          </p:nvPr>
        </p:nvSpPr>
        <p:spPr>
          <a:xfrm>
            <a:off x="251520" y="1412776"/>
            <a:ext cx="8435280" cy="5112568"/>
          </a:xfrm>
        </p:spPr>
        <p:txBody>
          <a:bodyPr>
            <a:normAutofit fontScale="85000" lnSpcReduction="20000"/>
          </a:bodyPr>
          <a:lstStyle/>
          <a:p>
            <a:pPr lvl="0" algn="just">
              <a:buFont typeface="Arial" panose="020B0604020202020204" pitchFamily="34" charset="0"/>
              <a:buChar char="•"/>
            </a:pPr>
            <a:r>
              <a:rPr lang="tr-TR" dirty="0" smtClean="0">
                <a:solidFill>
                  <a:schemeClr val="accent6">
                    <a:lumMod val="50000"/>
                  </a:schemeClr>
                </a:solidFill>
                <a:latin typeface="+mj-lt"/>
              </a:rPr>
              <a:t>Sınavı bilgi değerlendirmesi olarak değil de kişilik değerlendirmesi olarak görme</a:t>
            </a:r>
          </a:p>
          <a:p>
            <a:pPr lvl="0" algn="just">
              <a:buFont typeface="Arial" panose="020B0604020202020204" pitchFamily="34" charset="0"/>
              <a:buChar char="•"/>
            </a:pPr>
            <a:r>
              <a:rPr lang="tr-TR" dirty="0" smtClean="0">
                <a:solidFill>
                  <a:schemeClr val="accent6">
                    <a:lumMod val="50000"/>
                  </a:schemeClr>
                </a:solidFill>
                <a:latin typeface="+mj-lt"/>
              </a:rPr>
              <a:t> Derslere çalışmaya rağmen yetersizlik duygusu içerisinde olmak</a:t>
            </a:r>
          </a:p>
          <a:p>
            <a:pPr lvl="0" algn="just">
              <a:buFont typeface="Arial" panose="020B0604020202020204" pitchFamily="34" charset="0"/>
              <a:buChar char="•"/>
            </a:pPr>
            <a:r>
              <a:rPr lang="tr-TR" dirty="0" smtClean="0">
                <a:solidFill>
                  <a:schemeClr val="accent6">
                    <a:lumMod val="50000"/>
                  </a:schemeClr>
                </a:solidFill>
                <a:latin typeface="+mj-lt"/>
              </a:rPr>
              <a:t> Çalışırken dikkat dağınıklığı, unutkanlık, öğrenilen bilgilerin birbirlerine karıştırılması</a:t>
            </a:r>
          </a:p>
          <a:p>
            <a:pPr lvl="0" algn="just">
              <a:buFont typeface="Arial" panose="020B0604020202020204" pitchFamily="34" charset="0"/>
              <a:buChar char="•"/>
            </a:pPr>
            <a:r>
              <a:rPr lang="tr-TR" dirty="0" smtClean="0">
                <a:solidFill>
                  <a:schemeClr val="accent6">
                    <a:lumMod val="50000"/>
                  </a:schemeClr>
                </a:solidFill>
                <a:latin typeface="+mj-lt"/>
              </a:rPr>
              <a:t> Çok çalışmaktan dolayı beynin dolduğunu düşünerek bunalmak</a:t>
            </a:r>
          </a:p>
          <a:p>
            <a:pPr lvl="0" algn="just">
              <a:buFont typeface="Arial" panose="020B0604020202020204" pitchFamily="34" charset="0"/>
              <a:buChar char="•"/>
            </a:pPr>
            <a:r>
              <a:rPr lang="tr-TR" dirty="0" smtClean="0">
                <a:solidFill>
                  <a:schemeClr val="accent6">
                    <a:lumMod val="50000"/>
                  </a:schemeClr>
                </a:solidFill>
                <a:latin typeface="+mj-lt"/>
              </a:rPr>
              <a:t> Önceki başarısızlıklardan dolayı yeni denemelerde de başarısız olunacağı düşüncesi</a:t>
            </a:r>
          </a:p>
          <a:p>
            <a:pPr lvl="0" algn="just">
              <a:buFont typeface="Arial" panose="020B0604020202020204" pitchFamily="34" charset="0"/>
              <a:buChar char="•"/>
            </a:pPr>
            <a:r>
              <a:rPr lang="tr-TR" dirty="0" smtClean="0">
                <a:solidFill>
                  <a:schemeClr val="accent6">
                    <a:lumMod val="50000"/>
                  </a:schemeClr>
                </a:solidFill>
                <a:latin typeface="+mj-lt"/>
              </a:rPr>
              <a:t>Önemli sayılan, kendine değer verilen insanların sevgi ve ilgilerini kaybetme</a:t>
            </a:r>
          </a:p>
          <a:p>
            <a:pPr lvl="0" algn="just">
              <a:buFont typeface="Arial" panose="020B0604020202020204" pitchFamily="34" charset="0"/>
              <a:buChar char="•"/>
            </a:pPr>
            <a:r>
              <a:rPr lang="tr-TR" dirty="0" smtClean="0">
                <a:solidFill>
                  <a:schemeClr val="accent6">
                    <a:lumMod val="50000"/>
                  </a:schemeClr>
                </a:solidFill>
                <a:latin typeface="+mj-lt"/>
              </a:rPr>
              <a:t> Başarısızlığı bir facia, mahvoluş, her şeyin sonu olarak görme</a:t>
            </a:r>
          </a:p>
          <a:p>
            <a:pPr lvl="0" algn="just">
              <a:buFont typeface="Arial" panose="020B0604020202020204" pitchFamily="34" charset="0"/>
              <a:buChar char="•"/>
            </a:pPr>
            <a:r>
              <a:rPr lang="tr-TR" dirty="0" smtClean="0">
                <a:solidFill>
                  <a:schemeClr val="accent6">
                    <a:lumMod val="50000"/>
                  </a:schemeClr>
                </a:solidFill>
                <a:latin typeface="+mj-lt"/>
              </a:rPr>
              <a:t> Sınavı kazanmayı tek amaç olarak görme</a:t>
            </a:r>
          </a:p>
          <a:p>
            <a:pPr lvl="0" algn="just">
              <a:buFont typeface="Arial" panose="020B0604020202020204" pitchFamily="34" charset="0"/>
              <a:buChar char="•"/>
            </a:pPr>
            <a:r>
              <a:rPr lang="tr-TR" dirty="0" smtClean="0">
                <a:solidFill>
                  <a:schemeClr val="accent6">
                    <a:lumMod val="50000"/>
                  </a:schemeClr>
                </a:solidFill>
                <a:latin typeface="+mj-lt"/>
              </a:rPr>
              <a:t> Bilgilere değil alınacak nota ve ortalamaya odaklanma</a:t>
            </a:r>
          </a:p>
          <a:p>
            <a:pPr lvl="0" algn="just">
              <a:buFont typeface="Arial" panose="020B0604020202020204" pitchFamily="34" charset="0"/>
              <a:buChar char="•"/>
            </a:pPr>
            <a:r>
              <a:rPr lang="tr-TR" dirty="0" smtClean="0">
                <a:solidFill>
                  <a:schemeClr val="accent6">
                    <a:lumMod val="50000"/>
                  </a:schemeClr>
                </a:solidFill>
                <a:latin typeface="+mj-lt"/>
              </a:rPr>
              <a:t>  “</a:t>
            </a:r>
            <a:r>
              <a:rPr lang="tr-TR" dirty="0" err="1" smtClean="0">
                <a:solidFill>
                  <a:schemeClr val="accent6">
                    <a:lumMod val="50000"/>
                  </a:schemeClr>
                </a:solidFill>
                <a:latin typeface="+mj-lt"/>
              </a:rPr>
              <a:t>meli</a:t>
            </a:r>
            <a:r>
              <a:rPr lang="tr-TR" dirty="0" smtClean="0">
                <a:solidFill>
                  <a:schemeClr val="accent6">
                    <a:lumMod val="50000"/>
                  </a:schemeClr>
                </a:solidFill>
                <a:latin typeface="+mj-lt"/>
              </a:rPr>
              <a:t>, – malı” lama eğiliminde olma (Başarmalıyım, kazanmalıyım, onları memnun etmeliyim, hata yapmamalıyım vb. “ gibi düşünceler kaygıyı arttırır.)</a:t>
            </a:r>
          </a:p>
          <a:p>
            <a:pPr lvl="0" algn="just">
              <a:buFont typeface="Arial" panose="020B0604020202020204" pitchFamily="34" charset="0"/>
              <a:buChar char="•"/>
            </a:pP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half" idx="1"/>
          </p:nvPr>
        </p:nvSpPr>
        <p:spPr>
          <a:xfrm>
            <a:off x="457200" y="764704"/>
            <a:ext cx="4038600" cy="6093296"/>
          </a:xfrm>
        </p:spPr>
        <p:txBody>
          <a:bodyPr>
            <a:noAutofit/>
          </a:bodyPr>
          <a:lstStyle/>
          <a:p>
            <a:pPr lvl="0">
              <a:buNone/>
            </a:pPr>
            <a:r>
              <a:rPr lang="tr-TR" sz="1800" b="1" dirty="0" smtClean="0">
                <a:solidFill>
                  <a:schemeClr val="accent3">
                    <a:lumMod val="75000"/>
                  </a:schemeClr>
                </a:solidFill>
                <a:latin typeface="+mj-lt"/>
              </a:rPr>
              <a:t>     </a:t>
            </a:r>
            <a:r>
              <a:rPr lang="tr-TR" sz="3200" b="1" dirty="0" smtClean="0">
                <a:solidFill>
                  <a:schemeClr val="accent3">
                    <a:lumMod val="75000"/>
                  </a:schemeClr>
                </a:solidFill>
                <a:latin typeface="+mj-lt"/>
              </a:rPr>
              <a:t>Olumsuz düşünceler</a:t>
            </a:r>
          </a:p>
          <a:p>
            <a:pPr lvl="0">
              <a:buNone/>
            </a:pPr>
            <a:endParaRPr lang="tr-TR" sz="1800" b="1" dirty="0" smtClean="0">
              <a:solidFill>
                <a:schemeClr val="accent3">
                  <a:lumMod val="75000"/>
                </a:schemeClr>
              </a:solidFill>
              <a:latin typeface="+mj-lt"/>
            </a:endParaRPr>
          </a:p>
          <a:p>
            <a:pPr lvl="0"/>
            <a:r>
              <a:rPr lang="tr-TR" sz="1800" dirty="0" smtClean="0">
                <a:solidFill>
                  <a:schemeClr val="accent6">
                    <a:lumMod val="50000"/>
                  </a:schemeClr>
                </a:solidFill>
                <a:latin typeface="+mj-lt"/>
              </a:rPr>
              <a:t>Bu bilgiler çok gereksiz</a:t>
            </a:r>
          </a:p>
          <a:p>
            <a:pPr lvl="0"/>
            <a:r>
              <a:rPr lang="tr-TR" sz="1800" dirty="0" smtClean="0">
                <a:solidFill>
                  <a:schemeClr val="accent6">
                    <a:lumMod val="50000"/>
                  </a:schemeClr>
                </a:solidFill>
                <a:latin typeface="+mj-lt"/>
              </a:rPr>
              <a:t>Saçma sapan şeyler bunlar</a:t>
            </a:r>
          </a:p>
          <a:p>
            <a:pPr lvl="0"/>
            <a:r>
              <a:rPr lang="tr-TR" sz="1800" dirty="0" smtClean="0">
                <a:solidFill>
                  <a:schemeClr val="accent6">
                    <a:lumMod val="50000"/>
                  </a:schemeClr>
                </a:solidFill>
                <a:latin typeface="+mj-lt"/>
              </a:rPr>
              <a:t>Bu bilgileri nerede ve ne zaman kullanacağım ki?</a:t>
            </a:r>
          </a:p>
          <a:p>
            <a:pPr lvl="0"/>
            <a:r>
              <a:rPr lang="tr-TR" sz="1800" dirty="0" smtClean="0">
                <a:solidFill>
                  <a:schemeClr val="accent6">
                    <a:lumMod val="50000"/>
                  </a:schemeClr>
                </a:solidFill>
                <a:latin typeface="+mj-lt"/>
              </a:rPr>
              <a:t>Sınavlar niye yapılıyor? Ne gerek var?</a:t>
            </a:r>
          </a:p>
          <a:p>
            <a:pPr lvl="0"/>
            <a:r>
              <a:rPr lang="tr-TR" sz="1800" dirty="0" smtClean="0">
                <a:solidFill>
                  <a:schemeClr val="accent6">
                    <a:lumMod val="50000"/>
                  </a:schemeClr>
                </a:solidFill>
                <a:latin typeface="+mj-lt"/>
              </a:rPr>
              <a:t>Sınava hazır değilim</a:t>
            </a:r>
          </a:p>
          <a:p>
            <a:pPr lvl="0"/>
            <a:r>
              <a:rPr lang="tr-TR" sz="1800" dirty="0" smtClean="0">
                <a:solidFill>
                  <a:schemeClr val="accent6">
                    <a:lumMod val="50000"/>
                  </a:schemeClr>
                </a:solidFill>
                <a:latin typeface="+mj-lt"/>
              </a:rPr>
              <a:t>Bu bilgiler gelecekte benim işime yaramaz?</a:t>
            </a:r>
          </a:p>
          <a:p>
            <a:pPr lvl="0"/>
            <a:r>
              <a:rPr lang="tr-TR" sz="1800" dirty="0" smtClean="0">
                <a:solidFill>
                  <a:schemeClr val="accent6">
                    <a:lumMod val="50000"/>
                  </a:schemeClr>
                </a:solidFill>
                <a:latin typeface="+mj-lt"/>
              </a:rPr>
              <a:t>Çok fazla konu var. Hangi birine hazırlanayım?</a:t>
            </a:r>
          </a:p>
          <a:p>
            <a:pPr lvl="0"/>
            <a:r>
              <a:rPr lang="tr-TR" sz="1800" dirty="0" smtClean="0">
                <a:solidFill>
                  <a:schemeClr val="accent6">
                    <a:lumMod val="50000"/>
                  </a:schemeClr>
                </a:solidFill>
                <a:latin typeface="+mj-lt"/>
              </a:rPr>
              <a:t>Ne kadar çalışırsam çalışayım anlamam mümkün değil</a:t>
            </a:r>
          </a:p>
          <a:p>
            <a:pPr lvl="0"/>
            <a:r>
              <a:rPr lang="tr-TR" sz="1800" dirty="0" smtClean="0">
                <a:solidFill>
                  <a:schemeClr val="accent6">
                    <a:lumMod val="50000"/>
                  </a:schemeClr>
                </a:solidFill>
                <a:latin typeface="+mj-lt"/>
              </a:rPr>
              <a:t>Başarılı olamayacağım</a:t>
            </a:r>
          </a:p>
          <a:p>
            <a:pPr lvl="0"/>
            <a:r>
              <a:rPr lang="tr-TR" sz="1800" dirty="0" smtClean="0">
                <a:solidFill>
                  <a:schemeClr val="accent6">
                    <a:lumMod val="50000"/>
                  </a:schemeClr>
                </a:solidFill>
                <a:latin typeface="+mj-lt"/>
              </a:rPr>
              <a:t>Sınav kötü geçecek</a:t>
            </a:r>
          </a:p>
          <a:p>
            <a:pPr lvl="0"/>
            <a:r>
              <a:rPr lang="tr-TR" sz="1800" dirty="0" smtClean="0">
                <a:solidFill>
                  <a:schemeClr val="accent6">
                    <a:lumMod val="50000"/>
                  </a:schemeClr>
                </a:solidFill>
                <a:latin typeface="+mj-lt"/>
              </a:rPr>
              <a:t>Sınav zamanı çok az</a:t>
            </a:r>
          </a:p>
          <a:p>
            <a:pPr lvl="0"/>
            <a:r>
              <a:rPr lang="tr-TR" sz="1800" dirty="0" smtClean="0">
                <a:solidFill>
                  <a:schemeClr val="accent6">
                    <a:lumMod val="50000"/>
                  </a:schemeClr>
                </a:solidFill>
                <a:latin typeface="+mj-lt"/>
              </a:rPr>
              <a:t>Bildiklerimin hepsini unuttum</a:t>
            </a:r>
          </a:p>
          <a:p>
            <a:endParaRPr lang="tr-TR" sz="1800" dirty="0">
              <a:latin typeface="+mj-lt"/>
            </a:endParaRPr>
          </a:p>
        </p:txBody>
      </p:sp>
      <p:sp>
        <p:nvSpPr>
          <p:cNvPr id="6" name="5 İçerik Yer Tutucusu"/>
          <p:cNvSpPr>
            <a:spLocks noGrp="1"/>
          </p:cNvSpPr>
          <p:nvPr>
            <p:ph sz="half" idx="2"/>
          </p:nvPr>
        </p:nvSpPr>
        <p:spPr>
          <a:xfrm>
            <a:off x="4648200" y="764704"/>
            <a:ext cx="4038600" cy="5832648"/>
          </a:xfrm>
        </p:spPr>
        <p:txBody>
          <a:bodyPr>
            <a:noAutofit/>
          </a:bodyPr>
          <a:lstStyle/>
          <a:p>
            <a:pPr>
              <a:buNone/>
            </a:pPr>
            <a:r>
              <a:rPr lang="tr-TR" sz="1800" b="1" dirty="0" smtClean="0">
                <a:solidFill>
                  <a:schemeClr val="accent3">
                    <a:lumMod val="75000"/>
                  </a:schemeClr>
                </a:solidFill>
                <a:latin typeface="+mj-lt"/>
              </a:rPr>
              <a:t>      </a:t>
            </a:r>
            <a:r>
              <a:rPr lang="tr-TR" sz="3200" b="1" dirty="0" smtClean="0">
                <a:solidFill>
                  <a:schemeClr val="accent3">
                    <a:lumMod val="75000"/>
                  </a:schemeClr>
                </a:solidFill>
                <a:latin typeface="+mj-lt"/>
              </a:rPr>
              <a:t>Olumlu düşünceler</a:t>
            </a:r>
          </a:p>
          <a:p>
            <a:pPr>
              <a:buNone/>
            </a:pPr>
            <a:endParaRPr lang="tr-TR" sz="1800" b="1" dirty="0" smtClean="0">
              <a:solidFill>
                <a:schemeClr val="accent3">
                  <a:lumMod val="75000"/>
                </a:schemeClr>
              </a:solidFill>
              <a:latin typeface="+mj-lt"/>
            </a:endParaRPr>
          </a:p>
          <a:p>
            <a:pPr lvl="0"/>
            <a:r>
              <a:rPr lang="tr-TR" sz="1800" dirty="0" smtClean="0">
                <a:solidFill>
                  <a:schemeClr val="accent6">
                    <a:lumMod val="50000"/>
                  </a:schemeClr>
                </a:solidFill>
                <a:latin typeface="+mj-lt"/>
              </a:rPr>
              <a:t>Önemli olan yapabildiğimin en iyisini yapmak</a:t>
            </a:r>
          </a:p>
          <a:p>
            <a:pPr lvl="0"/>
            <a:r>
              <a:rPr lang="tr-TR" sz="1800" dirty="0" smtClean="0">
                <a:solidFill>
                  <a:schemeClr val="accent6">
                    <a:lumMod val="50000"/>
                  </a:schemeClr>
                </a:solidFill>
                <a:latin typeface="+mj-lt"/>
              </a:rPr>
              <a:t>Koşullar sadece benim için değil herkes için geçerli</a:t>
            </a:r>
          </a:p>
          <a:p>
            <a:pPr lvl="0"/>
            <a:r>
              <a:rPr lang="tr-TR" sz="1800" dirty="0" smtClean="0">
                <a:solidFill>
                  <a:schemeClr val="accent6">
                    <a:lumMod val="50000"/>
                  </a:schemeClr>
                </a:solidFill>
                <a:latin typeface="+mj-lt"/>
              </a:rPr>
              <a:t>Zaman yetersizse öncelikli konulara önem vermeliyim</a:t>
            </a:r>
          </a:p>
          <a:p>
            <a:pPr lvl="0"/>
            <a:r>
              <a:rPr lang="tr-TR" sz="1800" dirty="0" smtClean="0">
                <a:solidFill>
                  <a:schemeClr val="accent6">
                    <a:lumMod val="50000"/>
                  </a:schemeClr>
                </a:solidFill>
                <a:latin typeface="+mj-lt"/>
              </a:rPr>
              <a:t>Yeterli zamanımın olmadığı doğru, ancak olan zamanımı en etkili şekilde nasıl kullanabilirim?</a:t>
            </a:r>
          </a:p>
          <a:p>
            <a:pPr lvl="0"/>
            <a:r>
              <a:rPr lang="tr-TR" sz="1800" dirty="0" smtClean="0">
                <a:solidFill>
                  <a:schemeClr val="accent6">
                    <a:lumMod val="50000"/>
                  </a:schemeClr>
                </a:solidFill>
                <a:latin typeface="+mj-lt"/>
              </a:rPr>
              <a:t>Aynı koşullarda başarılı olanlar var, onları modelleyebilirim</a:t>
            </a:r>
          </a:p>
          <a:p>
            <a:pPr lvl="0"/>
            <a:r>
              <a:rPr lang="tr-TR" sz="1800" dirty="0" smtClean="0">
                <a:solidFill>
                  <a:schemeClr val="accent6">
                    <a:lumMod val="50000"/>
                  </a:schemeClr>
                </a:solidFill>
                <a:latin typeface="+mj-lt"/>
              </a:rPr>
              <a:t>Takıldığım yerlerde yardım alabilirim</a:t>
            </a:r>
          </a:p>
          <a:p>
            <a:pPr lvl="0"/>
            <a:r>
              <a:rPr lang="tr-TR" sz="1800" dirty="0" smtClean="0">
                <a:solidFill>
                  <a:schemeClr val="accent6">
                    <a:lumMod val="50000"/>
                  </a:schemeClr>
                </a:solidFill>
                <a:latin typeface="+mj-lt"/>
              </a:rPr>
              <a:t>Yapmam gereken nedir?</a:t>
            </a:r>
          </a:p>
          <a:p>
            <a:pPr lvl="0"/>
            <a:r>
              <a:rPr lang="tr-TR" sz="1800" dirty="0" smtClean="0">
                <a:solidFill>
                  <a:schemeClr val="accent6">
                    <a:lumMod val="50000"/>
                  </a:schemeClr>
                </a:solidFill>
                <a:latin typeface="+mj-lt"/>
              </a:rPr>
              <a:t>Olabilecek en kötü şey ne?</a:t>
            </a:r>
          </a:p>
          <a:p>
            <a:pPr lvl="0"/>
            <a:r>
              <a:rPr lang="tr-TR" sz="1800" dirty="0" smtClean="0">
                <a:solidFill>
                  <a:schemeClr val="accent6">
                    <a:lumMod val="50000"/>
                  </a:schemeClr>
                </a:solidFill>
                <a:latin typeface="+mj-lt"/>
              </a:rPr>
              <a:t>Başarısız olmam tembel ve beceriksiz olduğumu göstermez, daha fazla çalışmam gerektiği anlamına gelir.</a:t>
            </a:r>
          </a:p>
          <a:p>
            <a:pPr>
              <a:buNone/>
            </a:pPr>
            <a:endParaRPr lang="tr-TR" sz="1800" b="1" dirty="0">
              <a:solidFill>
                <a:schemeClr val="accent3">
                  <a:lumMod val="75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832648"/>
          </a:xfrm>
        </p:spPr>
        <p:txBody>
          <a:bodyPr>
            <a:noAutofit/>
          </a:bodyPr>
          <a:lstStyle/>
          <a:p>
            <a:pPr algn="just">
              <a:buFont typeface="Arial" panose="020B0604020202020204" pitchFamily="34" charset="0"/>
              <a:buChar char="•"/>
            </a:pPr>
            <a:r>
              <a:rPr lang="tr-TR" sz="2400" dirty="0" smtClean="0">
                <a:solidFill>
                  <a:schemeClr val="accent6">
                    <a:lumMod val="75000"/>
                  </a:schemeClr>
                </a:solidFill>
                <a:latin typeface="+mj-lt"/>
              </a:rPr>
              <a:t>Sınav nedir?</a:t>
            </a:r>
          </a:p>
          <a:p>
            <a:pPr algn="just">
              <a:buFont typeface="Arial" panose="020B0604020202020204" pitchFamily="34" charset="0"/>
              <a:buChar char="•"/>
            </a:pPr>
            <a:r>
              <a:rPr lang="tr-TR" sz="2400" dirty="0" smtClean="0">
                <a:solidFill>
                  <a:schemeClr val="accent6">
                    <a:lumMod val="75000"/>
                  </a:schemeClr>
                </a:solidFill>
                <a:latin typeface="+mj-lt"/>
              </a:rPr>
              <a:t>Kaygı nedir?</a:t>
            </a:r>
          </a:p>
          <a:p>
            <a:pPr lvl="0" algn="just">
              <a:buFont typeface="Arial" panose="020B0604020202020204" pitchFamily="34" charset="0"/>
              <a:buChar char="•"/>
            </a:pPr>
            <a:r>
              <a:rPr lang="tr-TR" sz="2400" dirty="0" smtClean="0">
                <a:solidFill>
                  <a:schemeClr val="accent6">
                    <a:lumMod val="75000"/>
                  </a:schemeClr>
                </a:solidFill>
                <a:latin typeface="+mj-lt"/>
              </a:rPr>
              <a:t>Sınav kaygısı nedir?</a:t>
            </a:r>
          </a:p>
          <a:p>
            <a:pPr algn="just">
              <a:buFont typeface="Arial" panose="020B0604020202020204" pitchFamily="34" charset="0"/>
              <a:buChar char="•"/>
            </a:pPr>
            <a:r>
              <a:rPr lang="tr-TR" sz="2400" dirty="0" smtClean="0">
                <a:solidFill>
                  <a:schemeClr val="accent6">
                    <a:lumMod val="75000"/>
                  </a:schemeClr>
                </a:solidFill>
                <a:latin typeface="+mj-lt"/>
              </a:rPr>
              <a:t>Kaygı-Başarı ilişkisi</a:t>
            </a:r>
          </a:p>
          <a:p>
            <a:pPr lvl="0" algn="just">
              <a:buFont typeface="Arial" panose="020B0604020202020204" pitchFamily="34" charset="0"/>
              <a:buChar char="•"/>
            </a:pPr>
            <a:r>
              <a:rPr lang="tr-TR" sz="2400" dirty="0" smtClean="0">
                <a:solidFill>
                  <a:schemeClr val="accent6">
                    <a:lumMod val="75000"/>
                  </a:schemeClr>
                </a:solidFill>
                <a:latin typeface="+mj-lt"/>
              </a:rPr>
              <a:t>Sınav kaygısının nedenleri</a:t>
            </a:r>
          </a:p>
          <a:p>
            <a:pPr lvl="0" algn="just">
              <a:buFont typeface="Arial" panose="020B0604020202020204" pitchFamily="34" charset="0"/>
              <a:buChar char="•"/>
            </a:pPr>
            <a:r>
              <a:rPr lang="tr-TR" sz="2400" dirty="0" smtClean="0">
                <a:solidFill>
                  <a:schemeClr val="accent6">
                    <a:lumMod val="75000"/>
                  </a:schemeClr>
                </a:solidFill>
                <a:latin typeface="+mj-lt"/>
              </a:rPr>
              <a:t>Kaygının belirtileri</a:t>
            </a:r>
          </a:p>
          <a:p>
            <a:pPr lvl="0" algn="just">
              <a:buFont typeface="Arial" panose="020B0604020202020204" pitchFamily="34" charset="0"/>
              <a:buChar char="•"/>
            </a:pPr>
            <a:r>
              <a:rPr lang="tr-TR" sz="2400" dirty="0" smtClean="0">
                <a:solidFill>
                  <a:schemeClr val="accent6">
                    <a:lumMod val="75000"/>
                  </a:schemeClr>
                </a:solidFill>
                <a:latin typeface="+mj-lt"/>
              </a:rPr>
              <a:t>Sınav kaygısı nedeniyle gözlenen olumlu ve olumsuz düşünceler</a:t>
            </a:r>
          </a:p>
          <a:p>
            <a:pPr algn="just">
              <a:buFont typeface="Arial" panose="020B0604020202020204" pitchFamily="34" charset="0"/>
              <a:buChar char="•"/>
            </a:pPr>
            <a:r>
              <a:rPr lang="tr-TR" sz="2400" dirty="0" smtClean="0">
                <a:solidFill>
                  <a:schemeClr val="accent6">
                    <a:lumMod val="75000"/>
                  </a:schemeClr>
                </a:solidFill>
                <a:latin typeface="+mj-lt"/>
              </a:rPr>
              <a:t>Sınav kaygısının sonuçları</a:t>
            </a:r>
          </a:p>
          <a:p>
            <a:pPr lvl="0" algn="just">
              <a:buFont typeface="Arial" panose="020B0604020202020204" pitchFamily="34" charset="0"/>
              <a:buChar char="•"/>
            </a:pPr>
            <a:r>
              <a:rPr lang="tr-TR" sz="2400" dirty="0" smtClean="0">
                <a:solidFill>
                  <a:schemeClr val="accent6">
                    <a:lumMod val="75000"/>
                  </a:schemeClr>
                </a:solidFill>
                <a:latin typeface="+mj-lt"/>
              </a:rPr>
              <a:t>Kaygıyı azaltmak için neler yapılabilir?</a:t>
            </a:r>
          </a:p>
          <a:p>
            <a:pPr lvl="0" algn="just">
              <a:buFont typeface="Arial" panose="020B0604020202020204" pitchFamily="34" charset="0"/>
              <a:buChar char="•"/>
            </a:pPr>
            <a:r>
              <a:rPr lang="tr-TR" sz="2400" dirty="0" smtClean="0">
                <a:solidFill>
                  <a:schemeClr val="accent6">
                    <a:lumMod val="75000"/>
                  </a:schemeClr>
                </a:solidFill>
                <a:latin typeface="+mj-lt"/>
              </a:rPr>
              <a:t> Sınavdan önce yapılması gerekenler?</a:t>
            </a:r>
          </a:p>
          <a:p>
            <a:pPr lvl="0" algn="just">
              <a:buFont typeface="Arial" panose="020B0604020202020204" pitchFamily="34" charset="0"/>
              <a:buChar char="•"/>
            </a:pPr>
            <a:r>
              <a:rPr lang="tr-TR" sz="2400" dirty="0" smtClean="0">
                <a:solidFill>
                  <a:schemeClr val="accent6">
                    <a:lumMod val="75000"/>
                  </a:schemeClr>
                </a:solidFill>
                <a:latin typeface="+mj-lt"/>
              </a:rPr>
              <a:t> Sınav sırasında yapılması gerekenler?</a:t>
            </a:r>
          </a:p>
          <a:p>
            <a:pPr lvl="0" algn="just">
              <a:buFont typeface="Arial" panose="020B0604020202020204" pitchFamily="34" charset="0"/>
              <a:buChar char="•"/>
            </a:pPr>
            <a:endParaRPr lang="tr-TR" sz="2400" dirty="0" smtClean="0">
              <a:solidFill>
                <a:schemeClr val="accent6">
                  <a:lumMod val="75000"/>
                </a:schemeClr>
              </a:solidFill>
              <a:latin typeface="+mj-lt"/>
            </a:endParaRPr>
          </a:p>
          <a:p>
            <a:pPr algn="just">
              <a:buFont typeface="Arial" panose="020B0604020202020204" pitchFamily="34" charset="0"/>
              <a:buChar char="•"/>
            </a:pPr>
            <a:endParaRPr lang="tr-TR" sz="2400" dirty="0" smtClean="0">
              <a:solidFill>
                <a:schemeClr val="accent6">
                  <a:lumMod val="75000"/>
                </a:schemeClr>
              </a:solidFill>
              <a:latin typeface="+mj-lt"/>
            </a:endParaRPr>
          </a:p>
          <a:p>
            <a:pPr algn="just">
              <a:buFont typeface="Arial" panose="020B0604020202020204" pitchFamily="34" charset="0"/>
              <a:buChar char="•"/>
            </a:pPr>
            <a:endParaRPr lang="tr-TR" sz="2400" dirty="0">
              <a:solidFill>
                <a:schemeClr val="accent6">
                  <a:lumMod val="75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extLst>
              <p:ext uri="{D42A27DB-BD31-4B8C-83A1-F6EECF244321}">
                <p14:modId xmlns:p14="http://schemas.microsoft.com/office/powerpoint/2010/main" xmlns="" val="124908916"/>
              </p:ext>
            </p:extLst>
          </p:nvPr>
        </p:nvGraphicFramePr>
        <p:xfrm>
          <a:off x="0" y="0"/>
          <a:ext cx="9144000" cy="6858001"/>
        </p:xfrm>
        <a:graphic>
          <a:graphicData uri="http://schemas.openxmlformats.org/drawingml/2006/table">
            <a:tbl>
              <a:tblPr/>
              <a:tblGrid>
                <a:gridCol w="3326706"/>
                <a:gridCol w="5817294"/>
              </a:tblGrid>
              <a:tr h="1528447">
                <a:tc>
                  <a:txBody>
                    <a:bodyPr/>
                    <a:lstStyle/>
                    <a:p>
                      <a:pPr algn="ctr">
                        <a:lnSpc>
                          <a:spcPct val="115000"/>
                        </a:lnSpc>
                        <a:spcAft>
                          <a:spcPts val="0"/>
                        </a:spcAft>
                      </a:pPr>
                      <a:r>
                        <a:rPr lang="tr-TR" sz="2000" b="1" dirty="0" smtClean="0">
                          <a:solidFill>
                            <a:schemeClr val="accent6">
                              <a:lumMod val="50000"/>
                            </a:schemeClr>
                          </a:solidFill>
                          <a:latin typeface="+mj-lt"/>
                          <a:ea typeface="Times New Roman"/>
                          <a:cs typeface="Comic Sans MS"/>
                        </a:rPr>
                        <a:t>KAYGIYI</a:t>
                      </a:r>
                      <a:r>
                        <a:rPr lang="tr-TR" sz="2000" b="1" baseline="0" dirty="0" smtClean="0">
                          <a:solidFill>
                            <a:schemeClr val="accent6">
                              <a:lumMod val="50000"/>
                            </a:schemeClr>
                          </a:solidFill>
                          <a:latin typeface="+mj-lt"/>
                          <a:ea typeface="Times New Roman"/>
                          <a:cs typeface="Comic Sans MS"/>
                        </a:rPr>
                        <a:t> ARTIRAN OLUMSUZ DÜŞÜNCELER</a:t>
                      </a:r>
                      <a:endParaRPr lang="tr-TR" sz="2000" dirty="0">
                        <a:solidFill>
                          <a:schemeClr val="accent6">
                            <a:lumMod val="50000"/>
                          </a:schemeClr>
                        </a:solidFill>
                        <a:latin typeface="+mj-lt"/>
                        <a:ea typeface="Times New Roman"/>
                        <a:cs typeface="Comic Sans MS"/>
                      </a:endParaRPr>
                    </a:p>
                  </a:txBody>
                  <a:tcPr marL="85226" marR="85226" marT="42613" marB="42613"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tr-TR" sz="2000" b="1" dirty="0" smtClean="0">
                          <a:solidFill>
                            <a:schemeClr val="accent6">
                              <a:lumMod val="50000"/>
                            </a:schemeClr>
                          </a:solidFill>
                          <a:latin typeface="+mj-lt"/>
                          <a:ea typeface="Times New Roman"/>
                          <a:cs typeface="Comic Sans MS"/>
                        </a:rPr>
                        <a:t>KAYGIYI</a:t>
                      </a:r>
                      <a:r>
                        <a:rPr lang="tr-TR" sz="2000" b="1" baseline="0" dirty="0" smtClean="0">
                          <a:solidFill>
                            <a:schemeClr val="accent6">
                              <a:lumMod val="50000"/>
                            </a:schemeClr>
                          </a:solidFill>
                          <a:latin typeface="+mj-lt"/>
                          <a:ea typeface="Times New Roman"/>
                          <a:cs typeface="Comic Sans MS"/>
                        </a:rPr>
                        <a:t> AZALTAN</a:t>
                      </a:r>
                    </a:p>
                    <a:p>
                      <a:pPr algn="ctr">
                        <a:lnSpc>
                          <a:spcPct val="115000"/>
                        </a:lnSpc>
                        <a:spcAft>
                          <a:spcPts val="0"/>
                        </a:spcAft>
                      </a:pPr>
                      <a:r>
                        <a:rPr lang="tr-TR" sz="2000" b="1" baseline="0" dirty="0" smtClean="0">
                          <a:solidFill>
                            <a:schemeClr val="accent6">
                              <a:lumMod val="50000"/>
                            </a:schemeClr>
                          </a:solidFill>
                          <a:latin typeface="+mj-lt"/>
                          <a:ea typeface="Times New Roman"/>
                          <a:cs typeface="Comic Sans MS"/>
                        </a:rPr>
                        <a:t>OLUMLU DÜŞÜNCELER</a:t>
                      </a:r>
                      <a:endParaRPr lang="tr-TR" sz="2000" dirty="0">
                        <a:solidFill>
                          <a:schemeClr val="accent6">
                            <a:lumMod val="50000"/>
                          </a:schemeClr>
                        </a:solidFill>
                        <a:latin typeface="+mj-lt"/>
                        <a:ea typeface="Times New Roman"/>
                        <a:cs typeface="Comic Sans MS"/>
                      </a:endParaRPr>
                    </a:p>
                  </a:txBody>
                  <a:tcPr marL="85226" marR="85226" marT="42613" marB="42613"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1776518">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“Bu sınavda başarısız olacağım, herkes aptal olduğumu düşünecek”</a:t>
                      </a:r>
                      <a:endParaRPr lang="tr-TR" sz="1600" dirty="0">
                        <a:solidFill>
                          <a:schemeClr val="accent6">
                            <a:lumMod val="50000"/>
                          </a:schemeClr>
                        </a:solidFill>
                        <a:latin typeface="+mj-lt"/>
                        <a:ea typeface="Times New Roman"/>
                        <a:cs typeface="Comic Sans MS"/>
                      </a:endParaRPr>
                    </a:p>
                  </a:txBody>
                  <a:tcPr marL="85226" marR="85226" marT="42613" marB="42613"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“Bu sınavda başarılı olmak ya da olmamak benim elimde. Başarısız olsam bile bu, benim aptal olduğumu göstermez.”</a:t>
                      </a:r>
                      <a:endParaRPr lang="tr-TR" sz="1600" dirty="0">
                        <a:solidFill>
                          <a:schemeClr val="accent6">
                            <a:lumMod val="50000"/>
                          </a:schemeClr>
                        </a:solidFill>
                        <a:latin typeface="+mj-lt"/>
                        <a:ea typeface="Times New Roman"/>
                        <a:cs typeface="Comic Sans MS"/>
                      </a:endParaRPr>
                    </a:p>
                  </a:txBody>
                  <a:tcPr marL="85226" marR="85226" marT="42613" marB="42613"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638">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“Eyvah sınav yaklaşıyor, çalışmalarımı yetiştiremeyeceğim.”</a:t>
                      </a:r>
                      <a:endParaRPr lang="tr-TR" sz="1600" dirty="0">
                        <a:solidFill>
                          <a:schemeClr val="accent6">
                            <a:lumMod val="50000"/>
                          </a:schemeClr>
                        </a:solidFill>
                        <a:latin typeface="+mj-lt"/>
                        <a:ea typeface="Times New Roman"/>
                        <a:cs typeface="Comic Sans MS"/>
                      </a:endParaRPr>
                    </a:p>
                  </a:txBody>
                  <a:tcPr marL="85226" marR="85226" marT="42613" marB="42613"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“Zamanı bir düşman gibi görüp onunla savaşa girersem hem kendimi yıpratırım, hem de enerjimi yanlış kullanmış olurum. Oysa zamanı kendi yararıma kullanmak benim elimde.”</a:t>
                      </a:r>
                      <a:endParaRPr lang="tr-TR" sz="1600" dirty="0">
                        <a:solidFill>
                          <a:schemeClr val="accent6">
                            <a:lumMod val="50000"/>
                          </a:schemeClr>
                        </a:solidFill>
                        <a:latin typeface="+mj-lt"/>
                        <a:ea typeface="Times New Roman"/>
                        <a:cs typeface="Comic Sans MS"/>
                      </a:endParaRPr>
                    </a:p>
                  </a:txBody>
                  <a:tcPr marL="85226" marR="85226" marT="42613" marB="42613"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3398">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“Eğer bu sınavda başarısız olursam, her şey berbat olur.”</a:t>
                      </a:r>
                      <a:endParaRPr lang="tr-TR" sz="1600" dirty="0">
                        <a:solidFill>
                          <a:schemeClr val="accent6">
                            <a:lumMod val="50000"/>
                          </a:schemeClr>
                        </a:solidFill>
                        <a:latin typeface="+mj-lt"/>
                        <a:ea typeface="Times New Roman"/>
                        <a:cs typeface="Comic Sans MS"/>
                      </a:endParaRPr>
                    </a:p>
                  </a:txBody>
                  <a:tcPr marL="85226" marR="85226" marT="42613" marB="42613"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600" b="1" dirty="0">
                          <a:solidFill>
                            <a:schemeClr val="accent6">
                              <a:lumMod val="50000"/>
                            </a:schemeClr>
                          </a:solidFill>
                          <a:latin typeface="+mj-lt"/>
                          <a:ea typeface="Times New Roman"/>
                          <a:cs typeface="Comic Sans MS"/>
                        </a:rPr>
                        <a:t>“Bu sınavda kazanamayacağımı nereden biliyorum, ayrıca kazanamamak dünyanın sonu değil.”</a:t>
                      </a:r>
                      <a:endParaRPr lang="tr-TR" sz="1600" dirty="0">
                        <a:solidFill>
                          <a:schemeClr val="accent6">
                            <a:lumMod val="50000"/>
                          </a:schemeClr>
                        </a:solidFill>
                        <a:latin typeface="+mj-lt"/>
                        <a:ea typeface="Times New Roman"/>
                        <a:cs typeface="Comic Sans MS"/>
                      </a:endParaRPr>
                    </a:p>
                  </a:txBody>
                  <a:tcPr marL="85226" marR="85226" marT="42613" marB="42613"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5400" b="1" dirty="0" smtClean="0">
                <a:solidFill>
                  <a:schemeClr val="accent3">
                    <a:lumMod val="75000"/>
                  </a:schemeClr>
                </a:solidFill>
              </a:rPr>
              <a:t>Sınav Kaygısının Sonuçları </a:t>
            </a:r>
            <a:endParaRPr lang="tr-TR" b="1" dirty="0">
              <a:solidFill>
                <a:schemeClr val="accent3">
                  <a:lumMod val="75000"/>
                </a:schemeClr>
              </a:solidFill>
            </a:endParaRPr>
          </a:p>
        </p:txBody>
      </p:sp>
      <p:sp>
        <p:nvSpPr>
          <p:cNvPr id="3" name="2 İçerik Yer Tutucusu"/>
          <p:cNvSpPr>
            <a:spLocks noGrp="1"/>
          </p:cNvSpPr>
          <p:nvPr>
            <p:ph idx="1"/>
          </p:nvPr>
        </p:nvSpPr>
        <p:spPr/>
        <p:txBody>
          <a:bodyPr>
            <a:normAutofit fontScale="92500" lnSpcReduction="20000"/>
          </a:bodyPr>
          <a:lstStyle/>
          <a:p>
            <a:pPr lvl="0">
              <a:buFont typeface="Arial" panose="020B0604020202020204" pitchFamily="34" charset="0"/>
              <a:buChar char="•"/>
            </a:pPr>
            <a:r>
              <a:rPr lang="tr-TR" dirty="0" smtClean="0">
                <a:solidFill>
                  <a:schemeClr val="accent6">
                    <a:lumMod val="50000"/>
                  </a:schemeClr>
                </a:solidFill>
                <a:latin typeface="+mj-lt"/>
              </a:rPr>
              <a:t>Mutsuz ruh hali</a:t>
            </a:r>
          </a:p>
          <a:p>
            <a:pPr lvl="0">
              <a:buFont typeface="Arial" panose="020B0604020202020204" pitchFamily="34" charset="0"/>
              <a:buChar char="•"/>
            </a:pPr>
            <a:endParaRPr lang="tr-TR" dirty="0" smtClean="0">
              <a:solidFill>
                <a:schemeClr val="accent6">
                  <a:lumMod val="50000"/>
                </a:schemeClr>
              </a:solidFill>
              <a:latin typeface="+mj-lt"/>
            </a:endParaRPr>
          </a:p>
          <a:p>
            <a:pPr lvl="0">
              <a:buFont typeface="Arial" panose="020B0604020202020204" pitchFamily="34" charset="0"/>
              <a:buChar char="•"/>
            </a:pPr>
            <a:r>
              <a:rPr lang="tr-TR" dirty="0" smtClean="0">
                <a:solidFill>
                  <a:schemeClr val="accent6">
                    <a:lumMod val="50000"/>
                  </a:schemeClr>
                </a:solidFill>
                <a:latin typeface="+mj-lt"/>
              </a:rPr>
              <a:t> Bozuk fizyolojik yapı</a:t>
            </a:r>
          </a:p>
          <a:p>
            <a:pPr lvl="0">
              <a:buFont typeface="Arial" panose="020B0604020202020204" pitchFamily="34" charset="0"/>
              <a:buChar char="•"/>
            </a:pPr>
            <a:endParaRPr lang="tr-TR" dirty="0" smtClean="0">
              <a:solidFill>
                <a:schemeClr val="accent6">
                  <a:lumMod val="50000"/>
                </a:schemeClr>
              </a:solidFill>
              <a:latin typeface="+mj-lt"/>
            </a:endParaRPr>
          </a:p>
          <a:p>
            <a:pPr lvl="0">
              <a:buFont typeface="Arial" panose="020B0604020202020204" pitchFamily="34" charset="0"/>
              <a:buChar char="•"/>
            </a:pPr>
            <a:r>
              <a:rPr lang="tr-TR" dirty="0" smtClean="0">
                <a:solidFill>
                  <a:schemeClr val="accent6">
                    <a:lumMod val="50000"/>
                  </a:schemeClr>
                </a:solidFill>
                <a:latin typeface="+mj-lt"/>
              </a:rPr>
              <a:t> Duygusal yıkım</a:t>
            </a:r>
          </a:p>
          <a:p>
            <a:pPr lvl="0">
              <a:buFont typeface="Arial" panose="020B0604020202020204" pitchFamily="34" charset="0"/>
              <a:buChar char="•"/>
            </a:pPr>
            <a:endParaRPr lang="tr-TR" dirty="0" smtClean="0">
              <a:solidFill>
                <a:schemeClr val="accent6">
                  <a:lumMod val="50000"/>
                </a:schemeClr>
              </a:solidFill>
              <a:latin typeface="+mj-lt"/>
            </a:endParaRPr>
          </a:p>
          <a:p>
            <a:pPr lvl="0">
              <a:buFont typeface="Arial" panose="020B0604020202020204" pitchFamily="34" charset="0"/>
              <a:buChar char="•"/>
            </a:pPr>
            <a:r>
              <a:rPr lang="tr-TR" dirty="0" smtClean="0">
                <a:solidFill>
                  <a:schemeClr val="accent6">
                    <a:lumMod val="50000"/>
                  </a:schemeClr>
                </a:solidFill>
                <a:latin typeface="+mj-lt"/>
              </a:rPr>
              <a:t> Olumsuz benlik algısı</a:t>
            </a:r>
          </a:p>
          <a:p>
            <a:pPr lvl="0">
              <a:buFont typeface="Arial" panose="020B0604020202020204" pitchFamily="34" charset="0"/>
              <a:buChar char="•"/>
            </a:pPr>
            <a:endParaRPr lang="tr-TR" dirty="0" smtClean="0">
              <a:solidFill>
                <a:schemeClr val="accent6">
                  <a:lumMod val="50000"/>
                </a:schemeClr>
              </a:solidFill>
              <a:latin typeface="+mj-lt"/>
            </a:endParaRPr>
          </a:p>
          <a:p>
            <a:pPr lvl="0">
              <a:buFont typeface="Arial" panose="020B0604020202020204" pitchFamily="34" charset="0"/>
              <a:buChar char="•"/>
            </a:pPr>
            <a:r>
              <a:rPr lang="tr-TR" dirty="0" smtClean="0">
                <a:solidFill>
                  <a:schemeClr val="accent6">
                    <a:lumMod val="50000"/>
                  </a:schemeClr>
                </a:solidFill>
                <a:latin typeface="+mj-lt"/>
              </a:rPr>
              <a:t> Aile ilişkilerinde bozulma</a:t>
            </a:r>
          </a:p>
          <a:p>
            <a:pPr lvl="0">
              <a:buFont typeface="Arial" panose="020B0604020202020204" pitchFamily="34" charset="0"/>
              <a:buChar char="•"/>
            </a:pPr>
            <a:endParaRPr lang="tr-TR" dirty="0" smtClean="0">
              <a:solidFill>
                <a:schemeClr val="accent6">
                  <a:lumMod val="50000"/>
                </a:schemeClr>
              </a:solidFill>
              <a:latin typeface="+mj-lt"/>
            </a:endParaRPr>
          </a:p>
          <a:p>
            <a:pPr lvl="0">
              <a:buFont typeface="Arial" panose="020B0604020202020204" pitchFamily="34" charset="0"/>
              <a:buChar char="•"/>
            </a:pPr>
            <a:r>
              <a:rPr lang="tr-TR" dirty="0" smtClean="0">
                <a:solidFill>
                  <a:schemeClr val="accent6">
                    <a:lumMod val="50000"/>
                  </a:schemeClr>
                </a:solidFill>
                <a:latin typeface="+mj-lt"/>
              </a:rPr>
              <a:t> Potansiyelin altında başarı</a:t>
            </a:r>
          </a:p>
          <a:p>
            <a:pPr>
              <a:buFont typeface="Arial" panose="020B0604020202020204" pitchFamily="34" charset="0"/>
              <a:buChar char="•"/>
            </a:pPr>
            <a:endParaRPr lang="tr-TR" dirty="0">
              <a:solidFill>
                <a:schemeClr val="accent6">
                  <a:lumMod val="50000"/>
                </a:schemeClr>
              </a:solidFill>
              <a:latin typeface="+mj-lt"/>
            </a:endParaRPr>
          </a:p>
        </p:txBody>
      </p:sp>
      <p:pic>
        <p:nvPicPr>
          <p:cNvPr id="4" name="Picture 2" descr="C:\Documents and Settings\cisil\Desktop\sınav kaygısı resimler\5.jpg"/>
          <p:cNvPicPr>
            <a:picLocks noChangeAspect="1" noChangeArrowheads="1"/>
          </p:cNvPicPr>
          <p:nvPr/>
        </p:nvPicPr>
        <p:blipFill>
          <a:blip r:embed="rId2" cstate="print"/>
          <a:srcRect/>
          <a:stretch>
            <a:fillRect/>
          </a:stretch>
        </p:blipFill>
        <p:spPr bwMode="auto">
          <a:xfrm>
            <a:off x="4857752" y="1988840"/>
            <a:ext cx="3857652" cy="3888432"/>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46948"/>
            <a:ext cx="8579296" cy="1109844"/>
          </a:xfrm>
        </p:spPr>
        <p:txBody>
          <a:bodyPr anchor="ctr">
            <a:normAutofit fontScale="90000"/>
          </a:bodyPr>
          <a:lstStyle/>
          <a:p>
            <a:pPr algn="ctr"/>
            <a:r>
              <a:rPr lang="tr-TR" sz="3600" b="1" dirty="0" smtClean="0">
                <a:solidFill>
                  <a:schemeClr val="accent3">
                    <a:lumMod val="75000"/>
                  </a:schemeClr>
                </a:solidFill>
              </a:rPr>
              <a:t/>
            </a:r>
            <a:br>
              <a:rPr lang="tr-TR" sz="3600" b="1" dirty="0" smtClean="0">
                <a:solidFill>
                  <a:schemeClr val="accent3">
                    <a:lumMod val="75000"/>
                  </a:schemeClr>
                </a:solidFill>
              </a:rPr>
            </a:br>
            <a:r>
              <a:rPr lang="tr-TR" sz="3600" b="1" dirty="0">
                <a:solidFill>
                  <a:schemeClr val="accent3">
                    <a:lumMod val="75000"/>
                  </a:schemeClr>
                </a:solidFill>
              </a:rPr>
              <a:t/>
            </a:r>
            <a:br>
              <a:rPr lang="tr-TR" sz="3600" b="1" dirty="0">
                <a:solidFill>
                  <a:schemeClr val="accent3">
                    <a:lumMod val="75000"/>
                  </a:schemeClr>
                </a:solidFill>
              </a:rPr>
            </a:br>
            <a:r>
              <a:rPr lang="tr-TR" sz="3600" b="1" dirty="0" smtClean="0">
                <a:solidFill>
                  <a:schemeClr val="accent3">
                    <a:lumMod val="75000"/>
                  </a:schemeClr>
                </a:solidFill>
              </a:rPr>
              <a:t>Kaygımızı Azaltmak İçin Neler Yapabiliriz?</a:t>
            </a:r>
            <a:r>
              <a:rPr lang="tr-TR" sz="5400" dirty="0" smtClean="0">
                <a:solidFill>
                  <a:schemeClr val="accent3">
                    <a:lumMod val="75000"/>
                  </a:schemeClr>
                </a:solidFill>
              </a:rPr>
              <a:t/>
            </a:r>
            <a:br>
              <a:rPr lang="tr-TR" sz="5400" dirty="0" smtClean="0">
                <a:solidFill>
                  <a:schemeClr val="accent3">
                    <a:lumMod val="75000"/>
                  </a:schemeClr>
                </a:solidFill>
              </a:rPr>
            </a:br>
            <a:endParaRPr lang="tr-TR" dirty="0"/>
          </a:p>
        </p:txBody>
      </p:sp>
      <p:sp>
        <p:nvSpPr>
          <p:cNvPr id="3" name="2 İçerik Yer Tutucusu"/>
          <p:cNvSpPr>
            <a:spLocks noGrp="1"/>
          </p:cNvSpPr>
          <p:nvPr>
            <p:ph idx="1"/>
          </p:nvPr>
        </p:nvSpPr>
        <p:spPr>
          <a:xfrm>
            <a:off x="457200" y="1556792"/>
            <a:ext cx="8229600" cy="4767808"/>
          </a:xfrm>
        </p:spPr>
        <p:txBody>
          <a:bodyPr>
            <a:normAutofit fontScale="25000" lnSpcReduction="20000"/>
          </a:bodyPr>
          <a:lstStyle/>
          <a:p>
            <a:pPr marL="0" lvl="0" indent="0" algn="just">
              <a:buNone/>
            </a:pPr>
            <a:r>
              <a:rPr lang="tr-TR" sz="8000" b="1" dirty="0">
                <a:solidFill>
                  <a:schemeClr val="accent6">
                    <a:lumMod val="50000"/>
                  </a:schemeClr>
                </a:solidFill>
                <a:latin typeface="+mj-lt"/>
              </a:rPr>
              <a:t> </a:t>
            </a:r>
            <a:r>
              <a:rPr lang="tr-TR" sz="8000" b="1" dirty="0" smtClean="0">
                <a:solidFill>
                  <a:schemeClr val="accent6">
                    <a:lumMod val="50000"/>
                  </a:schemeClr>
                </a:solidFill>
                <a:latin typeface="+mj-lt"/>
              </a:rPr>
              <a:t>    Düşünce biçiminin düzenlenmesi (olumlu düşünmeyi öğrenme)</a:t>
            </a:r>
            <a:endParaRPr lang="tr-TR" sz="8000" dirty="0" smtClean="0">
              <a:solidFill>
                <a:schemeClr val="accent6">
                  <a:lumMod val="50000"/>
                </a:schemeClr>
              </a:solidFill>
              <a:latin typeface="+mj-lt"/>
            </a:endParaRPr>
          </a:p>
          <a:p>
            <a:pPr algn="just">
              <a:buNone/>
            </a:pPr>
            <a:r>
              <a:rPr lang="tr-TR" sz="8000" dirty="0" smtClean="0">
                <a:solidFill>
                  <a:schemeClr val="accent6">
                    <a:lumMod val="50000"/>
                  </a:schemeClr>
                </a:solidFill>
                <a:latin typeface="+mj-lt"/>
              </a:rPr>
              <a:t>     Olay-düşünce-davranış ve duygu birbiri ile bağlantılıdır. Olumsuz düşünceleri olumlu düşünceye dönüştürmemiz kaygımızın azalmasına neden olur.</a:t>
            </a:r>
          </a:p>
          <a:p>
            <a:pPr algn="just">
              <a:buNone/>
            </a:pPr>
            <a:r>
              <a:rPr lang="tr-TR" sz="2800" dirty="0" smtClean="0">
                <a:solidFill>
                  <a:schemeClr val="accent6">
                    <a:lumMod val="50000"/>
                  </a:schemeClr>
                </a:solidFill>
                <a:latin typeface="+mj-lt"/>
              </a:rPr>
              <a:t> </a:t>
            </a:r>
            <a:endParaRPr lang="tr-TR" sz="7200" dirty="0" smtClean="0">
              <a:solidFill>
                <a:schemeClr val="accent6">
                  <a:lumMod val="50000"/>
                </a:schemeClr>
              </a:solidFill>
              <a:latin typeface="+mj-lt"/>
            </a:endParaRPr>
          </a:p>
          <a:p>
            <a:pPr algn="just">
              <a:buNone/>
            </a:pPr>
            <a:r>
              <a:rPr lang="tr-TR" sz="6400" b="1" dirty="0" smtClean="0">
                <a:solidFill>
                  <a:schemeClr val="accent6">
                    <a:lumMod val="50000"/>
                  </a:schemeClr>
                </a:solidFill>
                <a:latin typeface="+mj-lt"/>
              </a:rPr>
              <a:t>Örnek </a:t>
            </a:r>
          </a:p>
          <a:p>
            <a:pPr algn="just">
              <a:buNone/>
            </a:pPr>
            <a:r>
              <a:rPr lang="tr-TR" sz="6400" b="1" dirty="0" smtClean="0">
                <a:solidFill>
                  <a:schemeClr val="accent6">
                    <a:lumMod val="50000"/>
                  </a:schemeClr>
                </a:solidFill>
                <a:latin typeface="+mj-lt"/>
              </a:rPr>
              <a:t>(olumsuz örnek)</a:t>
            </a:r>
          </a:p>
          <a:p>
            <a:pPr algn="just">
              <a:buNone/>
            </a:pPr>
            <a:r>
              <a:rPr lang="tr-TR" sz="6400" u="sng" dirty="0" smtClean="0">
                <a:solidFill>
                  <a:schemeClr val="accent6">
                    <a:lumMod val="50000"/>
                  </a:schemeClr>
                </a:solidFill>
                <a:latin typeface="+mj-lt"/>
              </a:rPr>
              <a:t>Olay:</a:t>
            </a:r>
            <a:r>
              <a:rPr lang="tr-TR" sz="6400" dirty="0" smtClean="0">
                <a:solidFill>
                  <a:schemeClr val="accent6">
                    <a:lumMod val="50000"/>
                  </a:schemeClr>
                </a:solidFill>
                <a:latin typeface="+mj-lt"/>
              </a:rPr>
              <a:t>           Sınav kağıdı önünüzde. </a:t>
            </a:r>
          </a:p>
          <a:p>
            <a:pPr algn="just">
              <a:buNone/>
            </a:pPr>
            <a:r>
              <a:rPr lang="tr-TR" sz="6400" u="sng" dirty="0" smtClean="0">
                <a:solidFill>
                  <a:schemeClr val="accent6">
                    <a:lumMod val="50000"/>
                  </a:schemeClr>
                </a:solidFill>
                <a:latin typeface="+mj-lt"/>
              </a:rPr>
              <a:t>Düşünce:</a:t>
            </a:r>
            <a:r>
              <a:rPr lang="tr-TR" sz="6400" dirty="0" smtClean="0">
                <a:solidFill>
                  <a:schemeClr val="accent6">
                    <a:lumMod val="50000"/>
                  </a:schemeClr>
                </a:solidFill>
                <a:latin typeface="+mj-lt"/>
              </a:rPr>
              <a:t>    Bu sorular çok zor hiçbirisini yapamayacağım, bittim ben </a:t>
            </a:r>
          </a:p>
          <a:p>
            <a:pPr algn="just">
              <a:buNone/>
            </a:pPr>
            <a:r>
              <a:rPr lang="tr-TR" sz="6400" u="sng" dirty="0" smtClean="0">
                <a:solidFill>
                  <a:schemeClr val="accent6">
                    <a:lumMod val="50000"/>
                  </a:schemeClr>
                </a:solidFill>
                <a:latin typeface="+mj-lt"/>
              </a:rPr>
              <a:t>Duygu:</a:t>
            </a:r>
            <a:r>
              <a:rPr lang="tr-TR" sz="6400" dirty="0" smtClean="0">
                <a:solidFill>
                  <a:schemeClr val="accent6">
                    <a:lumMod val="50000"/>
                  </a:schemeClr>
                </a:solidFill>
                <a:latin typeface="+mj-lt"/>
              </a:rPr>
              <a:t>        Kaygı, korku, çaresizlik</a:t>
            </a:r>
          </a:p>
          <a:p>
            <a:pPr algn="just">
              <a:buNone/>
            </a:pPr>
            <a:r>
              <a:rPr lang="tr-TR" sz="6400" u="sng" dirty="0" smtClean="0">
                <a:solidFill>
                  <a:schemeClr val="accent6">
                    <a:lumMod val="50000"/>
                  </a:schemeClr>
                </a:solidFill>
                <a:latin typeface="+mj-lt"/>
              </a:rPr>
              <a:t>Davranış:</a:t>
            </a:r>
            <a:r>
              <a:rPr lang="tr-TR" sz="6400" dirty="0" smtClean="0">
                <a:solidFill>
                  <a:schemeClr val="accent6">
                    <a:lumMod val="50000"/>
                  </a:schemeClr>
                </a:solidFill>
                <a:latin typeface="+mj-lt"/>
              </a:rPr>
              <a:t>    Bir türlü sorulara başlayamama, terleme, titreme </a:t>
            </a:r>
          </a:p>
          <a:p>
            <a:pPr algn="just">
              <a:buNone/>
            </a:pPr>
            <a:r>
              <a:rPr lang="tr-TR" sz="6400" u="sng" dirty="0" smtClean="0">
                <a:solidFill>
                  <a:schemeClr val="accent6">
                    <a:lumMod val="50000"/>
                  </a:schemeClr>
                </a:solidFill>
                <a:latin typeface="+mj-lt"/>
              </a:rPr>
              <a:t>Sonuç:</a:t>
            </a:r>
            <a:r>
              <a:rPr lang="tr-TR" sz="6400" dirty="0" smtClean="0">
                <a:solidFill>
                  <a:schemeClr val="accent6">
                    <a:lumMod val="50000"/>
                  </a:schemeClr>
                </a:solidFill>
                <a:latin typeface="+mj-lt"/>
              </a:rPr>
              <a:t>         Başarısızlık</a:t>
            </a:r>
          </a:p>
          <a:p>
            <a:pPr algn="just">
              <a:buNone/>
            </a:pPr>
            <a:r>
              <a:rPr lang="tr-TR" sz="6400" dirty="0" smtClean="0">
                <a:solidFill>
                  <a:schemeClr val="accent6">
                    <a:lumMod val="50000"/>
                  </a:schemeClr>
                </a:solidFill>
                <a:latin typeface="+mj-lt"/>
              </a:rPr>
              <a:t> </a:t>
            </a:r>
          </a:p>
          <a:p>
            <a:pPr algn="just">
              <a:buNone/>
            </a:pPr>
            <a:r>
              <a:rPr lang="tr-TR" sz="6400" dirty="0" smtClean="0">
                <a:solidFill>
                  <a:schemeClr val="accent6">
                    <a:lumMod val="50000"/>
                  </a:schemeClr>
                </a:solidFill>
                <a:latin typeface="+mj-lt"/>
              </a:rPr>
              <a:t>	</a:t>
            </a:r>
          </a:p>
          <a:p>
            <a:pPr algn="just">
              <a:buNone/>
            </a:pPr>
            <a:r>
              <a:rPr lang="tr-TR" sz="6400" b="1" dirty="0" smtClean="0">
                <a:solidFill>
                  <a:schemeClr val="accent6">
                    <a:lumMod val="50000"/>
                  </a:schemeClr>
                </a:solidFill>
                <a:latin typeface="+mj-lt"/>
              </a:rPr>
              <a:t>(olumlu örnek)</a:t>
            </a:r>
          </a:p>
          <a:p>
            <a:pPr algn="just">
              <a:buNone/>
            </a:pPr>
            <a:r>
              <a:rPr lang="tr-TR" sz="6400" u="sng" dirty="0" smtClean="0">
                <a:solidFill>
                  <a:schemeClr val="accent6">
                    <a:lumMod val="50000"/>
                  </a:schemeClr>
                </a:solidFill>
                <a:latin typeface="+mj-lt"/>
              </a:rPr>
              <a:t>Olay:</a:t>
            </a:r>
            <a:r>
              <a:rPr lang="tr-TR" sz="6400" dirty="0" smtClean="0">
                <a:solidFill>
                  <a:schemeClr val="accent6">
                    <a:lumMod val="50000"/>
                  </a:schemeClr>
                </a:solidFill>
                <a:latin typeface="+mj-lt"/>
              </a:rPr>
              <a:t>        Sınav kağıdı önünüzde.</a:t>
            </a:r>
          </a:p>
          <a:p>
            <a:pPr algn="just">
              <a:buNone/>
            </a:pPr>
            <a:r>
              <a:rPr lang="tr-TR" sz="6400" u="sng" dirty="0" smtClean="0">
                <a:solidFill>
                  <a:schemeClr val="accent6">
                    <a:lumMod val="50000"/>
                  </a:schemeClr>
                </a:solidFill>
                <a:latin typeface="+mj-lt"/>
              </a:rPr>
              <a:t>Düşünce:</a:t>
            </a:r>
            <a:r>
              <a:rPr lang="tr-TR" sz="6400" dirty="0" smtClean="0">
                <a:solidFill>
                  <a:schemeClr val="accent6">
                    <a:lumMod val="50000"/>
                  </a:schemeClr>
                </a:solidFill>
                <a:latin typeface="+mj-lt"/>
              </a:rPr>
              <a:t> Bu sorular çok zor ama bir yerden başlamalıyım ve en azından bildiklerimi yapmalıyım</a:t>
            </a:r>
          </a:p>
          <a:p>
            <a:pPr algn="just">
              <a:buNone/>
            </a:pPr>
            <a:r>
              <a:rPr lang="tr-TR" sz="6400" u="sng" dirty="0" smtClean="0">
                <a:solidFill>
                  <a:schemeClr val="accent6">
                    <a:lumMod val="50000"/>
                  </a:schemeClr>
                </a:solidFill>
                <a:latin typeface="+mj-lt"/>
              </a:rPr>
              <a:t>Duygu:</a:t>
            </a:r>
            <a:r>
              <a:rPr lang="tr-TR" sz="6400" dirty="0" smtClean="0">
                <a:solidFill>
                  <a:schemeClr val="accent6">
                    <a:lumMod val="50000"/>
                  </a:schemeClr>
                </a:solidFill>
                <a:latin typeface="+mj-lt"/>
              </a:rPr>
              <a:t>      Rahatlık, hoşnut olma, kendine güven</a:t>
            </a:r>
          </a:p>
          <a:p>
            <a:pPr algn="just">
              <a:buNone/>
            </a:pPr>
            <a:r>
              <a:rPr lang="tr-TR" sz="6400" u="sng" dirty="0" smtClean="0">
                <a:solidFill>
                  <a:schemeClr val="accent6">
                    <a:lumMod val="50000"/>
                  </a:schemeClr>
                </a:solidFill>
                <a:latin typeface="+mj-lt"/>
              </a:rPr>
              <a:t>Davranış:</a:t>
            </a:r>
            <a:r>
              <a:rPr lang="tr-TR" sz="6400" dirty="0" smtClean="0">
                <a:solidFill>
                  <a:schemeClr val="accent6">
                    <a:lumMod val="50000"/>
                  </a:schemeClr>
                </a:solidFill>
                <a:latin typeface="+mj-lt"/>
              </a:rPr>
              <a:t> Soruları yanıtlamaya başlama</a:t>
            </a:r>
          </a:p>
          <a:p>
            <a:pPr algn="just">
              <a:buNone/>
            </a:pPr>
            <a:r>
              <a:rPr lang="tr-TR" sz="6400" u="sng" dirty="0" smtClean="0">
                <a:solidFill>
                  <a:schemeClr val="accent6">
                    <a:lumMod val="50000"/>
                  </a:schemeClr>
                </a:solidFill>
                <a:latin typeface="+mj-lt"/>
              </a:rPr>
              <a:t>Sonuç:</a:t>
            </a:r>
            <a:r>
              <a:rPr lang="tr-TR" sz="6400" dirty="0" smtClean="0">
                <a:solidFill>
                  <a:schemeClr val="accent6">
                    <a:lumMod val="50000"/>
                  </a:schemeClr>
                </a:solidFill>
                <a:latin typeface="+mj-lt"/>
              </a:rPr>
              <a:t>       Başarı</a:t>
            </a:r>
          </a:p>
          <a:p>
            <a:pPr algn="just">
              <a:buNone/>
            </a:pPr>
            <a:r>
              <a:rPr lang="tr-TR" sz="7200" dirty="0" smtClean="0">
                <a:solidFill>
                  <a:schemeClr val="accent6">
                    <a:lumMod val="50000"/>
                  </a:schemeClr>
                </a:solidFill>
                <a:latin typeface="+mj-lt"/>
              </a:rPr>
              <a:t> </a:t>
            </a:r>
            <a:endParaRPr lang="tr-TR" sz="7200"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chemeClr val="accent3">
                    <a:lumMod val="75000"/>
                  </a:schemeClr>
                </a:solidFill>
              </a:rPr>
              <a:t>Gevşeme egzersizleri</a:t>
            </a:r>
            <a:endParaRPr lang="tr-TR" sz="4000" b="1" dirty="0">
              <a:solidFill>
                <a:schemeClr val="accent3">
                  <a:lumMod val="75000"/>
                </a:schemeClr>
              </a:solidFill>
            </a:endParaRPr>
          </a:p>
        </p:txBody>
      </p:sp>
      <p:sp>
        <p:nvSpPr>
          <p:cNvPr id="3" name="2 İçerik Yer Tutucusu"/>
          <p:cNvSpPr>
            <a:spLocks noGrp="1"/>
          </p:cNvSpPr>
          <p:nvPr>
            <p:ph idx="1"/>
          </p:nvPr>
        </p:nvSpPr>
        <p:spPr/>
        <p:txBody>
          <a:bodyPr>
            <a:normAutofit fontScale="77500" lnSpcReduction="20000"/>
          </a:bodyPr>
          <a:lstStyle/>
          <a:p>
            <a:pPr marL="0" indent="0" algn="just">
              <a:buNone/>
            </a:pPr>
            <a:r>
              <a:rPr lang="tr-TR" sz="3600" b="1" dirty="0" smtClean="0">
                <a:solidFill>
                  <a:schemeClr val="accent6">
                    <a:lumMod val="50000"/>
                  </a:schemeClr>
                </a:solidFill>
                <a:latin typeface="+mj-lt"/>
              </a:rPr>
              <a:t>    Düzenli nefes alıp verme </a:t>
            </a:r>
          </a:p>
          <a:p>
            <a:pPr algn="just"/>
            <a:r>
              <a:rPr lang="tr-TR" dirty="0" smtClean="0">
                <a:solidFill>
                  <a:schemeClr val="accent6">
                    <a:lumMod val="50000"/>
                  </a:schemeClr>
                </a:solidFill>
                <a:latin typeface="+mj-lt"/>
              </a:rPr>
              <a:t>Doğru ve derin nefes almanın doğrudan damarları genişletme ve kanın dolayısıyla da oksijenin bedenin en uç ve en derin noktalarına kadar ulaşmasını sağlama özelliği vardır. Bu nedenle doğru ve derin nefes alma kaygının şiddetini azaltır.</a:t>
            </a:r>
          </a:p>
          <a:p>
            <a:pPr lvl="0" algn="just"/>
            <a:r>
              <a:rPr lang="tr-TR" dirty="0" smtClean="0">
                <a:solidFill>
                  <a:schemeClr val="accent6">
                    <a:lumMod val="50000"/>
                  </a:schemeClr>
                </a:solidFill>
                <a:latin typeface="+mj-lt"/>
              </a:rPr>
              <a:t>Nefes almadan önce sol elinizi karnınızın üzerine, sağ elinizi göğsünüzün üzerine koyun. </a:t>
            </a:r>
          </a:p>
          <a:p>
            <a:pPr lvl="0" algn="just"/>
            <a:r>
              <a:rPr lang="tr-TR" dirty="0" smtClean="0">
                <a:solidFill>
                  <a:schemeClr val="accent6">
                    <a:lumMod val="50000"/>
                  </a:schemeClr>
                </a:solidFill>
                <a:latin typeface="+mj-lt"/>
              </a:rPr>
              <a:t>Nefes almadan önce ciğerinizi iyice boşaltın. </a:t>
            </a:r>
          </a:p>
          <a:p>
            <a:pPr lvl="0" algn="just"/>
            <a:r>
              <a:rPr lang="tr-TR" dirty="0" smtClean="0">
                <a:solidFill>
                  <a:schemeClr val="accent6">
                    <a:lumMod val="50000"/>
                  </a:schemeClr>
                </a:solidFill>
                <a:latin typeface="+mj-lt"/>
              </a:rPr>
              <a:t>Burnunuzdan yavaş yavaş ve derin nefes alarak önce karnınızın, sonra da göğsünüzün şiştiğini hissedin. </a:t>
            </a:r>
          </a:p>
          <a:p>
            <a:pPr lvl="0" algn="just"/>
            <a:r>
              <a:rPr lang="tr-TR" dirty="0" smtClean="0">
                <a:solidFill>
                  <a:schemeClr val="accent6">
                    <a:lumMod val="50000"/>
                  </a:schemeClr>
                </a:solidFill>
                <a:latin typeface="+mj-lt"/>
              </a:rPr>
              <a:t>Nefesinizi tutun. </a:t>
            </a:r>
          </a:p>
          <a:p>
            <a:pPr lvl="0" algn="just"/>
            <a:r>
              <a:rPr lang="tr-TR" dirty="0" smtClean="0">
                <a:solidFill>
                  <a:schemeClr val="accent6">
                    <a:lumMod val="50000"/>
                  </a:schemeClr>
                </a:solidFill>
                <a:latin typeface="+mj-lt"/>
              </a:rPr>
              <a:t>Nefesinizi ağzınızdan verin. </a:t>
            </a:r>
          </a:p>
          <a:p>
            <a:pPr algn="just"/>
            <a:r>
              <a:rPr lang="tr-TR" dirty="0" smtClean="0">
                <a:solidFill>
                  <a:schemeClr val="accent6">
                    <a:lumMod val="50000"/>
                  </a:schemeClr>
                </a:solidFill>
                <a:latin typeface="+mj-lt"/>
              </a:rPr>
              <a:t>Günün farklı zamanlarında bu şekilde nefes almak; adrenalin, </a:t>
            </a:r>
            <a:r>
              <a:rPr lang="tr-TR" dirty="0" err="1" smtClean="0">
                <a:solidFill>
                  <a:schemeClr val="accent6">
                    <a:lumMod val="50000"/>
                  </a:schemeClr>
                </a:solidFill>
                <a:latin typeface="+mj-lt"/>
              </a:rPr>
              <a:t>noradrenalin</a:t>
            </a:r>
            <a:r>
              <a:rPr lang="tr-TR" dirty="0" smtClean="0">
                <a:solidFill>
                  <a:schemeClr val="accent6">
                    <a:lumMod val="50000"/>
                  </a:schemeClr>
                </a:solidFill>
                <a:latin typeface="+mj-lt"/>
              </a:rPr>
              <a:t> ve </a:t>
            </a:r>
            <a:r>
              <a:rPr lang="tr-TR" dirty="0" err="1" smtClean="0">
                <a:solidFill>
                  <a:schemeClr val="accent6">
                    <a:lumMod val="50000"/>
                  </a:schemeClr>
                </a:solidFill>
                <a:latin typeface="+mj-lt"/>
              </a:rPr>
              <a:t>nöropinefrin</a:t>
            </a:r>
            <a:r>
              <a:rPr lang="tr-TR" dirty="0" smtClean="0">
                <a:solidFill>
                  <a:schemeClr val="accent6">
                    <a:lumMod val="50000"/>
                  </a:schemeClr>
                </a:solidFill>
                <a:latin typeface="+mj-lt"/>
              </a:rPr>
              <a:t> gibi maddelerin azalmasına ve kaybolmasına neden olur. Böylece bedende gevşeme sağlar.</a:t>
            </a: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sz="3200" b="1" dirty="0" smtClean="0">
                <a:solidFill>
                  <a:schemeClr val="accent6">
                    <a:lumMod val="50000"/>
                  </a:schemeClr>
                </a:solidFill>
                <a:latin typeface="+mj-lt"/>
              </a:rPr>
              <a:t>   Fizik egzersizleri</a:t>
            </a:r>
          </a:p>
          <a:p>
            <a:r>
              <a:rPr lang="tr-TR" sz="2800" dirty="0" smtClean="0">
                <a:solidFill>
                  <a:schemeClr val="accent6">
                    <a:lumMod val="50000"/>
                  </a:schemeClr>
                </a:solidFill>
                <a:latin typeface="+mj-lt"/>
              </a:rPr>
              <a:t>15 dakika yürüyüş ve bazı beden hareketleri yapmak kaygımızın şiddetini azaltır.</a:t>
            </a:r>
          </a:p>
          <a:p>
            <a:endParaRPr lang="tr-TR" dirty="0">
              <a:latin typeface="+mj-lt"/>
            </a:endParaRPr>
          </a:p>
        </p:txBody>
      </p:sp>
      <p:pic>
        <p:nvPicPr>
          <p:cNvPr id="4" name="Picture 2" descr="C:\Documents and Settings\cisil\Desktop\sınav kaygısı resimler\9.jpg"/>
          <p:cNvPicPr>
            <a:picLocks noChangeAspect="1" noChangeArrowheads="1"/>
          </p:cNvPicPr>
          <p:nvPr/>
        </p:nvPicPr>
        <p:blipFill>
          <a:blip r:embed="rId2" cstate="print"/>
          <a:srcRect/>
          <a:stretch>
            <a:fillRect/>
          </a:stretch>
        </p:blipFill>
        <p:spPr bwMode="auto">
          <a:xfrm>
            <a:off x="755576" y="3933056"/>
            <a:ext cx="2786082" cy="1952625"/>
          </a:xfrm>
          <a:prstGeom prst="rect">
            <a:avLst/>
          </a:prstGeom>
          <a:noFill/>
        </p:spPr>
      </p:pic>
      <p:pic>
        <p:nvPicPr>
          <p:cNvPr id="5" name="Picture 3"/>
          <p:cNvPicPr>
            <a:picLocks noChangeAspect="1" noChangeArrowheads="1"/>
          </p:cNvPicPr>
          <p:nvPr/>
        </p:nvPicPr>
        <p:blipFill>
          <a:blip r:embed="rId3" cstate="print"/>
          <a:srcRect/>
          <a:stretch>
            <a:fillRect/>
          </a:stretch>
        </p:blipFill>
        <p:spPr bwMode="auto">
          <a:xfrm>
            <a:off x="3995936" y="3933056"/>
            <a:ext cx="2088232" cy="1944216"/>
          </a:xfrm>
          <a:prstGeom prst="rect">
            <a:avLst/>
          </a:prstGeom>
          <a:noFill/>
          <a:ln w="9525">
            <a:noFill/>
            <a:miter lim="800000"/>
            <a:headEnd/>
            <a:tailEnd/>
          </a:ln>
          <a:effectLst/>
        </p:spPr>
      </p:pic>
      <p:pic>
        <p:nvPicPr>
          <p:cNvPr id="6" name="Picture 5" descr="C:\Documents and Settings\cisil\Desktop\sınav kaygısı resimler\11.jpg"/>
          <p:cNvPicPr>
            <a:picLocks noChangeAspect="1" noChangeArrowheads="1"/>
          </p:cNvPicPr>
          <p:nvPr/>
        </p:nvPicPr>
        <p:blipFill>
          <a:blip r:embed="rId4" cstate="print"/>
          <a:srcRect/>
          <a:stretch>
            <a:fillRect/>
          </a:stretch>
        </p:blipFill>
        <p:spPr bwMode="auto">
          <a:xfrm>
            <a:off x="6444208" y="4005064"/>
            <a:ext cx="2071682" cy="1876768"/>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smtClean="0">
                <a:solidFill>
                  <a:schemeClr val="accent3">
                    <a:lumMod val="75000"/>
                  </a:schemeClr>
                </a:solidFill>
              </a:rPr>
              <a:t>Ayrıca;</a:t>
            </a:r>
            <a:endParaRPr lang="tr-TR" sz="4800" b="1" dirty="0"/>
          </a:p>
        </p:txBody>
      </p:sp>
      <p:sp>
        <p:nvSpPr>
          <p:cNvPr id="3" name="2 İçerik Yer Tutucusu"/>
          <p:cNvSpPr>
            <a:spLocks noGrp="1"/>
          </p:cNvSpPr>
          <p:nvPr>
            <p:ph idx="1"/>
          </p:nvPr>
        </p:nvSpPr>
        <p:spPr/>
        <p:txBody>
          <a:bodyPr>
            <a:normAutofit/>
          </a:bodyPr>
          <a:lstStyle/>
          <a:p>
            <a:pPr algn="just"/>
            <a:r>
              <a:rPr lang="tr-TR" sz="2400" dirty="0" smtClean="0">
                <a:solidFill>
                  <a:schemeClr val="accent6">
                    <a:lumMod val="50000"/>
                  </a:schemeClr>
                </a:solidFill>
                <a:latin typeface="+mj-lt"/>
              </a:rPr>
              <a:t>Kaygıyla baş etmenin en iyi yolu onu bastırmaya çalışmak yerine, varlığını kabul edip anlamaya çalışmaktır. Çünkü “kaygılanmamalıyım” dediğinizde kaygılanma olasılığınız yükselir. Bunun yerine “Evet kaygılanıyorum. Bunun için ne yapabilirim?” diyebilirsiniz.</a:t>
            </a:r>
            <a:endParaRPr lang="tr-TR" sz="2400" dirty="0">
              <a:solidFill>
                <a:schemeClr val="accent6">
                  <a:lumMod val="50000"/>
                </a:schemeClr>
              </a:solidFill>
              <a:latin typeface="+mj-lt"/>
            </a:endParaRPr>
          </a:p>
        </p:txBody>
      </p:sp>
      <p:pic>
        <p:nvPicPr>
          <p:cNvPr id="4" name="Picture 2" descr="C:\Documents and Settings\cisil\Desktop\sınav kaygısı resimler\sinav-kaygisi-2.jpg"/>
          <p:cNvPicPr>
            <a:picLocks noChangeAspect="1" noChangeArrowheads="1"/>
          </p:cNvPicPr>
          <p:nvPr/>
        </p:nvPicPr>
        <p:blipFill>
          <a:blip r:embed="rId2" cstate="print"/>
          <a:srcRect/>
          <a:stretch>
            <a:fillRect/>
          </a:stretch>
        </p:blipFill>
        <p:spPr bwMode="auto">
          <a:xfrm>
            <a:off x="2000232" y="4714884"/>
            <a:ext cx="5080000" cy="1857388"/>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284752"/>
          </a:xfrm>
        </p:spPr>
        <p:txBody>
          <a:bodyPr>
            <a:noAutofit/>
          </a:bodyPr>
          <a:lstStyle/>
          <a:p>
            <a:r>
              <a:rPr lang="tr-TR" sz="4400" b="1" dirty="0" smtClean="0">
                <a:solidFill>
                  <a:schemeClr val="accent3">
                    <a:lumMod val="75000"/>
                  </a:schemeClr>
                </a:solidFill>
              </a:rPr>
              <a:t>              Sınavlara hazırlanırken</a:t>
            </a:r>
            <a:r>
              <a:rPr lang="tr-TR" sz="4400" dirty="0" smtClean="0">
                <a:solidFill>
                  <a:schemeClr val="accent3">
                    <a:lumMod val="75000"/>
                  </a:schemeClr>
                </a:solidFill>
              </a:rPr>
              <a:t/>
            </a:r>
            <a:br>
              <a:rPr lang="tr-TR" sz="4400" dirty="0" smtClean="0">
                <a:solidFill>
                  <a:schemeClr val="accent3">
                    <a:lumMod val="75000"/>
                  </a:schemeClr>
                </a:solidFill>
              </a:rPr>
            </a:br>
            <a:endParaRPr lang="tr-TR" sz="4400" dirty="0"/>
          </a:p>
        </p:txBody>
      </p:sp>
      <p:sp>
        <p:nvSpPr>
          <p:cNvPr id="3" name="2 İçerik Yer Tutucusu"/>
          <p:cNvSpPr>
            <a:spLocks noGrp="1"/>
          </p:cNvSpPr>
          <p:nvPr>
            <p:ph idx="1"/>
          </p:nvPr>
        </p:nvSpPr>
        <p:spPr>
          <a:xfrm>
            <a:off x="2483768" y="1313384"/>
            <a:ext cx="4032448" cy="5544616"/>
          </a:xfrm>
        </p:spPr>
        <p:txBody>
          <a:bodyPr>
            <a:normAutofit fontScale="92500" lnSpcReduction="20000"/>
          </a:bodyPr>
          <a:lstStyle/>
          <a:p>
            <a:pPr lvl="0">
              <a:buFont typeface="Arial" panose="020B0604020202020204" pitchFamily="34" charset="0"/>
              <a:buChar char="•"/>
            </a:pPr>
            <a:r>
              <a:rPr lang="tr-TR" dirty="0" smtClean="0">
                <a:solidFill>
                  <a:schemeClr val="accent6">
                    <a:lumMod val="50000"/>
                  </a:schemeClr>
                </a:solidFill>
                <a:latin typeface="+mj-lt"/>
              </a:rPr>
              <a:t>Zamanı iyi yönetmeyi öğrenmek,</a:t>
            </a:r>
          </a:p>
          <a:p>
            <a:pPr lvl="0">
              <a:buFont typeface="Arial" panose="020B0604020202020204" pitchFamily="34" charset="0"/>
              <a:buChar char="•"/>
            </a:pPr>
            <a:r>
              <a:rPr lang="tr-TR" dirty="0" smtClean="0">
                <a:solidFill>
                  <a:schemeClr val="accent6">
                    <a:lumMod val="50000"/>
                  </a:schemeClr>
                </a:solidFill>
                <a:latin typeface="+mj-lt"/>
              </a:rPr>
              <a:t> Düzenli beslenmek,</a:t>
            </a:r>
          </a:p>
          <a:p>
            <a:pPr lvl="0">
              <a:buFont typeface="Arial" panose="020B0604020202020204" pitchFamily="34" charset="0"/>
              <a:buChar char="•"/>
            </a:pPr>
            <a:r>
              <a:rPr lang="tr-TR" dirty="0" smtClean="0">
                <a:solidFill>
                  <a:schemeClr val="accent6">
                    <a:lumMod val="50000"/>
                  </a:schemeClr>
                </a:solidFill>
                <a:latin typeface="+mj-lt"/>
              </a:rPr>
              <a:t> Düzenli uyumak,</a:t>
            </a:r>
          </a:p>
          <a:p>
            <a:pPr lvl="0">
              <a:buFont typeface="Arial" panose="020B0604020202020204" pitchFamily="34" charset="0"/>
              <a:buChar char="•"/>
            </a:pPr>
            <a:r>
              <a:rPr lang="tr-TR" dirty="0" smtClean="0">
                <a:solidFill>
                  <a:schemeClr val="accent6">
                    <a:lumMod val="50000"/>
                  </a:schemeClr>
                </a:solidFill>
                <a:latin typeface="+mj-lt"/>
              </a:rPr>
              <a:t> Planlı ders çalışmak,</a:t>
            </a:r>
          </a:p>
          <a:p>
            <a:pPr lvl="0">
              <a:buFont typeface="Arial" panose="020B0604020202020204" pitchFamily="34" charset="0"/>
              <a:buChar char="•"/>
            </a:pPr>
            <a:r>
              <a:rPr lang="tr-TR" dirty="0" smtClean="0">
                <a:solidFill>
                  <a:schemeClr val="accent6">
                    <a:lumMod val="50000"/>
                  </a:schemeClr>
                </a:solidFill>
                <a:latin typeface="+mj-lt"/>
              </a:rPr>
              <a:t>Mükemmeliyetçi tutumdan vazgeçmek,</a:t>
            </a:r>
          </a:p>
          <a:p>
            <a:pPr lvl="0">
              <a:buFont typeface="Arial" panose="020B0604020202020204" pitchFamily="34" charset="0"/>
              <a:buChar char="•"/>
            </a:pPr>
            <a:r>
              <a:rPr lang="tr-TR" dirty="0" smtClean="0">
                <a:solidFill>
                  <a:schemeClr val="accent6">
                    <a:lumMod val="50000"/>
                  </a:schemeClr>
                </a:solidFill>
                <a:latin typeface="+mj-lt"/>
              </a:rPr>
              <a:t> Beklentileri ulaşılabilir hale getirmek,</a:t>
            </a:r>
          </a:p>
          <a:p>
            <a:pPr lvl="0">
              <a:buFont typeface="Arial" panose="020B0604020202020204" pitchFamily="34" charset="0"/>
              <a:buChar char="•"/>
            </a:pPr>
            <a:r>
              <a:rPr lang="tr-TR" dirty="0" smtClean="0">
                <a:solidFill>
                  <a:schemeClr val="accent6">
                    <a:lumMod val="50000"/>
                  </a:schemeClr>
                </a:solidFill>
                <a:latin typeface="+mj-lt"/>
              </a:rPr>
              <a:t> Eksikleri saptayıp onları kapatmak,</a:t>
            </a:r>
          </a:p>
          <a:p>
            <a:pPr lvl="0">
              <a:buFont typeface="Arial" panose="020B0604020202020204" pitchFamily="34" charset="0"/>
              <a:buChar char="•"/>
            </a:pPr>
            <a:r>
              <a:rPr lang="tr-TR" dirty="0" smtClean="0">
                <a:solidFill>
                  <a:schemeClr val="accent6">
                    <a:lumMod val="50000"/>
                  </a:schemeClr>
                </a:solidFill>
                <a:latin typeface="+mj-lt"/>
              </a:rPr>
              <a:t> Sınavın yaklaştığı günlerde fiziki aktivitelere, spora zaman ayırmak,</a:t>
            </a:r>
          </a:p>
          <a:p>
            <a:pPr lvl="0">
              <a:buFont typeface="Arial" panose="020B0604020202020204" pitchFamily="34" charset="0"/>
              <a:buChar char="•"/>
            </a:pPr>
            <a:r>
              <a:rPr lang="tr-TR" dirty="0" smtClean="0">
                <a:solidFill>
                  <a:schemeClr val="accent6">
                    <a:lumMod val="50000"/>
                  </a:schemeClr>
                </a:solidFill>
                <a:latin typeface="+mj-lt"/>
              </a:rPr>
              <a:t> Hobilere zaman ayırmak,</a:t>
            </a:r>
          </a:p>
          <a:p>
            <a:pPr lvl="0">
              <a:buFont typeface="Arial" panose="020B0604020202020204" pitchFamily="34" charset="0"/>
              <a:buChar char="•"/>
            </a:pPr>
            <a:endParaRPr lang="tr-TR" dirty="0" smtClean="0">
              <a:solidFill>
                <a:schemeClr val="accent6">
                  <a:lumMod val="50000"/>
                </a:schemeClr>
              </a:solidFill>
              <a:latin typeface="+mj-lt"/>
            </a:endParaRPr>
          </a:p>
          <a:p>
            <a:pPr>
              <a:buFont typeface="Arial" panose="020B0604020202020204" pitchFamily="34" charset="0"/>
              <a:buChar char="•"/>
            </a:pPr>
            <a:endParaRPr lang="tr-TR" dirty="0">
              <a:solidFill>
                <a:schemeClr val="accent6">
                  <a:lumMod val="50000"/>
                </a:schemeClr>
              </a:solidFill>
              <a:latin typeface="+mj-lt"/>
            </a:endParaRPr>
          </a:p>
        </p:txBody>
      </p:sp>
      <p:pic>
        <p:nvPicPr>
          <p:cNvPr id="4" name="Picture 2" descr="C:\Documents and Settings\cisil\Desktop\sınav kaygısı resimler\13.jpg"/>
          <p:cNvPicPr>
            <a:picLocks noChangeAspect="1" noChangeArrowheads="1"/>
          </p:cNvPicPr>
          <p:nvPr/>
        </p:nvPicPr>
        <p:blipFill>
          <a:blip r:embed="rId2" cstate="print"/>
          <a:srcRect/>
          <a:stretch>
            <a:fillRect/>
          </a:stretch>
        </p:blipFill>
        <p:spPr bwMode="auto">
          <a:xfrm>
            <a:off x="107504" y="1196752"/>
            <a:ext cx="2088232" cy="2304256"/>
          </a:xfrm>
          <a:prstGeom prst="rect">
            <a:avLst/>
          </a:prstGeom>
          <a:noFill/>
        </p:spPr>
      </p:pic>
      <p:pic>
        <p:nvPicPr>
          <p:cNvPr id="5" name="Picture 4" descr="C:\Documents and Settings\cisil\Desktop\sınav kaygısı resimler\2.jpg"/>
          <p:cNvPicPr>
            <a:picLocks noChangeAspect="1" noChangeArrowheads="1"/>
          </p:cNvPicPr>
          <p:nvPr/>
        </p:nvPicPr>
        <p:blipFill>
          <a:blip r:embed="rId3" cstate="print"/>
          <a:srcRect/>
          <a:stretch>
            <a:fillRect/>
          </a:stretch>
        </p:blipFill>
        <p:spPr bwMode="auto">
          <a:xfrm>
            <a:off x="6516216" y="1340768"/>
            <a:ext cx="2376264" cy="1872208"/>
          </a:xfrm>
          <a:prstGeom prst="rect">
            <a:avLst/>
          </a:prstGeom>
          <a:noFill/>
        </p:spPr>
      </p:pic>
      <p:pic>
        <p:nvPicPr>
          <p:cNvPr id="6" name="Picture 4"/>
          <p:cNvPicPr>
            <a:picLocks noChangeAspect="1" noChangeArrowheads="1"/>
          </p:cNvPicPr>
          <p:nvPr/>
        </p:nvPicPr>
        <p:blipFill>
          <a:blip r:embed="rId4" cstate="print">
            <a:extLst>
              <a:ext uri="{BEBA8EAE-BF5A-486C-A8C5-ECC9F3942E4B}">
                <a14:imgProps xmlns:a14="http://schemas.microsoft.com/office/drawing/2010/main" xmlns="">
                  <a14:imgLayer r:embed="rId5">
                    <a14:imgEffect>
                      <a14:sharpenSoften amount="74000"/>
                    </a14:imgEffect>
                  </a14:imgLayer>
                </a14:imgProps>
              </a:ext>
            </a:extLst>
          </a:blip>
          <a:srcRect/>
          <a:stretch>
            <a:fillRect/>
          </a:stretch>
        </p:blipFill>
        <p:spPr bwMode="auto">
          <a:xfrm>
            <a:off x="6516216" y="3501008"/>
            <a:ext cx="2376264" cy="2448272"/>
          </a:xfrm>
          <a:prstGeom prst="rect">
            <a:avLst/>
          </a:prstGeom>
          <a:noFill/>
          <a:ln w="9525">
            <a:noFill/>
            <a:miter lim="800000"/>
            <a:headEnd/>
            <a:tailEnd/>
          </a:ln>
          <a:effectLst/>
        </p:spPr>
      </p:pic>
      <p:pic>
        <p:nvPicPr>
          <p:cNvPr id="7" name="Picture 2" descr="C:\Documents and Settings\cisil\Desktop\sınav kaygısı resimler\7.jpg"/>
          <p:cNvPicPr>
            <a:picLocks noChangeAspect="1" noChangeArrowheads="1"/>
          </p:cNvPicPr>
          <p:nvPr/>
        </p:nvPicPr>
        <p:blipFill>
          <a:blip r:embed="rId6" cstate="print"/>
          <a:srcRect/>
          <a:stretch>
            <a:fillRect/>
          </a:stretch>
        </p:blipFill>
        <p:spPr bwMode="auto">
          <a:xfrm>
            <a:off x="107504" y="3861048"/>
            <a:ext cx="2123728" cy="2500334"/>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199856"/>
          </a:xfrm>
        </p:spPr>
        <p:txBody>
          <a:bodyPr>
            <a:normAutofit/>
          </a:bodyPr>
          <a:lstStyle/>
          <a:p>
            <a:pPr lvl="0" algn="just">
              <a:buFont typeface="Arial" panose="020B0604020202020204" pitchFamily="34" charset="0"/>
              <a:buChar char="•"/>
            </a:pPr>
            <a:r>
              <a:rPr lang="tr-TR" dirty="0" smtClean="0">
                <a:solidFill>
                  <a:schemeClr val="accent6">
                    <a:lumMod val="50000"/>
                  </a:schemeClr>
                </a:solidFill>
                <a:latin typeface="+mj-lt"/>
              </a:rPr>
              <a:t>Öğrendiğiniz ve bildiğiniz konuları tekrarlayarak pekiştirmeye çalışmak,</a:t>
            </a:r>
          </a:p>
          <a:p>
            <a:pPr lvl="0" algn="just">
              <a:buFont typeface="Arial" panose="020B0604020202020204" pitchFamily="34" charset="0"/>
              <a:buChar char="•"/>
            </a:pPr>
            <a:r>
              <a:rPr lang="tr-TR" dirty="0" smtClean="0">
                <a:solidFill>
                  <a:schemeClr val="accent6">
                    <a:lumMod val="50000"/>
                  </a:schemeClr>
                </a:solidFill>
                <a:latin typeface="+mj-lt"/>
              </a:rPr>
              <a:t> Deneme sınavlarında yapamadığınız ya da yanlış yaptığınız sorunların konularını tekrarlamak ,</a:t>
            </a:r>
          </a:p>
          <a:p>
            <a:pPr lvl="0" algn="just">
              <a:buFont typeface="Arial" panose="020B0604020202020204" pitchFamily="34" charset="0"/>
              <a:buChar char="•"/>
            </a:pPr>
            <a:r>
              <a:rPr lang="tr-TR" dirty="0" smtClean="0">
                <a:solidFill>
                  <a:schemeClr val="accent6">
                    <a:lumMod val="50000"/>
                  </a:schemeClr>
                </a:solidFill>
                <a:latin typeface="+mj-lt"/>
              </a:rPr>
              <a:t> Dikkatiniz dağıldığında kısa aralar vermek önemlidir.</a:t>
            </a:r>
          </a:p>
          <a:p>
            <a:pPr lvl="0" algn="just">
              <a:buFont typeface="Arial" panose="020B0604020202020204" pitchFamily="34" charset="0"/>
              <a:buChar char="•"/>
            </a:pPr>
            <a:endParaRPr lang="tr-TR" b="1" dirty="0" smtClean="0">
              <a:solidFill>
                <a:schemeClr val="accent6">
                  <a:lumMod val="50000"/>
                </a:schemeClr>
              </a:solidFill>
              <a:latin typeface="+mj-lt"/>
            </a:endParaRPr>
          </a:p>
          <a:p>
            <a:pPr marL="0" lvl="0" indent="0" algn="just">
              <a:buNone/>
            </a:pPr>
            <a:r>
              <a:rPr lang="tr-TR" b="1" dirty="0">
                <a:solidFill>
                  <a:schemeClr val="accent6">
                    <a:lumMod val="50000"/>
                  </a:schemeClr>
                </a:solidFill>
                <a:latin typeface="+mj-lt"/>
              </a:rPr>
              <a:t>	</a:t>
            </a:r>
            <a:r>
              <a:rPr lang="tr-TR" b="1" dirty="0" smtClean="0">
                <a:solidFill>
                  <a:schemeClr val="accent6">
                    <a:lumMod val="50000"/>
                  </a:schemeClr>
                </a:solidFill>
                <a:latin typeface="+mj-lt"/>
              </a:rPr>
              <a:t>Deneme sınavları;</a:t>
            </a:r>
          </a:p>
          <a:p>
            <a:pPr algn="just">
              <a:buFont typeface="Arial" panose="020B0604020202020204" pitchFamily="34" charset="0"/>
              <a:buChar char="•"/>
            </a:pPr>
            <a:r>
              <a:rPr lang="tr-TR" dirty="0" smtClean="0">
                <a:solidFill>
                  <a:schemeClr val="accent6">
                    <a:lumMod val="50000"/>
                  </a:schemeClr>
                </a:solidFill>
                <a:latin typeface="+mj-lt"/>
              </a:rPr>
              <a:t>Eksiklerinizi görme fırsatı verir,</a:t>
            </a:r>
          </a:p>
          <a:p>
            <a:pPr algn="just">
              <a:buFont typeface="Arial" panose="020B0604020202020204" pitchFamily="34" charset="0"/>
              <a:buChar char="•"/>
            </a:pPr>
            <a:r>
              <a:rPr lang="tr-TR" dirty="0" smtClean="0">
                <a:solidFill>
                  <a:schemeClr val="accent6">
                    <a:lumMod val="50000"/>
                  </a:schemeClr>
                </a:solidFill>
                <a:latin typeface="+mj-lt"/>
              </a:rPr>
              <a:t>Zamanı kullanma provaları yapmanıza imkân sağlar,</a:t>
            </a:r>
          </a:p>
          <a:p>
            <a:pPr algn="just">
              <a:buFont typeface="Arial" panose="020B0604020202020204" pitchFamily="34" charset="0"/>
              <a:buChar char="•"/>
            </a:pPr>
            <a:r>
              <a:rPr lang="tr-TR" dirty="0" smtClean="0">
                <a:solidFill>
                  <a:schemeClr val="accent6">
                    <a:lumMod val="50000"/>
                  </a:schemeClr>
                </a:solidFill>
                <a:latin typeface="+mj-lt"/>
              </a:rPr>
              <a:t>Sınav süresinin tamamına adapte olmanızı sağlar.</a:t>
            </a:r>
          </a:p>
          <a:p>
            <a:pPr algn="just">
              <a:buFont typeface="Arial" panose="020B0604020202020204" pitchFamily="34" charset="0"/>
              <a:buChar char="•"/>
            </a:pPr>
            <a:r>
              <a:rPr lang="tr-TR" dirty="0" smtClean="0">
                <a:solidFill>
                  <a:schemeClr val="accent6">
                    <a:lumMod val="50000"/>
                  </a:schemeClr>
                </a:solidFill>
                <a:latin typeface="+mj-lt"/>
              </a:rPr>
              <a:t>Sınav deneyiminizi arttırır.</a:t>
            </a:r>
          </a:p>
          <a:p>
            <a:pPr algn="just">
              <a:buFont typeface="Arial" panose="020B0604020202020204" pitchFamily="34" charset="0"/>
              <a:buChar char="•"/>
            </a:pPr>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5055840"/>
          </a:xfrm>
        </p:spPr>
        <p:txBody>
          <a:bodyPr/>
          <a:lstStyle/>
          <a:p>
            <a:pPr marL="0" indent="0" algn="just">
              <a:buNone/>
            </a:pPr>
            <a:r>
              <a:rPr lang="tr-TR" sz="4000" dirty="0" smtClean="0">
                <a:solidFill>
                  <a:schemeClr val="accent3">
                    <a:lumMod val="75000"/>
                  </a:schemeClr>
                </a:solidFill>
                <a:latin typeface="+mj-lt"/>
              </a:rPr>
              <a:t>	</a:t>
            </a:r>
            <a:r>
              <a:rPr lang="tr-TR" sz="4000" b="1" dirty="0" smtClean="0">
                <a:solidFill>
                  <a:schemeClr val="accent3">
                    <a:lumMod val="75000"/>
                  </a:schemeClr>
                </a:solidFill>
                <a:latin typeface="+mj-lt"/>
              </a:rPr>
              <a:t>Sınava birkaç gün kala;</a:t>
            </a:r>
          </a:p>
          <a:p>
            <a:pPr lvl="0" algn="just"/>
            <a:r>
              <a:rPr lang="tr-TR" sz="2800" dirty="0" smtClean="0">
                <a:latin typeface="+mj-lt"/>
              </a:rPr>
              <a:t> </a:t>
            </a:r>
            <a:r>
              <a:rPr lang="tr-TR" sz="2800" dirty="0" smtClean="0">
                <a:solidFill>
                  <a:schemeClr val="accent6">
                    <a:lumMod val="50000"/>
                  </a:schemeClr>
                </a:solidFill>
                <a:latin typeface="+mj-lt"/>
              </a:rPr>
              <a:t>Hatırlatma notlarınız var ise onları gözden geçirin.</a:t>
            </a:r>
          </a:p>
          <a:p>
            <a:pPr lvl="0" algn="just"/>
            <a:r>
              <a:rPr lang="tr-TR" sz="2800" dirty="0" smtClean="0">
                <a:solidFill>
                  <a:schemeClr val="accent6">
                    <a:lumMod val="50000"/>
                  </a:schemeClr>
                </a:solidFill>
                <a:latin typeface="+mj-lt"/>
              </a:rPr>
              <a:t> Stresli ve yorucu faaliyetlerden uzak durun.</a:t>
            </a:r>
          </a:p>
          <a:p>
            <a:pPr lvl="0" algn="just"/>
            <a:r>
              <a:rPr lang="tr-TR" sz="2800" dirty="0" smtClean="0">
                <a:solidFill>
                  <a:schemeClr val="accent6">
                    <a:lumMod val="50000"/>
                  </a:schemeClr>
                </a:solidFill>
                <a:latin typeface="+mj-lt"/>
              </a:rPr>
              <a:t> Dinlenmeye çalışın.</a:t>
            </a:r>
          </a:p>
          <a:p>
            <a:pPr algn="just"/>
            <a:endParaRPr lang="tr-TR" dirty="0">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43872"/>
          </a:xfrm>
        </p:spPr>
        <p:txBody>
          <a:bodyPr/>
          <a:lstStyle/>
          <a:p>
            <a:pPr marL="0" indent="0" algn="just">
              <a:buNone/>
            </a:pPr>
            <a:r>
              <a:rPr lang="tr-TR" sz="3600" dirty="0" smtClean="0">
                <a:solidFill>
                  <a:schemeClr val="accent3">
                    <a:lumMod val="75000"/>
                  </a:schemeClr>
                </a:solidFill>
                <a:latin typeface="+mj-lt"/>
              </a:rPr>
              <a:t>	</a:t>
            </a:r>
            <a:r>
              <a:rPr lang="tr-TR" sz="3600" b="1" dirty="0" smtClean="0">
                <a:solidFill>
                  <a:schemeClr val="accent3">
                    <a:lumMod val="75000"/>
                  </a:schemeClr>
                </a:solidFill>
                <a:latin typeface="+mj-lt"/>
              </a:rPr>
              <a:t>Sınavdan önceki gece</a:t>
            </a:r>
          </a:p>
          <a:p>
            <a:pPr lvl="0" algn="just">
              <a:buFont typeface="Arial" panose="020B0604020202020204" pitchFamily="34" charset="0"/>
              <a:buChar char="•"/>
            </a:pPr>
            <a:r>
              <a:rPr lang="tr-TR" sz="2400" dirty="0" smtClean="0">
                <a:solidFill>
                  <a:schemeClr val="accent6">
                    <a:lumMod val="50000"/>
                  </a:schemeClr>
                </a:solidFill>
                <a:latin typeface="+mj-lt"/>
              </a:rPr>
              <a:t>Ağır yemeklerden kaçının.</a:t>
            </a:r>
          </a:p>
          <a:p>
            <a:pPr lvl="0" algn="just">
              <a:buFont typeface="Arial" panose="020B0604020202020204" pitchFamily="34" charset="0"/>
              <a:buChar char="•"/>
            </a:pPr>
            <a:r>
              <a:rPr lang="tr-TR" sz="2400" dirty="0" smtClean="0">
                <a:solidFill>
                  <a:schemeClr val="accent6">
                    <a:lumMod val="50000"/>
                  </a:schemeClr>
                </a:solidFill>
                <a:latin typeface="+mj-lt"/>
              </a:rPr>
              <a:t>İyi vakit geçirmeye çalışın.</a:t>
            </a:r>
          </a:p>
          <a:p>
            <a:pPr lvl="0" algn="just">
              <a:buFont typeface="Arial" panose="020B0604020202020204" pitchFamily="34" charset="0"/>
              <a:buChar char="•"/>
            </a:pPr>
            <a:r>
              <a:rPr lang="tr-TR" sz="2400" dirty="0" smtClean="0">
                <a:solidFill>
                  <a:schemeClr val="accent6">
                    <a:lumMod val="50000"/>
                  </a:schemeClr>
                </a:solidFill>
                <a:latin typeface="+mj-lt"/>
              </a:rPr>
              <a:t>Uykusuz kalmayın.</a:t>
            </a:r>
          </a:p>
          <a:p>
            <a:pPr lvl="0" algn="just">
              <a:buFont typeface="Arial" panose="020B0604020202020204" pitchFamily="34" charset="0"/>
              <a:buChar char="•"/>
            </a:pPr>
            <a:r>
              <a:rPr lang="tr-TR" sz="2400" dirty="0" smtClean="0">
                <a:solidFill>
                  <a:schemeClr val="accent6">
                    <a:lumMod val="50000"/>
                  </a:schemeClr>
                </a:solidFill>
                <a:latin typeface="+mj-lt"/>
              </a:rPr>
              <a:t>Yakınlarınızın moral desteğini alın.</a:t>
            </a:r>
          </a:p>
          <a:p>
            <a:pPr lvl="0" algn="just">
              <a:buFont typeface="Arial" panose="020B0604020202020204" pitchFamily="34" charset="0"/>
              <a:buChar char="•"/>
            </a:pPr>
            <a:r>
              <a:rPr lang="tr-TR" sz="2400" dirty="0" smtClean="0">
                <a:solidFill>
                  <a:schemeClr val="accent6">
                    <a:lumMod val="50000"/>
                  </a:schemeClr>
                </a:solidFill>
                <a:latin typeface="+mj-lt"/>
              </a:rPr>
              <a:t>Sınava götüreceklerinizi ve kıyafetinizi hazırlayın.</a:t>
            </a:r>
            <a:endParaRPr lang="tr-TR" dirty="0">
              <a:solidFill>
                <a:schemeClr val="accent6">
                  <a:lumMod val="50000"/>
                </a:schemeClr>
              </a:solidFill>
              <a:latin typeface="+mj-lt"/>
            </a:endParaRPr>
          </a:p>
        </p:txBody>
      </p:sp>
      <p:pic>
        <p:nvPicPr>
          <p:cNvPr id="4" name="Picture 2" descr="C:\Documents and Settings\cisil\Desktop\sınav kaygısı resimler\15.jpg"/>
          <p:cNvPicPr>
            <a:picLocks noChangeAspect="1" noChangeArrowheads="1"/>
          </p:cNvPicPr>
          <p:nvPr/>
        </p:nvPicPr>
        <p:blipFill>
          <a:blip r:embed="rId2" cstate="print"/>
          <a:srcRect/>
          <a:stretch>
            <a:fillRect/>
          </a:stretch>
        </p:blipFill>
        <p:spPr bwMode="auto">
          <a:xfrm>
            <a:off x="5652120" y="1556792"/>
            <a:ext cx="2857500" cy="1733550"/>
          </a:xfrm>
          <a:prstGeom prst="rect">
            <a:avLst/>
          </a:prstGeom>
          <a:noFill/>
        </p:spPr>
      </p:pic>
      <p:pic>
        <p:nvPicPr>
          <p:cNvPr id="5" name="Picture 3" descr="C:\Documents and Settings\cisil\Desktop\sınav kaygısı resimler\4.jpg"/>
          <p:cNvPicPr>
            <a:picLocks noChangeAspect="1" noChangeArrowheads="1"/>
          </p:cNvPicPr>
          <p:nvPr/>
        </p:nvPicPr>
        <p:blipFill>
          <a:blip r:embed="rId3" cstate="print"/>
          <a:srcRect/>
          <a:stretch>
            <a:fillRect/>
          </a:stretch>
        </p:blipFill>
        <p:spPr bwMode="auto">
          <a:xfrm>
            <a:off x="3143250" y="4221088"/>
            <a:ext cx="2857500" cy="1714512"/>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5400" dirty="0" smtClean="0">
                <a:solidFill>
                  <a:schemeClr val="accent3">
                    <a:lumMod val="75000"/>
                  </a:schemeClr>
                </a:solidFill>
              </a:rPr>
              <a:t>             </a:t>
            </a:r>
            <a:r>
              <a:rPr lang="tr-TR" sz="5400" b="1" dirty="0" smtClean="0">
                <a:solidFill>
                  <a:schemeClr val="accent3">
                    <a:lumMod val="75000"/>
                  </a:schemeClr>
                </a:solidFill>
              </a:rPr>
              <a:t>Sınav Nedir?</a:t>
            </a:r>
            <a:endParaRPr lang="tr-TR" sz="5400" b="1" dirty="0">
              <a:solidFill>
                <a:schemeClr val="accent3">
                  <a:lumMod val="75000"/>
                </a:schemeClr>
              </a:solidFill>
            </a:endParaRPr>
          </a:p>
        </p:txBody>
      </p:sp>
      <p:sp>
        <p:nvSpPr>
          <p:cNvPr id="3" name="2 İçerik Yer Tutucusu"/>
          <p:cNvSpPr>
            <a:spLocks noGrp="1"/>
          </p:cNvSpPr>
          <p:nvPr>
            <p:ph idx="1"/>
          </p:nvPr>
        </p:nvSpPr>
        <p:spPr>
          <a:xfrm>
            <a:off x="457200" y="1797137"/>
            <a:ext cx="8229600" cy="2861672"/>
          </a:xfrm>
        </p:spPr>
        <p:txBody>
          <a:bodyPr/>
          <a:lstStyle/>
          <a:p>
            <a:pPr algn="just">
              <a:buFont typeface="Arial" pitchFamily="34" charset="0"/>
              <a:buChar char="•"/>
            </a:pPr>
            <a:r>
              <a:rPr lang="tr-TR" dirty="0" smtClean="0">
                <a:solidFill>
                  <a:schemeClr val="accent6">
                    <a:lumMod val="50000"/>
                  </a:schemeClr>
                </a:solidFill>
                <a:latin typeface="+mj-lt"/>
              </a:rPr>
              <a:t>Belirli bir alanda edinilen bilgi ve becerilerin düzeyini belirlemek için yapılan bir değerlendirme sürecidir.</a:t>
            </a:r>
          </a:p>
          <a:p>
            <a:pPr algn="just">
              <a:buFont typeface="Arial" pitchFamily="34" charset="0"/>
              <a:buChar char="•"/>
            </a:pPr>
            <a:r>
              <a:rPr lang="tr-TR" dirty="0" smtClean="0">
                <a:solidFill>
                  <a:schemeClr val="accent6">
                    <a:lumMod val="50000"/>
                  </a:schemeClr>
                </a:solidFill>
                <a:latin typeface="+mj-lt"/>
              </a:rPr>
              <a:t>Öğrencinin bir konuyu ne kadar öğrendiğini ölçen bir araçtır. </a:t>
            </a:r>
          </a:p>
          <a:p>
            <a:pPr algn="just">
              <a:buFont typeface="Arial" pitchFamily="34" charset="0"/>
              <a:buChar char="•"/>
            </a:pPr>
            <a:r>
              <a:rPr lang="tr-TR" dirty="0" smtClean="0">
                <a:solidFill>
                  <a:schemeClr val="accent6">
                    <a:lumMod val="50000"/>
                  </a:schemeClr>
                </a:solidFill>
                <a:latin typeface="+mj-lt"/>
              </a:rPr>
              <a:t>Öğrencilerin yaşamında sıklıkla kaygı ve stres yaratan durumlardan biridir.</a:t>
            </a:r>
          </a:p>
          <a:p>
            <a:pPr algn="just"/>
            <a:endParaRPr lang="tr-TR" dirty="0">
              <a:solidFill>
                <a:schemeClr val="accent6">
                  <a:lumMod val="50000"/>
                </a:schemeClr>
              </a:solidFill>
              <a:latin typeface="+mj-lt"/>
            </a:endParaRPr>
          </a:p>
        </p:txBody>
      </p:sp>
      <p:pic>
        <p:nvPicPr>
          <p:cNvPr id="4" name="Picture 6"/>
          <p:cNvPicPr>
            <a:picLocks noChangeAspect="1" noChangeArrowheads="1"/>
          </p:cNvPicPr>
          <p:nvPr/>
        </p:nvPicPr>
        <p:blipFill>
          <a:blip r:embed="rId2" cstate="print"/>
          <a:srcRect/>
          <a:stretch>
            <a:fillRect/>
          </a:stretch>
        </p:blipFill>
        <p:spPr bwMode="auto">
          <a:xfrm>
            <a:off x="1547664" y="4509120"/>
            <a:ext cx="5715040" cy="216024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normAutofit/>
          </a:bodyPr>
          <a:lstStyle/>
          <a:p>
            <a:pPr marL="0" indent="0">
              <a:buNone/>
            </a:pPr>
            <a:r>
              <a:rPr lang="tr-TR" sz="3200" b="1" dirty="0" smtClean="0">
                <a:solidFill>
                  <a:schemeClr val="accent3">
                    <a:lumMod val="75000"/>
                  </a:schemeClr>
                </a:solidFill>
                <a:latin typeface="+mj-lt"/>
              </a:rPr>
              <a:t>   Sınav sabahı</a:t>
            </a:r>
            <a:endParaRPr lang="tr-TR" sz="3200" dirty="0" smtClean="0">
              <a:solidFill>
                <a:schemeClr val="accent3">
                  <a:lumMod val="75000"/>
                </a:schemeClr>
              </a:solidFill>
              <a:latin typeface="+mj-lt"/>
            </a:endParaRPr>
          </a:p>
          <a:p>
            <a:pPr lvl="0">
              <a:buFont typeface="Arial" panose="020B0604020202020204" pitchFamily="34" charset="0"/>
              <a:buChar char="•"/>
            </a:pPr>
            <a:r>
              <a:rPr lang="tr-TR" sz="2800" dirty="0" smtClean="0">
                <a:solidFill>
                  <a:schemeClr val="accent6">
                    <a:lumMod val="50000"/>
                  </a:schemeClr>
                </a:solidFill>
                <a:latin typeface="+mj-lt"/>
              </a:rPr>
              <a:t> Mutlaka kahvaltı yapın.</a:t>
            </a:r>
          </a:p>
          <a:p>
            <a:pPr lvl="0">
              <a:buFont typeface="Arial" panose="020B0604020202020204" pitchFamily="34" charset="0"/>
              <a:buChar char="•"/>
            </a:pPr>
            <a:r>
              <a:rPr lang="tr-TR" sz="2800" dirty="0" smtClean="0">
                <a:solidFill>
                  <a:schemeClr val="accent6">
                    <a:lumMod val="50000"/>
                  </a:schemeClr>
                </a:solidFill>
                <a:latin typeface="+mj-lt"/>
              </a:rPr>
              <a:t> Sınavla ilgili araç gereçlerinizi kontrol edin.</a:t>
            </a:r>
          </a:p>
          <a:p>
            <a:pPr lvl="0">
              <a:buFont typeface="Arial" panose="020B0604020202020204" pitchFamily="34" charset="0"/>
              <a:buChar char="•"/>
            </a:pPr>
            <a:r>
              <a:rPr lang="tr-TR" sz="2800" dirty="0" smtClean="0">
                <a:solidFill>
                  <a:schemeClr val="accent6">
                    <a:lumMod val="50000"/>
                  </a:schemeClr>
                </a:solidFill>
                <a:latin typeface="+mj-lt"/>
              </a:rPr>
              <a:t> Sınav yerine erkenden ulaşın.</a:t>
            </a:r>
          </a:p>
          <a:p>
            <a:pPr lvl="0">
              <a:buFont typeface="Arial" panose="020B0604020202020204" pitchFamily="34" charset="0"/>
              <a:buChar char="•"/>
            </a:pPr>
            <a:r>
              <a:rPr lang="tr-TR" sz="2800" dirty="0" smtClean="0">
                <a:solidFill>
                  <a:schemeClr val="accent6">
                    <a:lumMod val="50000"/>
                  </a:schemeClr>
                </a:solidFill>
                <a:latin typeface="+mj-lt"/>
              </a:rPr>
              <a:t> Kendinizi rahat hissedeceğiniz kıyafetler giyin.</a:t>
            </a:r>
          </a:p>
        </p:txBody>
      </p:sp>
      <p:pic>
        <p:nvPicPr>
          <p:cNvPr id="4" name="Picture 3"/>
          <p:cNvPicPr>
            <a:picLocks noChangeAspect="1" noChangeArrowheads="1"/>
          </p:cNvPicPr>
          <p:nvPr/>
        </p:nvPicPr>
        <p:blipFill>
          <a:blip r:embed="rId2" cstate="print"/>
          <a:srcRect/>
          <a:stretch>
            <a:fillRect/>
          </a:stretch>
        </p:blipFill>
        <p:spPr bwMode="auto">
          <a:xfrm>
            <a:off x="827584" y="4077072"/>
            <a:ext cx="3217560" cy="2160240"/>
          </a:xfrm>
          <a:prstGeom prst="rect">
            <a:avLst/>
          </a:prstGeom>
          <a:noFill/>
          <a:ln w="9525">
            <a:noFill/>
            <a:miter lim="800000"/>
            <a:headEnd/>
            <a:tailEnd/>
          </a:ln>
          <a:effectLst/>
        </p:spPr>
      </p:pic>
      <p:pic>
        <p:nvPicPr>
          <p:cNvPr id="5" name="Picture 2"/>
          <p:cNvPicPr>
            <a:picLocks noChangeAspect="1" noChangeArrowheads="1"/>
          </p:cNvPicPr>
          <p:nvPr/>
        </p:nvPicPr>
        <p:blipFill>
          <a:blip r:embed="rId3" cstate="print"/>
          <a:srcRect/>
          <a:stretch>
            <a:fillRect/>
          </a:stretch>
        </p:blipFill>
        <p:spPr bwMode="auto">
          <a:xfrm>
            <a:off x="5214942" y="4149080"/>
            <a:ext cx="2669426" cy="2066002"/>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36712"/>
            <a:ext cx="8229600" cy="1152128"/>
          </a:xfrm>
        </p:spPr>
        <p:txBody>
          <a:bodyPr>
            <a:noAutofit/>
          </a:bodyPr>
          <a:lstStyle/>
          <a:p>
            <a:r>
              <a:rPr lang="tr-TR" sz="4000" b="1" dirty="0" smtClean="0">
                <a:solidFill>
                  <a:schemeClr val="accent3">
                    <a:lumMod val="75000"/>
                  </a:schemeClr>
                </a:solidFill>
              </a:rPr>
              <a:t>Sınav sırasında</a:t>
            </a:r>
            <a:r>
              <a:rPr lang="tr-TR" sz="4000" b="1" dirty="0" smtClean="0"/>
              <a:t/>
            </a:r>
            <a:br>
              <a:rPr lang="tr-TR" sz="4000" b="1" dirty="0" smtClean="0"/>
            </a:br>
            <a:endParaRPr lang="tr-TR" sz="4000" b="1" dirty="0"/>
          </a:p>
        </p:txBody>
      </p:sp>
      <p:sp>
        <p:nvSpPr>
          <p:cNvPr id="3" name="2 İçerik Yer Tutucusu"/>
          <p:cNvSpPr>
            <a:spLocks noGrp="1"/>
          </p:cNvSpPr>
          <p:nvPr>
            <p:ph idx="1"/>
          </p:nvPr>
        </p:nvSpPr>
        <p:spPr>
          <a:xfrm>
            <a:off x="457200" y="1268760"/>
            <a:ext cx="8229600" cy="5589240"/>
          </a:xfrm>
        </p:spPr>
        <p:txBody>
          <a:bodyPr>
            <a:noAutofit/>
          </a:bodyPr>
          <a:lstStyle/>
          <a:p>
            <a:pPr lvl="0" algn="just"/>
            <a:endParaRPr lang="tr-TR" sz="2000" dirty="0" smtClean="0">
              <a:solidFill>
                <a:schemeClr val="accent6">
                  <a:lumMod val="50000"/>
                </a:schemeClr>
              </a:solidFill>
              <a:latin typeface="Calibri" panose="020F0502020204030204" pitchFamily="34" charset="0"/>
            </a:endParaRPr>
          </a:p>
          <a:p>
            <a:pPr lvl="0" algn="just"/>
            <a:r>
              <a:rPr lang="tr-TR" sz="2000" dirty="0" smtClean="0">
                <a:solidFill>
                  <a:schemeClr val="accent6">
                    <a:lumMod val="50000"/>
                  </a:schemeClr>
                </a:solidFill>
                <a:latin typeface="Calibri" panose="020F0502020204030204" pitchFamily="34" charset="0"/>
              </a:rPr>
              <a:t>Zamanı nasıl kullanacağınıza karar verin.</a:t>
            </a:r>
          </a:p>
          <a:p>
            <a:pPr lvl="0" algn="just"/>
            <a:r>
              <a:rPr lang="tr-TR" sz="2000" dirty="0" smtClean="0">
                <a:solidFill>
                  <a:schemeClr val="accent6">
                    <a:lumMod val="50000"/>
                  </a:schemeClr>
                </a:solidFill>
                <a:latin typeface="Calibri" panose="020F0502020204030204" pitchFamily="34" charset="0"/>
              </a:rPr>
              <a:t>Sadece sınava odaklanın.</a:t>
            </a:r>
          </a:p>
          <a:p>
            <a:pPr algn="just"/>
            <a:r>
              <a:rPr lang="tr-TR" sz="2000" b="1" dirty="0" smtClean="0">
                <a:solidFill>
                  <a:schemeClr val="accent6">
                    <a:lumMod val="50000"/>
                  </a:schemeClr>
                </a:solidFill>
                <a:latin typeface="Calibri" panose="020F0502020204030204" pitchFamily="34" charset="0"/>
              </a:rPr>
              <a:t>“NE YAPABİLİRDİM?”</a:t>
            </a:r>
            <a:r>
              <a:rPr lang="tr-TR" sz="2000" dirty="0">
                <a:solidFill>
                  <a:schemeClr val="accent6">
                    <a:lumMod val="50000"/>
                  </a:schemeClr>
                </a:solidFill>
                <a:latin typeface="Calibri" panose="020F0502020204030204" pitchFamily="34" charset="0"/>
              </a:rPr>
              <a:t> </a:t>
            </a:r>
            <a:r>
              <a:rPr lang="tr-TR" sz="2000" dirty="0" smtClean="0">
                <a:solidFill>
                  <a:schemeClr val="accent6">
                    <a:lumMod val="50000"/>
                  </a:schemeClr>
                </a:solidFill>
                <a:latin typeface="Calibri" panose="020F0502020204030204" pitchFamily="34" charset="0"/>
              </a:rPr>
              <a:t>diye değil, </a:t>
            </a:r>
            <a:r>
              <a:rPr lang="tr-TR" sz="2000" b="1" dirty="0" smtClean="0">
                <a:solidFill>
                  <a:schemeClr val="accent6">
                    <a:lumMod val="50000"/>
                  </a:schemeClr>
                </a:solidFill>
                <a:latin typeface="Calibri" panose="020F0502020204030204" pitchFamily="34" charset="0"/>
              </a:rPr>
              <a:t>“ŞU ANDA NE YAPABİLİRİM?”</a:t>
            </a:r>
            <a:r>
              <a:rPr lang="tr-TR" sz="2000" dirty="0">
                <a:solidFill>
                  <a:schemeClr val="accent6">
                    <a:lumMod val="50000"/>
                  </a:schemeClr>
                </a:solidFill>
                <a:latin typeface="Calibri" panose="020F0502020204030204" pitchFamily="34" charset="0"/>
              </a:rPr>
              <a:t> </a:t>
            </a:r>
            <a:r>
              <a:rPr lang="tr-TR" sz="2000" dirty="0" smtClean="0">
                <a:solidFill>
                  <a:schemeClr val="accent6">
                    <a:lumMod val="50000"/>
                  </a:schemeClr>
                </a:solidFill>
                <a:latin typeface="Calibri" panose="020F0502020204030204" pitchFamily="34" charset="0"/>
              </a:rPr>
              <a:t>diye düşünün.</a:t>
            </a:r>
          </a:p>
          <a:p>
            <a:pPr lvl="0" algn="just"/>
            <a:r>
              <a:rPr lang="tr-TR" sz="2000" dirty="0" smtClean="0">
                <a:solidFill>
                  <a:schemeClr val="accent6">
                    <a:lumMod val="50000"/>
                  </a:schemeClr>
                </a:solidFill>
                <a:latin typeface="Calibri" panose="020F0502020204030204" pitchFamily="34" charset="0"/>
              </a:rPr>
              <a:t>Kitapçığa hakim olmanız heyecanınızın azalmasını sağlar. Bu yüzden sınav başlamadan önce kitapçıkta eksik sayfa, baskı hatası vb. şeyler var mı diye kitapçığı inceleyin.</a:t>
            </a:r>
          </a:p>
          <a:p>
            <a:pPr lvl="0" algn="just"/>
            <a:r>
              <a:rPr lang="tr-TR" sz="2000" dirty="0" smtClean="0">
                <a:solidFill>
                  <a:schemeClr val="accent6">
                    <a:lumMod val="50000"/>
                  </a:schemeClr>
                </a:solidFill>
                <a:latin typeface="Calibri" panose="020F0502020204030204" pitchFamily="34" charset="0"/>
              </a:rPr>
              <a:t>Cevap kağıdını iyi kodlayın.</a:t>
            </a:r>
          </a:p>
          <a:p>
            <a:pPr lvl="0" algn="just"/>
            <a:r>
              <a:rPr lang="tr-TR" sz="2000" dirty="0" smtClean="0">
                <a:solidFill>
                  <a:schemeClr val="accent6">
                    <a:lumMod val="50000"/>
                  </a:schemeClr>
                </a:solidFill>
                <a:latin typeface="Calibri" panose="020F0502020204030204" pitchFamily="34" charset="0"/>
              </a:rPr>
              <a:t>Yapabildiğiniz derslerden başlayın.</a:t>
            </a:r>
          </a:p>
          <a:p>
            <a:pPr lvl="0" algn="just"/>
            <a:r>
              <a:rPr lang="tr-TR" sz="2000" dirty="0" smtClean="0">
                <a:solidFill>
                  <a:schemeClr val="accent6">
                    <a:lumMod val="50000"/>
                  </a:schemeClr>
                </a:solidFill>
                <a:latin typeface="Calibri" panose="020F0502020204030204" pitchFamily="34" charset="0"/>
              </a:rPr>
              <a:t>Bir soruyu cevaplarken başka bir soruyla ilgili bir konu akla gelirse kısaca not edip devam edin.</a:t>
            </a:r>
          </a:p>
          <a:p>
            <a:pPr lvl="0" algn="just"/>
            <a:r>
              <a:rPr lang="tr-TR" sz="2000" dirty="0" smtClean="0">
                <a:solidFill>
                  <a:schemeClr val="accent6">
                    <a:lumMod val="50000"/>
                  </a:schemeClr>
                </a:solidFill>
                <a:latin typeface="Calibri" panose="020F0502020204030204" pitchFamily="34" charset="0"/>
              </a:rPr>
              <a:t>Sorularla inatlaşmayın.</a:t>
            </a:r>
          </a:p>
          <a:p>
            <a:pPr algn="just"/>
            <a:r>
              <a:rPr lang="tr-TR" sz="2000" dirty="0" smtClean="0">
                <a:solidFill>
                  <a:schemeClr val="accent6">
                    <a:lumMod val="50000"/>
                  </a:schemeClr>
                </a:solidFill>
                <a:latin typeface="Calibri" panose="020F0502020204030204" pitchFamily="34" charset="0"/>
              </a:rPr>
              <a:t>Çok heyecanlanıp aklınıza bir sorunun cevabı gelmediğinde o soruyu geçin.</a:t>
            </a:r>
          </a:p>
          <a:p>
            <a:pPr lvl="0" algn="just"/>
            <a:endParaRPr lang="tr-TR" sz="2000" dirty="0" smtClean="0">
              <a:solidFill>
                <a:schemeClr val="accent6">
                  <a:lumMod val="50000"/>
                </a:schemeClr>
              </a:solidFill>
              <a:latin typeface="Calibri" panose="020F0502020204030204" pitchFamily="34" charset="0"/>
            </a:endParaRPr>
          </a:p>
          <a:p>
            <a:pPr algn="just"/>
            <a:endParaRPr lang="tr-TR" sz="2000" dirty="0">
              <a:solidFill>
                <a:schemeClr val="accent6">
                  <a:lumMod val="50000"/>
                </a:schemeClr>
              </a:solidFill>
              <a:latin typeface="Calibri" panose="020F0502020204030204"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6012160" y="841760"/>
            <a:ext cx="2586590" cy="1121405"/>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71864"/>
          </a:xfrm>
        </p:spPr>
        <p:txBody>
          <a:bodyPr>
            <a:normAutofit fontScale="77500" lnSpcReduction="20000"/>
          </a:bodyPr>
          <a:lstStyle/>
          <a:p>
            <a:pPr lvl="0" algn="just"/>
            <a:endParaRPr lang="tr-TR" sz="2800" dirty="0" smtClean="0">
              <a:solidFill>
                <a:schemeClr val="accent6">
                  <a:lumMod val="50000"/>
                </a:schemeClr>
              </a:solidFill>
              <a:latin typeface="Calibri" panose="020F0502020204030204" pitchFamily="34" charset="0"/>
            </a:endParaRPr>
          </a:p>
          <a:p>
            <a:pPr lvl="0" algn="just"/>
            <a:r>
              <a:rPr lang="tr-TR" sz="2800" dirty="0" smtClean="0">
                <a:solidFill>
                  <a:schemeClr val="accent6">
                    <a:lumMod val="50000"/>
                  </a:schemeClr>
                </a:solidFill>
                <a:latin typeface="Calibri" panose="020F0502020204030204" pitchFamily="34" charset="0"/>
              </a:rPr>
              <a:t>Her </a:t>
            </a:r>
            <a:r>
              <a:rPr lang="tr-TR" sz="2800" dirty="0">
                <a:solidFill>
                  <a:schemeClr val="accent6">
                    <a:lumMod val="50000"/>
                  </a:schemeClr>
                </a:solidFill>
                <a:latin typeface="Calibri" panose="020F0502020204030204" pitchFamily="34" charset="0"/>
              </a:rPr>
              <a:t>soruya şans tanıyın.</a:t>
            </a:r>
          </a:p>
          <a:p>
            <a:pPr lvl="0" algn="just"/>
            <a:r>
              <a:rPr lang="tr-TR" sz="2800" dirty="0">
                <a:solidFill>
                  <a:schemeClr val="accent6">
                    <a:lumMod val="50000"/>
                  </a:schemeClr>
                </a:solidFill>
                <a:latin typeface="Calibri" panose="020F0502020204030204" pitchFamily="34" charset="0"/>
              </a:rPr>
              <a:t>Şıklardan önce soru metnini okuyun.</a:t>
            </a:r>
          </a:p>
          <a:p>
            <a:pPr lvl="0" algn="just"/>
            <a:r>
              <a:rPr lang="tr-TR" sz="2800" dirty="0">
                <a:solidFill>
                  <a:schemeClr val="accent6">
                    <a:lumMod val="50000"/>
                  </a:schemeClr>
                </a:solidFill>
                <a:latin typeface="Calibri" panose="020F0502020204030204" pitchFamily="34" charset="0"/>
              </a:rPr>
              <a:t>Soru köklerini iyi anlayın</a:t>
            </a:r>
            <a:r>
              <a:rPr lang="tr-TR" sz="2800" dirty="0" smtClean="0">
                <a:solidFill>
                  <a:schemeClr val="accent6">
                    <a:lumMod val="50000"/>
                  </a:schemeClr>
                </a:solidFill>
                <a:latin typeface="Calibri" panose="020F0502020204030204" pitchFamily="34" charset="0"/>
              </a:rPr>
              <a:t>.</a:t>
            </a:r>
            <a:endParaRPr lang="tr-TR" sz="2800" dirty="0" smtClean="0">
              <a:solidFill>
                <a:schemeClr val="accent6">
                  <a:lumMod val="50000"/>
                </a:schemeClr>
              </a:solidFill>
              <a:latin typeface="+mj-lt"/>
            </a:endParaRPr>
          </a:p>
          <a:p>
            <a:pPr lvl="0" algn="just"/>
            <a:r>
              <a:rPr lang="tr-TR" sz="2800" dirty="0" smtClean="0">
                <a:solidFill>
                  <a:schemeClr val="accent6">
                    <a:lumMod val="50000"/>
                  </a:schemeClr>
                </a:solidFill>
                <a:latin typeface="+mj-lt"/>
              </a:rPr>
              <a:t>Şıkların tamamını mutlaka okuyun.</a:t>
            </a:r>
          </a:p>
          <a:p>
            <a:pPr lvl="0" algn="just"/>
            <a:r>
              <a:rPr lang="tr-TR" sz="2800" dirty="0" smtClean="0">
                <a:solidFill>
                  <a:schemeClr val="accent6">
                    <a:lumMod val="50000"/>
                  </a:schemeClr>
                </a:solidFill>
                <a:latin typeface="+mj-lt"/>
              </a:rPr>
              <a:t> Yanlışları eleyin.</a:t>
            </a:r>
          </a:p>
          <a:p>
            <a:pPr lvl="0" algn="just"/>
            <a:r>
              <a:rPr lang="tr-TR" sz="2800" dirty="0" smtClean="0">
                <a:solidFill>
                  <a:schemeClr val="accent6">
                    <a:lumMod val="50000"/>
                  </a:schemeClr>
                </a:solidFill>
                <a:latin typeface="+mj-lt"/>
              </a:rPr>
              <a:t> Tuzak sorulara dikkat edin.</a:t>
            </a:r>
          </a:p>
          <a:p>
            <a:pPr lvl="0" algn="just"/>
            <a:r>
              <a:rPr lang="tr-TR" sz="2800" dirty="0" smtClean="0">
                <a:solidFill>
                  <a:schemeClr val="accent6">
                    <a:lumMod val="50000"/>
                  </a:schemeClr>
                </a:solidFill>
                <a:latin typeface="+mj-lt"/>
              </a:rPr>
              <a:t> Yanıltıcı cümle veya sözcüklere dikkat edin.</a:t>
            </a:r>
          </a:p>
          <a:p>
            <a:pPr lvl="0" algn="just"/>
            <a:r>
              <a:rPr lang="tr-TR" sz="2800" dirty="0" smtClean="0">
                <a:solidFill>
                  <a:schemeClr val="accent6">
                    <a:lumMod val="50000"/>
                  </a:schemeClr>
                </a:solidFill>
                <a:latin typeface="+mj-lt"/>
              </a:rPr>
              <a:t> Bazı yanıtlar sorunun içinde gizlidir.</a:t>
            </a:r>
          </a:p>
          <a:p>
            <a:pPr lvl="0" algn="just"/>
            <a:r>
              <a:rPr lang="tr-TR" sz="2800" dirty="0" smtClean="0">
                <a:solidFill>
                  <a:schemeClr val="accent6">
                    <a:lumMod val="50000"/>
                  </a:schemeClr>
                </a:solidFill>
                <a:latin typeface="+mj-lt"/>
              </a:rPr>
              <a:t> “Uzun soru”, “zor soru” demek değildir.</a:t>
            </a:r>
          </a:p>
          <a:p>
            <a:pPr lvl="0" algn="just"/>
            <a:r>
              <a:rPr lang="tr-TR" sz="2800" dirty="0" smtClean="0">
                <a:solidFill>
                  <a:schemeClr val="accent6">
                    <a:lumMod val="50000"/>
                  </a:schemeClr>
                </a:solidFill>
                <a:latin typeface="+mj-lt"/>
              </a:rPr>
              <a:t>Altı çizili veya koyu yazılmış sözcüğe dikkat edin.</a:t>
            </a:r>
          </a:p>
          <a:p>
            <a:pPr lvl="0" algn="just"/>
            <a:r>
              <a:rPr lang="tr-TR" sz="2800" dirty="0" smtClean="0">
                <a:solidFill>
                  <a:schemeClr val="accent6">
                    <a:lumMod val="50000"/>
                  </a:schemeClr>
                </a:solidFill>
                <a:latin typeface="+mj-lt"/>
              </a:rPr>
              <a:t>Bütün seçenekleri okumadan doğru yanıtı işaretlemeyin.</a:t>
            </a:r>
          </a:p>
          <a:p>
            <a:pPr lvl="0" algn="just"/>
            <a:r>
              <a:rPr lang="tr-TR" sz="2800" dirty="0" smtClean="0">
                <a:solidFill>
                  <a:schemeClr val="accent6">
                    <a:lumMod val="50000"/>
                  </a:schemeClr>
                </a:solidFill>
                <a:latin typeface="+mj-lt"/>
              </a:rPr>
              <a:t>Zaman zaman duruşunuzu, oturma pozisyonunuzu değiştirin.</a:t>
            </a:r>
          </a:p>
          <a:p>
            <a:pPr lvl="0" algn="just"/>
            <a:r>
              <a:rPr lang="tr-TR" sz="2800" dirty="0" smtClean="0">
                <a:solidFill>
                  <a:schemeClr val="accent6">
                    <a:lumMod val="50000"/>
                  </a:schemeClr>
                </a:solidFill>
                <a:latin typeface="+mj-lt"/>
              </a:rPr>
              <a:t>Diğer öğrenciler sınavı erkenden bitirip çıkmaya başladığında panik olmayın: “ERKEN BİTİRENLERE FAZLA PUAN VERİLMİYOR!..”</a:t>
            </a:r>
          </a:p>
          <a:p>
            <a:pPr algn="just"/>
            <a:endParaRPr lang="tr-TR" sz="2800" dirty="0" smtClean="0">
              <a:solidFill>
                <a:schemeClr val="accent6">
                  <a:lumMod val="50000"/>
                </a:schemeClr>
              </a:solidFill>
              <a:latin typeface="+mj-lt"/>
            </a:endParaRPr>
          </a:p>
          <a:p>
            <a:pPr lvl="0" algn="just"/>
            <a:endParaRPr lang="tr-TR" sz="2800" dirty="0" smtClean="0">
              <a:solidFill>
                <a:schemeClr val="accent6">
                  <a:lumMod val="50000"/>
                </a:schemeClr>
              </a:solidFill>
              <a:latin typeface="+mj-lt"/>
            </a:endParaRPr>
          </a:p>
          <a:p>
            <a:pPr algn="just"/>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400" b="1" i="1">
                <a:solidFill>
                  <a:schemeClr val="accent3">
                    <a:lumMod val="75000"/>
                  </a:schemeClr>
                </a:solidFill>
              </a:rPr>
              <a:t>ö</a:t>
            </a:r>
            <a:r>
              <a:rPr lang="tr-TR" sz="4400" b="1" i="1" smtClean="0">
                <a:solidFill>
                  <a:schemeClr val="accent3">
                    <a:lumMod val="75000"/>
                  </a:schemeClr>
                </a:solidFill>
              </a:rPr>
              <a:t>zetle…</a:t>
            </a:r>
            <a:endParaRPr lang="tr-TR" sz="4400" b="1" i="1" dirty="0"/>
          </a:p>
        </p:txBody>
      </p:sp>
      <p:sp>
        <p:nvSpPr>
          <p:cNvPr id="3" name="2 İçerik Yer Tutucusu"/>
          <p:cNvSpPr>
            <a:spLocks noGrp="1"/>
          </p:cNvSpPr>
          <p:nvPr>
            <p:ph idx="1"/>
          </p:nvPr>
        </p:nvSpPr>
        <p:spPr>
          <a:xfrm>
            <a:off x="457200" y="1935480"/>
            <a:ext cx="6203032" cy="4389120"/>
          </a:xfrm>
        </p:spPr>
        <p:txBody>
          <a:bodyPr>
            <a:normAutofit/>
          </a:bodyPr>
          <a:lstStyle/>
          <a:p>
            <a:pPr lvl="0" algn="just">
              <a:buFont typeface="Arial" panose="020B0604020202020204" pitchFamily="34" charset="0"/>
              <a:buChar char="•"/>
            </a:pPr>
            <a:r>
              <a:rPr lang="tr-TR" dirty="0" smtClean="0">
                <a:solidFill>
                  <a:schemeClr val="accent6">
                    <a:lumMod val="50000"/>
                  </a:schemeClr>
                </a:solidFill>
                <a:latin typeface="+mj-lt"/>
              </a:rPr>
              <a:t>Sınav için olumlu düşünün.</a:t>
            </a:r>
          </a:p>
          <a:p>
            <a:pPr lvl="0" algn="just">
              <a:buFont typeface="Arial" panose="020B0604020202020204" pitchFamily="34" charset="0"/>
              <a:buChar char="•"/>
            </a:pPr>
            <a:endParaRPr lang="tr-TR" dirty="0" smtClean="0">
              <a:solidFill>
                <a:schemeClr val="accent6">
                  <a:lumMod val="50000"/>
                </a:schemeClr>
              </a:solidFill>
              <a:latin typeface="+mj-lt"/>
            </a:endParaRPr>
          </a:p>
          <a:p>
            <a:pPr lvl="0" algn="just">
              <a:buFont typeface="Arial" panose="020B0604020202020204" pitchFamily="34" charset="0"/>
              <a:buChar char="•"/>
            </a:pPr>
            <a:r>
              <a:rPr lang="tr-TR" dirty="0" smtClean="0">
                <a:solidFill>
                  <a:schemeClr val="accent6">
                    <a:lumMod val="50000"/>
                  </a:schemeClr>
                </a:solidFill>
                <a:latin typeface="+mj-lt"/>
              </a:rPr>
              <a:t> Geçmiş başarılarınızı akla getirin.</a:t>
            </a:r>
          </a:p>
          <a:p>
            <a:pPr lvl="0" algn="just">
              <a:buFont typeface="Arial" panose="020B0604020202020204" pitchFamily="34" charset="0"/>
              <a:buChar char="•"/>
            </a:pPr>
            <a:endParaRPr lang="tr-TR" dirty="0" smtClean="0">
              <a:solidFill>
                <a:schemeClr val="accent6">
                  <a:lumMod val="50000"/>
                </a:schemeClr>
              </a:solidFill>
              <a:latin typeface="+mj-lt"/>
            </a:endParaRPr>
          </a:p>
          <a:p>
            <a:pPr lvl="0" algn="just">
              <a:buFont typeface="Arial" panose="020B0604020202020204" pitchFamily="34" charset="0"/>
              <a:buChar char="•"/>
            </a:pPr>
            <a:r>
              <a:rPr lang="tr-TR" dirty="0" smtClean="0">
                <a:solidFill>
                  <a:schemeClr val="accent6">
                    <a:lumMod val="50000"/>
                  </a:schemeClr>
                </a:solidFill>
                <a:latin typeface="+mj-lt"/>
              </a:rPr>
              <a:t> Geçmiş başarısızlıklarınızın nedenlerini bulun.</a:t>
            </a:r>
          </a:p>
          <a:p>
            <a:pPr lvl="0" algn="just">
              <a:buFont typeface="Arial" panose="020B0604020202020204" pitchFamily="34" charset="0"/>
              <a:buChar char="•"/>
            </a:pPr>
            <a:endParaRPr lang="tr-TR" dirty="0" smtClean="0">
              <a:solidFill>
                <a:schemeClr val="accent6">
                  <a:lumMod val="50000"/>
                </a:schemeClr>
              </a:solidFill>
              <a:latin typeface="+mj-lt"/>
            </a:endParaRPr>
          </a:p>
          <a:p>
            <a:pPr lvl="0" algn="just">
              <a:buFont typeface="Arial" panose="020B0604020202020204" pitchFamily="34" charset="0"/>
              <a:buChar char="•"/>
            </a:pPr>
            <a:r>
              <a:rPr lang="tr-TR" dirty="0" smtClean="0">
                <a:solidFill>
                  <a:schemeClr val="accent6">
                    <a:lumMod val="50000"/>
                  </a:schemeClr>
                </a:solidFill>
                <a:latin typeface="+mj-lt"/>
              </a:rPr>
              <a:t> Testler kişiliğinizi değil, başarınızı ölçer.</a:t>
            </a:r>
          </a:p>
          <a:p>
            <a:pPr lvl="0" algn="just">
              <a:buFont typeface="Arial" panose="020B0604020202020204" pitchFamily="34" charset="0"/>
              <a:buChar char="•"/>
            </a:pPr>
            <a:endParaRPr lang="tr-TR" dirty="0" smtClean="0">
              <a:solidFill>
                <a:schemeClr val="accent6">
                  <a:lumMod val="50000"/>
                </a:schemeClr>
              </a:solidFill>
              <a:latin typeface="+mj-lt"/>
            </a:endParaRPr>
          </a:p>
          <a:p>
            <a:pPr algn="just">
              <a:buFont typeface="Arial" panose="020B0604020202020204" pitchFamily="34" charset="0"/>
              <a:buChar char="•"/>
            </a:pPr>
            <a:endParaRPr lang="tr-TR" dirty="0">
              <a:solidFill>
                <a:schemeClr val="accent6">
                  <a:lumMod val="50000"/>
                </a:schemeClr>
              </a:solidFill>
              <a:latin typeface="+mj-lt"/>
            </a:endParaRPr>
          </a:p>
        </p:txBody>
      </p:sp>
      <p:pic>
        <p:nvPicPr>
          <p:cNvPr id="4" name="Picture 2" descr="C:\Documents and Settings\cisil\Desktop\sınav kaygısı resimler\23.jpg"/>
          <p:cNvPicPr>
            <a:picLocks noChangeAspect="1" noChangeArrowheads="1"/>
          </p:cNvPicPr>
          <p:nvPr/>
        </p:nvPicPr>
        <p:blipFill>
          <a:blip r:embed="rId2" cstate="print"/>
          <a:srcRect/>
          <a:stretch>
            <a:fillRect/>
          </a:stretch>
        </p:blipFill>
        <p:spPr bwMode="auto">
          <a:xfrm>
            <a:off x="5796136" y="1196752"/>
            <a:ext cx="2857500" cy="1733550"/>
          </a:xfrm>
          <a:prstGeom prst="rect">
            <a:avLst/>
          </a:prstGeom>
          <a:noFill/>
        </p:spPr>
      </p:pic>
      <p:pic>
        <p:nvPicPr>
          <p:cNvPr id="5" name="Picture 2" descr="C:\Documents and Settings\cisil\Desktop\sınav kaygısı resimler\images.jpg"/>
          <p:cNvPicPr>
            <a:picLocks noChangeAspect="1" noChangeArrowheads="1"/>
          </p:cNvPicPr>
          <p:nvPr/>
        </p:nvPicPr>
        <p:blipFill>
          <a:blip r:embed="rId3" cstate="print"/>
          <a:srcRect/>
          <a:stretch>
            <a:fillRect/>
          </a:stretch>
        </p:blipFill>
        <p:spPr bwMode="auto">
          <a:xfrm>
            <a:off x="6588224" y="3645024"/>
            <a:ext cx="2160240" cy="2357454"/>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231392"/>
          </a:xfrm>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457200" y="1484784"/>
            <a:ext cx="8229600" cy="4839816"/>
          </a:xfrm>
        </p:spPr>
        <p:txBody>
          <a:bodyPr anchor="ctr">
            <a:normAutofit/>
          </a:bodyPr>
          <a:lstStyle/>
          <a:p>
            <a:pPr marL="0" lvl="0" indent="0" algn="ctr">
              <a:buNone/>
            </a:pPr>
            <a:r>
              <a:rPr lang="tr-TR" sz="3200" b="1" i="1" dirty="0" smtClean="0">
                <a:solidFill>
                  <a:schemeClr val="accent6">
                    <a:lumMod val="50000"/>
                  </a:schemeClr>
                </a:solidFill>
                <a:latin typeface="+mj-lt"/>
              </a:rPr>
              <a:t>Kaygınız sizi engelliyorsa, bu konuda daha ayrıntılı bilgi ve yardım almak için okulunuzun rehberlik servisine danışabilirsiniz.</a:t>
            </a:r>
          </a:p>
          <a:p>
            <a:pPr algn="ctr"/>
            <a:endParaRPr lang="tr-TR" sz="3200" b="1" i="1"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96720"/>
          </a:xfrm>
        </p:spPr>
        <p:txBody>
          <a:bodyPr/>
          <a:lstStyle/>
          <a:p>
            <a:pPr algn="ctr"/>
            <a:r>
              <a:rPr lang="tr-TR" sz="4800" b="1" dirty="0" smtClean="0">
                <a:solidFill>
                  <a:schemeClr val="accent3">
                    <a:lumMod val="75000"/>
                  </a:schemeClr>
                </a:solidFill>
              </a:rPr>
              <a:t>Kaygı </a:t>
            </a:r>
            <a:r>
              <a:rPr lang="tr-TR" sz="4800" b="1" dirty="0">
                <a:solidFill>
                  <a:schemeClr val="accent3">
                    <a:lumMod val="75000"/>
                  </a:schemeClr>
                </a:solidFill>
              </a:rPr>
              <a:t>N</a:t>
            </a:r>
            <a:r>
              <a:rPr lang="tr-TR" sz="4800" b="1" dirty="0" smtClean="0">
                <a:solidFill>
                  <a:schemeClr val="accent3">
                    <a:lumMod val="75000"/>
                  </a:schemeClr>
                </a:solidFill>
              </a:rPr>
              <a:t>edir?</a:t>
            </a:r>
            <a:endParaRPr lang="tr-TR" b="1" dirty="0"/>
          </a:p>
        </p:txBody>
      </p:sp>
      <p:sp>
        <p:nvSpPr>
          <p:cNvPr id="3" name="2 İçerik Yer Tutucusu"/>
          <p:cNvSpPr>
            <a:spLocks noGrp="1"/>
          </p:cNvSpPr>
          <p:nvPr>
            <p:ph idx="1"/>
          </p:nvPr>
        </p:nvSpPr>
        <p:spPr>
          <a:xfrm>
            <a:off x="457200" y="1700808"/>
            <a:ext cx="8229600" cy="5157192"/>
          </a:xfrm>
        </p:spPr>
        <p:txBody>
          <a:bodyPr>
            <a:noAutofit/>
          </a:bodyPr>
          <a:lstStyle/>
          <a:p>
            <a:pPr algn="just">
              <a:buFont typeface="Arial" panose="020B0604020202020204" pitchFamily="34" charset="0"/>
              <a:buChar char="•"/>
            </a:pPr>
            <a:r>
              <a:rPr lang="tr-TR" sz="2000" dirty="0" smtClean="0">
                <a:solidFill>
                  <a:schemeClr val="accent6">
                    <a:lumMod val="50000"/>
                  </a:schemeClr>
                </a:solidFill>
                <a:latin typeface="+mj-lt"/>
              </a:rPr>
              <a:t>Kişinin belli bir uyaranla karşı karşıya kaldığında yaşadığı bedensel duygusal ve zihinsel değişimlerle kendini gösteren bir uyarılmışlık halidir.</a:t>
            </a:r>
          </a:p>
          <a:p>
            <a:pPr algn="just">
              <a:buFont typeface="Arial" panose="020B0604020202020204" pitchFamily="34" charset="0"/>
              <a:buChar char="•"/>
            </a:pPr>
            <a:r>
              <a:rPr lang="tr-TR" sz="2000" dirty="0" smtClean="0">
                <a:solidFill>
                  <a:schemeClr val="accent6">
                    <a:lumMod val="50000"/>
                  </a:schemeClr>
                </a:solidFill>
                <a:latin typeface="+mj-lt"/>
              </a:rPr>
              <a:t>Kaygı; kaynağı çoğu zaman farkında olunmayan korkudur.</a:t>
            </a:r>
          </a:p>
          <a:p>
            <a:pPr algn="just">
              <a:buFont typeface="Arial" panose="020B0604020202020204" pitchFamily="34" charset="0"/>
              <a:buChar char="•"/>
            </a:pPr>
            <a:r>
              <a:rPr lang="tr-TR" sz="2000" dirty="0" smtClean="0">
                <a:solidFill>
                  <a:schemeClr val="accent6">
                    <a:lumMod val="50000"/>
                  </a:schemeClr>
                </a:solidFill>
                <a:latin typeface="+mj-lt"/>
              </a:rPr>
              <a:t>Kişinin yaşamını sürdürebilmesi ve yaşamdan doyum alabilmesi için gereklidir. </a:t>
            </a:r>
          </a:p>
          <a:p>
            <a:pPr algn="just">
              <a:buFont typeface="Arial" panose="020B0604020202020204" pitchFamily="34" charset="0"/>
              <a:buChar char="•"/>
            </a:pPr>
            <a:r>
              <a:rPr lang="tr-TR" sz="2000" dirty="0" smtClean="0">
                <a:solidFill>
                  <a:schemeClr val="accent6">
                    <a:lumMod val="50000"/>
                  </a:schemeClr>
                </a:solidFill>
                <a:latin typeface="+mj-lt"/>
              </a:rPr>
              <a:t>Amaç, kaygıyı tümüyle ortadan kaldırmak değil, kaygıya yenik düşmemek ve yaşanılan kaygıyı belli bir düzeyde tutarak onu kendi yararımız için kullanmaktır.  </a:t>
            </a:r>
          </a:p>
          <a:p>
            <a:pPr algn="just">
              <a:buFont typeface="Arial" panose="020B0604020202020204" pitchFamily="34" charset="0"/>
              <a:buChar char="•"/>
            </a:pPr>
            <a:endParaRPr lang="tr-TR" sz="2000" dirty="0" smtClean="0">
              <a:solidFill>
                <a:schemeClr val="accent6">
                  <a:lumMod val="50000"/>
                </a:schemeClr>
              </a:solidFill>
              <a:latin typeface="+mj-lt"/>
            </a:endParaRPr>
          </a:p>
          <a:p>
            <a:pPr algn="just">
              <a:buFont typeface="Arial" panose="020B0604020202020204" pitchFamily="34" charset="0"/>
              <a:buChar char="•"/>
            </a:pPr>
            <a:r>
              <a:rPr lang="tr-TR" sz="2000" dirty="0" smtClean="0">
                <a:solidFill>
                  <a:schemeClr val="accent6">
                    <a:lumMod val="50000"/>
                  </a:schemeClr>
                </a:solidFill>
                <a:latin typeface="+mj-lt"/>
              </a:rPr>
              <a:t>İki tür kaygı vardır</a:t>
            </a:r>
          </a:p>
          <a:p>
            <a:pPr marL="0" indent="0" algn="just">
              <a:buNone/>
            </a:pPr>
            <a:r>
              <a:rPr lang="tr-TR" sz="2000" dirty="0">
                <a:solidFill>
                  <a:schemeClr val="accent6">
                    <a:lumMod val="50000"/>
                  </a:schemeClr>
                </a:solidFill>
                <a:latin typeface="+mj-lt"/>
              </a:rPr>
              <a:t>	</a:t>
            </a:r>
            <a:r>
              <a:rPr lang="tr-TR" sz="2000" dirty="0" smtClean="0">
                <a:solidFill>
                  <a:schemeClr val="accent6">
                    <a:lumMod val="50000"/>
                  </a:schemeClr>
                </a:solidFill>
                <a:latin typeface="+mj-lt"/>
              </a:rPr>
              <a:t>  1) Olumlu kaygı</a:t>
            </a:r>
          </a:p>
          <a:p>
            <a:pPr marL="0" indent="0" algn="just">
              <a:buNone/>
            </a:pPr>
            <a:r>
              <a:rPr lang="tr-TR" sz="2000" dirty="0">
                <a:solidFill>
                  <a:schemeClr val="accent6">
                    <a:lumMod val="50000"/>
                  </a:schemeClr>
                </a:solidFill>
                <a:latin typeface="+mj-lt"/>
              </a:rPr>
              <a:t>	</a:t>
            </a:r>
            <a:r>
              <a:rPr lang="tr-TR" sz="2000" dirty="0" smtClean="0">
                <a:solidFill>
                  <a:schemeClr val="accent6">
                    <a:lumMod val="50000"/>
                  </a:schemeClr>
                </a:solidFill>
                <a:latin typeface="+mj-lt"/>
              </a:rPr>
              <a:t>2) Olumsuz kaygı	</a:t>
            </a:r>
          </a:p>
          <a:p>
            <a:pPr algn="just">
              <a:buFont typeface="Arial" panose="020B0604020202020204" pitchFamily="34" charset="0"/>
              <a:buChar char="•"/>
            </a:pPr>
            <a:endParaRPr lang="tr-TR" sz="2000" dirty="0">
              <a:solidFill>
                <a:schemeClr val="accent6">
                  <a:lumMod val="50000"/>
                </a:schemeClr>
              </a:solidFill>
              <a:latin typeface="+mj-lt"/>
            </a:endParaRPr>
          </a:p>
        </p:txBody>
      </p:sp>
      <p:pic>
        <p:nvPicPr>
          <p:cNvPr id="4" name="Picture 2"/>
          <p:cNvPicPr>
            <a:picLocks noChangeAspect="1" noChangeArrowheads="1"/>
          </p:cNvPicPr>
          <p:nvPr/>
        </p:nvPicPr>
        <p:blipFill>
          <a:blip r:embed="rId2" cstate="print"/>
          <a:srcRect/>
          <a:stretch>
            <a:fillRect/>
          </a:stretch>
        </p:blipFill>
        <p:spPr bwMode="auto">
          <a:xfrm>
            <a:off x="4932040" y="4279404"/>
            <a:ext cx="2928958" cy="1857388"/>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199856"/>
          </a:xfrm>
        </p:spPr>
        <p:txBody>
          <a:bodyPr>
            <a:normAutofit/>
          </a:bodyPr>
          <a:lstStyle/>
          <a:p>
            <a:pPr marL="0" indent="0" algn="just">
              <a:buNone/>
            </a:pPr>
            <a:endParaRPr lang="tr-TR" b="1" dirty="0" smtClean="0">
              <a:solidFill>
                <a:schemeClr val="accent1">
                  <a:lumMod val="75000"/>
                </a:schemeClr>
              </a:solidFill>
              <a:latin typeface="+mj-lt"/>
            </a:endParaRPr>
          </a:p>
          <a:p>
            <a:pPr marL="0" indent="0" algn="just">
              <a:buNone/>
            </a:pPr>
            <a:r>
              <a:rPr lang="tr-TR" b="1" dirty="0">
                <a:solidFill>
                  <a:schemeClr val="accent1">
                    <a:lumMod val="75000"/>
                  </a:schemeClr>
                </a:solidFill>
                <a:latin typeface="+mj-lt"/>
              </a:rPr>
              <a:t>	</a:t>
            </a:r>
            <a:r>
              <a:rPr lang="tr-TR" b="1" dirty="0" smtClean="0">
                <a:solidFill>
                  <a:schemeClr val="accent1">
                    <a:lumMod val="75000"/>
                  </a:schemeClr>
                </a:solidFill>
                <a:latin typeface="+mj-lt"/>
              </a:rPr>
              <a:t>Olumlu kaygı </a:t>
            </a:r>
          </a:p>
          <a:p>
            <a:pPr marL="0" lvl="1" indent="0" algn="just">
              <a:buClr>
                <a:schemeClr val="accent3"/>
              </a:buClr>
              <a:buSzPct val="95000"/>
              <a:buNone/>
            </a:pPr>
            <a:r>
              <a:rPr lang="tr-TR" dirty="0" smtClean="0">
                <a:solidFill>
                  <a:schemeClr val="accent6">
                    <a:lumMod val="50000"/>
                  </a:schemeClr>
                </a:solidFill>
                <a:latin typeface="+mj-lt"/>
              </a:rPr>
              <a:t>	Yapılan </a:t>
            </a:r>
            <a:r>
              <a:rPr lang="tr-TR" dirty="0">
                <a:solidFill>
                  <a:schemeClr val="accent6">
                    <a:lumMod val="50000"/>
                  </a:schemeClr>
                </a:solidFill>
                <a:latin typeface="+mj-lt"/>
              </a:rPr>
              <a:t>deneme sınavlarından olumlu sonuçlar    alamayan, gerçek sınavda kazanamayacağından endişe eden öğrencinin eksiklerini gidermek için daha fazla çalışması</a:t>
            </a:r>
            <a:r>
              <a:rPr lang="tr-TR" dirty="0" smtClean="0">
                <a:solidFill>
                  <a:schemeClr val="accent6">
                    <a:lumMod val="50000"/>
                  </a:schemeClr>
                </a:solidFill>
                <a:latin typeface="+mj-lt"/>
              </a:rPr>
              <a:t>.</a:t>
            </a:r>
          </a:p>
          <a:p>
            <a:pPr marL="0" lvl="1" indent="0" algn="just">
              <a:buClr>
                <a:schemeClr val="accent3"/>
              </a:buClr>
              <a:buSzPct val="95000"/>
              <a:buNone/>
            </a:pPr>
            <a:endParaRPr lang="tr-TR" dirty="0" smtClean="0">
              <a:latin typeface="+mj-lt"/>
            </a:endParaRPr>
          </a:p>
          <a:p>
            <a:pPr marL="0" indent="0" algn="just">
              <a:buNone/>
            </a:pPr>
            <a:r>
              <a:rPr lang="tr-TR" b="1" dirty="0" smtClean="0">
                <a:solidFill>
                  <a:schemeClr val="accent1">
                    <a:lumMod val="75000"/>
                  </a:schemeClr>
                </a:solidFill>
                <a:latin typeface="+mj-lt"/>
              </a:rPr>
              <a:t>	Olumsuz kaygı</a:t>
            </a:r>
          </a:p>
          <a:p>
            <a:pPr marL="0" indent="0" algn="just">
              <a:buNone/>
            </a:pPr>
            <a:r>
              <a:rPr lang="tr-TR" b="1" dirty="0">
                <a:solidFill>
                  <a:schemeClr val="accent1">
                    <a:lumMod val="75000"/>
                  </a:schemeClr>
                </a:solidFill>
                <a:latin typeface="+mj-lt"/>
              </a:rPr>
              <a:t>	</a:t>
            </a:r>
            <a:r>
              <a:rPr lang="tr-TR" dirty="0" smtClean="0">
                <a:solidFill>
                  <a:schemeClr val="accent6">
                    <a:lumMod val="50000"/>
                  </a:schemeClr>
                </a:solidFill>
                <a:latin typeface="+mj-lt"/>
              </a:rPr>
              <a:t>Duyduğu kaygı nedeniyle yemeden içmeden kesilen,  bu yüzden ders çalışamayan, suçluluk duyguları yüzünden isteksizleşen, asabileşen öğrenci.</a:t>
            </a:r>
          </a:p>
          <a:p>
            <a:pPr algn="just">
              <a:buFont typeface="Arial" panose="020B0604020202020204" pitchFamily="34" charset="0"/>
              <a:buChar char="•"/>
            </a:pPr>
            <a:endParaRPr lang="tr-TR" dirty="0">
              <a:latin typeface="+mj-lt"/>
            </a:endParaRPr>
          </a:p>
        </p:txBody>
      </p:sp>
      <p:pic>
        <p:nvPicPr>
          <p:cNvPr id="1026" name="Picture 2" descr="C:\Users\win8\Desktop\0d8b9bee2f9782b49809e9fa0e88f89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91880" y="1556792"/>
            <a:ext cx="576064" cy="576064"/>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win8\Desktop\indir.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633691" y="3645024"/>
            <a:ext cx="588936" cy="57606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620688"/>
            <a:ext cx="8229600" cy="792088"/>
          </a:xfrm>
        </p:spPr>
        <p:txBody>
          <a:bodyPr>
            <a:normAutofit fontScale="90000"/>
          </a:bodyPr>
          <a:lstStyle/>
          <a:p>
            <a:pPr algn="ctr"/>
            <a:r>
              <a:rPr lang="tr-TR" sz="5400" b="1" dirty="0" smtClean="0">
                <a:solidFill>
                  <a:schemeClr val="accent3">
                    <a:lumMod val="75000"/>
                  </a:schemeClr>
                </a:solidFill>
              </a:rPr>
              <a:t>Sınav kaygısı nedir?</a:t>
            </a:r>
            <a:endParaRPr lang="tr-TR" b="1" dirty="0">
              <a:solidFill>
                <a:schemeClr val="accent3">
                  <a:lumMod val="75000"/>
                </a:schemeClr>
              </a:solidFill>
            </a:endParaRPr>
          </a:p>
        </p:txBody>
      </p:sp>
      <p:sp>
        <p:nvSpPr>
          <p:cNvPr id="3" name="2 İçerik Yer Tutucusu"/>
          <p:cNvSpPr>
            <a:spLocks noGrp="1"/>
          </p:cNvSpPr>
          <p:nvPr>
            <p:ph idx="1"/>
          </p:nvPr>
        </p:nvSpPr>
        <p:spPr>
          <a:xfrm>
            <a:off x="395536" y="3348256"/>
            <a:ext cx="8229600" cy="3509744"/>
          </a:xfrm>
        </p:spPr>
        <p:txBody>
          <a:bodyPr/>
          <a:lstStyle/>
          <a:p>
            <a:pPr algn="just">
              <a:buFont typeface="Arial" pitchFamily="34" charset="0"/>
              <a:buChar char="•"/>
            </a:pPr>
            <a:r>
              <a:rPr lang="tr-TR" dirty="0" smtClean="0">
                <a:solidFill>
                  <a:schemeClr val="accent6">
                    <a:lumMod val="50000"/>
                  </a:schemeClr>
                </a:solidFill>
                <a:latin typeface="+mj-lt"/>
              </a:rPr>
              <a:t>Öncesinde öğrenilen bilginin sınav sırasında etkili bir biçimde kullanılmasına engel olan ve başarının düşmesine yol açan yoğun kaygıdır.</a:t>
            </a:r>
          </a:p>
          <a:p>
            <a:pPr algn="just">
              <a:buFont typeface="Arial" pitchFamily="34" charset="0"/>
              <a:buChar char="•"/>
            </a:pPr>
            <a:r>
              <a:rPr lang="tr-TR" dirty="0" smtClean="0">
                <a:solidFill>
                  <a:schemeClr val="accent6">
                    <a:lumMod val="50000"/>
                  </a:schemeClr>
                </a:solidFill>
                <a:latin typeface="+mj-lt"/>
              </a:rPr>
              <a:t>Sınav kaygısı öğrenci başarısızlığının en önemli nedenlerinden biridir.</a:t>
            </a:r>
          </a:p>
          <a:p>
            <a:pPr algn="just">
              <a:buFont typeface="Arial" pitchFamily="34" charset="0"/>
              <a:buChar char="•"/>
            </a:pPr>
            <a:r>
              <a:rPr lang="tr-TR" dirty="0" smtClean="0">
                <a:solidFill>
                  <a:schemeClr val="accent6">
                    <a:lumMod val="50000"/>
                  </a:schemeClr>
                </a:solidFill>
                <a:latin typeface="+mj-lt"/>
              </a:rPr>
              <a:t>Sınav kaygısında sınavın kendisi strese yol açmaz, sınavın kişi tarafından algılanış biçimi kaygıya neden olur.</a:t>
            </a:r>
            <a:endParaRPr lang="tr-TR" dirty="0">
              <a:solidFill>
                <a:schemeClr val="accent6">
                  <a:lumMod val="50000"/>
                </a:schemeClr>
              </a:solidFill>
              <a:latin typeface="+mj-lt"/>
            </a:endParaRPr>
          </a:p>
        </p:txBody>
      </p:sp>
      <p:pic>
        <p:nvPicPr>
          <p:cNvPr id="5" name="Picture 2"/>
          <p:cNvPicPr>
            <a:picLocks noChangeAspect="1" noChangeArrowheads="1"/>
          </p:cNvPicPr>
          <p:nvPr/>
        </p:nvPicPr>
        <p:blipFill>
          <a:blip r:embed="rId2" cstate="print"/>
          <a:srcRect/>
          <a:stretch>
            <a:fillRect/>
          </a:stretch>
        </p:blipFill>
        <p:spPr bwMode="auto">
          <a:xfrm>
            <a:off x="2339752" y="1556792"/>
            <a:ext cx="4142264" cy="1840993"/>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5256584"/>
          </a:xfrm>
        </p:spPr>
        <p:txBody>
          <a:bodyPr/>
          <a:lstStyle/>
          <a:p>
            <a:pPr marL="0" indent="0" algn="just">
              <a:buNone/>
            </a:pPr>
            <a:r>
              <a:rPr lang="tr-TR" sz="2800" dirty="0">
                <a:solidFill>
                  <a:schemeClr val="accent6">
                    <a:lumMod val="50000"/>
                  </a:schemeClr>
                </a:solidFill>
                <a:latin typeface="+mj-lt"/>
              </a:rPr>
              <a:t>	</a:t>
            </a:r>
            <a:endParaRPr lang="tr-TR" sz="2800" dirty="0" smtClean="0">
              <a:solidFill>
                <a:schemeClr val="accent6">
                  <a:lumMod val="50000"/>
                </a:schemeClr>
              </a:solidFill>
              <a:latin typeface="+mj-lt"/>
            </a:endParaRPr>
          </a:p>
          <a:p>
            <a:pPr marL="0" indent="0" algn="just">
              <a:buNone/>
            </a:pPr>
            <a:r>
              <a:rPr lang="tr-TR" sz="2800" dirty="0">
                <a:solidFill>
                  <a:schemeClr val="accent6">
                    <a:lumMod val="50000"/>
                  </a:schemeClr>
                </a:solidFill>
                <a:latin typeface="+mj-lt"/>
              </a:rPr>
              <a:t>	</a:t>
            </a:r>
            <a:r>
              <a:rPr lang="tr-TR" sz="2800" dirty="0" smtClean="0">
                <a:solidFill>
                  <a:schemeClr val="accent6">
                    <a:lumMod val="50000"/>
                  </a:schemeClr>
                </a:solidFill>
                <a:latin typeface="+mj-lt"/>
              </a:rPr>
              <a:t>Kaygı düzeyi çok düşük öğrencilerin sınav zamanı yaşadığı stres, sınav kaygısı ile karıştırılır. </a:t>
            </a:r>
          </a:p>
          <a:p>
            <a:pPr marL="0" indent="0" algn="just">
              <a:buNone/>
            </a:pPr>
            <a:r>
              <a:rPr lang="tr-TR" sz="2800" dirty="0" smtClean="0">
                <a:solidFill>
                  <a:schemeClr val="accent6">
                    <a:lumMod val="50000"/>
                  </a:schemeClr>
                </a:solidFill>
                <a:latin typeface="+mj-lt"/>
              </a:rPr>
              <a:t>	Bu tip öğrenciler son ana kadar çalışmazlar; ama sınav sırasında aşırı kaygılı görünürler.</a:t>
            </a:r>
          </a:p>
          <a:p>
            <a:pPr algn="just">
              <a:buNone/>
            </a:pPr>
            <a:r>
              <a:rPr lang="tr-TR" sz="2800" dirty="0" smtClean="0">
                <a:solidFill>
                  <a:schemeClr val="accent6">
                    <a:lumMod val="50000"/>
                  </a:schemeClr>
                </a:solidFill>
                <a:latin typeface="+mj-lt"/>
              </a:rPr>
              <a:t>		Bu durum;</a:t>
            </a:r>
          </a:p>
          <a:p>
            <a:pPr algn="just">
              <a:buNone/>
            </a:pPr>
            <a:r>
              <a:rPr lang="tr-TR" sz="2800" b="1" dirty="0" smtClean="0">
                <a:solidFill>
                  <a:schemeClr val="accent6">
                    <a:lumMod val="50000"/>
                  </a:schemeClr>
                </a:solidFill>
                <a:latin typeface="+mj-lt"/>
              </a:rPr>
              <a:t>		sınav kaygısı</a:t>
            </a:r>
            <a:r>
              <a:rPr lang="tr-TR" sz="2800" dirty="0" smtClean="0">
                <a:solidFill>
                  <a:schemeClr val="accent6">
                    <a:lumMod val="50000"/>
                  </a:schemeClr>
                </a:solidFill>
                <a:latin typeface="+mj-lt"/>
              </a:rPr>
              <a:t> değil </a:t>
            </a:r>
            <a:r>
              <a:rPr lang="tr-TR" sz="2800" b="1" dirty="0" smtClean="0">
                <a:solidFill>
                  <a:schemeClr val="accent6">
                    <a:lumMod val="50000"/>
                  </a:schemeClr>
                </a:solidFill>
                <a:latin typeface="+mj-lt"/>
              </a:rPr>
              <a:t>son dakika paniği</a:t>
            </a:r>
            <a:r>
              <a:rPr lang="tr-TR" sz="2800" dirty="0" smtClean="0">
                <a:solidFill>
                  <a:schemeClr val="accent6">
                    <a:lumMod val="50000"/>
                  </a:schemeClr>
                </a:solidFill>
                <a:latin typeface="+mj-lt"/>
              </a:rPr>
              <a:t>dir.</a:t>
            </a:r>
          </a:p>
          <a:p>
            <a:pPr algn="just"/>
            <a:endParaRPr lang="tr-TR" dirty="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7321" y="548680"/>
            <a:ext cx="8229600" cy="996720"/>
          </a:xfrm>
        </p:spPr>
        <p:txBody>
          <a:bodyPr>
            <a:normAutofit/>
          </a:bodyPr>
          <a:lstStyle/>
          <a:p>
            <a:pPr algn="ctr"/>
            <a:r>
              <a:rPr lang="tr-TR" sz="4400" b="1" dirty="0" smtClean="0">
                <a:solidFill>
                  <a:schemeClr val="accent3">
                    <a:lumMod val="75000"/>
                  </a:schemeClr>
                </a:solidFill>
              </a:rPr>
              <a:t>      Kaygı – Başarı İlişkisi</a:t>
            </a:r>
            <a:endParaRPr lang="tr-TR" sz="4400" b="1" dirty="0">
              <a:solidFill>
                <a:schemeClr val="accent3">
                  <a:lumMod val="75000"/>
                </a:schemeClr>
              </a:solidFill>
            </a:endParaRPr>
          </a:p>
        </p:txBody>
      </p:sp>
      <p:sp>
        <p:nvSpPr>
          <p:cNvPr id="3" name="2 İçerik Yer Tutucusu"/>
          <p:cNvSpPr>
            <a:spLocks noGrp="1"/>
          </p:cNvSpPr>
          <p:nvPr>
            <p:ph idx="1"/>
          </p:nvPr>
        </p:nvSpPr>
        <p:spPr>
          <a:xfrm>
            <a:off x="457200" y="1545400"/>
            <a:ext cx="8229600" cy="5916048"/>
          </a:xfrm>
        </p:spPr>
        <p:txBody>
          <a:bodyPr>
            <a:noAutofit/>
          </a:bodyPr>
          <a:lstStyle/>
          <a:p>
            <a:pPr algn="just">
              <a:buFont typeface="Arial" panose="020B0604020202020204" pitchFamily="34" charset="0"/>
              <a:buChar char="•"/>
            </a:pPr>
            <a:r>
              <a:rPr lang="tr-TR" sz="2000" dirty="0" smtClean="0">
                <a:solidFill>
                  <a:schemeClr val="accent6">
                    <a:lumMod val="50000"/>
                  </a:schemeClr>
                </a:solidFill>
                <a:latin typeface="+mj-lt"/>
              </a:rPr>
              <a:t>Kaygının belli bir düzeyde yaşanması doğaldır; çünkü belirli bir derecede yaşanan kaygı dikkati toplamamızı sağlar, motive edicidir ve performansınızın yükselmesine yardımcı olur.</a:t>
            </a:r>
          </a:p>
          <a:p>
            <a:pPr algn="just">
              <a:buFont typeface="Arial" panose="020B0604020202020204" pitchFamily="34" charset="0"/>
              <a:buChar char="•"/>
            </a:pPr>
            <a:r>
              <a:rPr lang="en-US" sz="2000" dirty="0" err="1" smtClean="0">
                <a:solidFill>
                  <a:schemeClr val="accent6">
                    <a:lumMod val="50000"/>
                  </a:schemeClr>
                </a:solidFill>
                <a:latin typeface="+mj-lt"/>
              </a:rPr>
              <a:t>Kaygı</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düzeyi</a:t>
            </a:r>
            <a:r>
              <a:rPr lang="en-US" sz="2000" dirty="0" smtClean="0">
                <a:solidFill>
                  <a:schemeClr val="accent6">
                    <a:lumMod val="50000"/>
                  </a:schemeClr>
                </a:solidFill>
                <a:latin typeface="+mj-lt"/>
              </a:rPr>
              <a:t> normal </a:t>
            </a:r>
            <a:r>
              <a:rPr lang="en-US" sz="2000" dirty="0" err="1" smtClean="0">
                <a:solidFill>
                  <a:schemeClr val="accent6">
                    <a:lumMod val="50000"/>
                  </a:schemeClr>
                </a:solidFill>
                <a:latin typeface="+mj-lt"/>
              </a:rPr>
              <a:t>olan</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kişiler</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sınav</a:t>
            </a:r>
            <a:r>
              <a:rPr lang="tr-TR" sz="2000" dirty="0" err="1" smtClean="0">
                <a:solidFill>
                  <a:schemeClr val="accent6">
                    <a:lumMod val="50000"/>
                  </a:schemeClr>
                </a:solidFill>
                <a:latin typeface="+mj-lt"/>
              </a:rPr>
              <a:t>ları</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başarılarının</a:t>
            </a:r>
            <a:r>
              <a:rPr lang="en-US" sz="2000" dirty="0" smtClean="0">
                <a:solidFill>
                  <a:schemeClr val="accent6">
                    <a:lumMod val="50000"/>
                  </a:schemeClr>
                </a:solidFill>
                <a:latin typeface="+mj-lt"/>
              </a:rPr>
              <a:t> test </a:t>
            </a:r>
            <a:r>
              <a:rPr lang="en-US" sz="2000" dirty="0" err="1" smtClean="0">
                <a:solidFill>
                  <a:schemeClr val="accent6">
                    <a:lumMod val="50000"/>
                  </a:schemeClr>
                </a:solidFill>
                <a:latin typeface="+mj-lt"/>
              </a:rPr>
              <a:t>edileceği</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bir</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fırsat</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olarak</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değerlendirirken</a:t>
            </a:r>
            <a:r>
              <a:rPr lang="tr-TR" sz="2000" dirty="0" smtClean="0">
                <a:solidFill>
                  <a:schemeClr val="accent6">
                    <a:lumMod val="50000"/>
                  </a:schemeClr>
                </a:solidFill>
                <a:latin typeface="+mj-lt"/>
              </a:rPr>
              <a:t>, </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kaygısı</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normalin</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üzerinde</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olan</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kişiler</a:t>
            </a:r>
            <a:r>
              <a:rPr lang="en-US" sz="2000" dirty="0" smtClean="0">
                <a:solidFill>
                  <a:schemeClr val="accent6">
                    <a:lumMod val="50000"/>
                  </a:schemeClr>
                </a:solidFill>
                <a:latin typeface="+mj-lt"/>
              </a:rPr>
              <a:t> </a:t>
            </a:r>
            <a:r>
              <a:rPr lang="tr-TR" sz="2000" dirty="0" smtClean="0">
                <a:solidFill>
                  <a:schemeClr val="accent6">
                    <a:lumMod val="50000"/>
                  </a:schemeClr>
                </a:solidFill>
                <a:latin typeface="+mj-lt"/>
              </a:rPr>
              <a:t>sınavları </a:t>
            </a:r>
            <a:r>
              <a:rPr lang="en-US" sz="2000" dirty="0" err="1" smtClean="0">
                <a:solidFill>
                  <a:schemeClr val="accent6">
                    <a:lumMod val="50000"/>
                  </a:schemeClr>
                </a:solidFill>
                <a:latin typeface="+mj-lt"/>
              </a:rPr>
              <a:t>bir</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tehdit</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olarak</a:t>
            </a:r>
            <a:r>
              <a:rPr lang="en-US" sz="2000" dirty="0" smtClean="0">
                <a:solidFill>
                  <a:schemeClr val="accent6">
                    <a:lumMod val="50000"/>
                  </a:schemeClr>
                </a:solidFill>
                <a:latin typeface="+mj-lt"/>
              </a:rPr>
              <a:t> </a:t>
            </a:r>
            <a:r>
              <a:rPr lang="en-US" sz="2000" dirty="0" err="1" smtClean="0">
                <a:solidFill>
                  <a:schemeClr val="accent6">
                    <a:lumMod val="50000"/>
                  </a:schemeClr>
                </a:solidFill>
                <a:latin typeface="+mj-lt"/>
              </a:rPr>
              <a:t>algılarlar</a:t>
            </a:r>
            <a:r>
              <a:rPr lang="en-US" sz="2000" dirty="0" smtClean="0">
                <a:solidFill>
                  <a:schemeClr val="accent6">
                    <a:lumMod val="50000"/>
                  </a:schemeClr>
                </a:solidFill>
                <a:latin typeface="+mj-lt"/>
              </a:rPr>
              <a:t>.</a:t>
            </a:r>
            <a:endParaRPr lang="tr-TR" sz="2000" dirty="0" smtClean="0">
              <a:solidFill>
                <a:schemeClr val="accent6">
                  <a:lumMod val="50000"/>
                </a:schemeClr>
              </a:solidFill>
              <a:latin typeface="+mj-lt"/>
            </a:endParaRPr>
          </a:p>
          <a:p>
            <a:pPr algn="just">
              <a:buFont typeface="Arial" panose="020B0604020202020204" pitchFamily="34" charset="0"/>
              <a:buChar char="•"/>
            </a:pPr>
            <a:r>
              <a:rPr lang="tr-TR" sz="2000" dirty="0" smtClean="0">
                <a:solidFill>
                  <a:schemeClr val="accent6">
                    <a:lumMod val="50000"/>
                  </a:schemeClr>
                </a:solidFill>
                <a:latin typeface="+mj-lt"/>
              </a:rPr>
              <a:t>Kaygı düzeyi yüksek olan kişilerin kaygı düzeyi düşük olanlara göre ders çalışmaya daha fazla zaman ayırdıkları görülmektedir.</a:t>
            </a:r>
          </a:p>
          <a:p>
            <a:pPr algn="just">
              <a:buFont typeface="Arial" panose="020B0604020202020204" pitchFamily="34" charset="0"/>
              <a:buChar char="•"/>
            </a:pPr>
            <a:r>
              <a:rPr lang="tr-TR" sz="2000" dirty="0">
                <a:solidFill>
                  <a:schemeClr val="accent6">
                    <a:lumMod val="50000"/>
                  </a:schemeClr>
                </a:solidFill>
                <a:latin typeface="+mj-lt"/>
              </a:rPr>
              <a:t>Daha fazla ders çalışmalarına rağmen başarılarının düşük olması da zihinlerinden geçirdikleri olumsuz düşüncelerin yoğun kaygıya yol açıp başarılarını etkilemeleri ile açıklanmaktadır</a:t>
            </a:r>
            <a:r>
              <a:rPr lang="tr-TR" sz="2000" dirty="0" smtClean="0">
                <a:solidFill>
                  <a:schemeClr val="accent6">
                    <a:lumMod val="50000"/>
                  </a:schemeClr>
                </a:solidFill>
                <a:latin typeface="+mj-lt"/>
              </a:rPr>
              <a:t>.</a:t>
            </a:r>
          </a:p>
          <a:p>
            <a:pPr algn="just">
              <a:buFont typeface="Arial" panose="020B0604020202020204" pitchFamily="34" charset="0"/>
              <a:buChar char="•"/>
            </a:pPr>
            <a:r>
              <a:rPr lang="tr-TR" sz="2000" dirty="0" smtClean="0">
                <a:solidFill>
                  <a:schemeClr val="accent6">
                    <a:lumMod val="50000"/>
                  </a:schemeClr>
                </a:solidFill>
                <a:latin typeface="+mj-lt"/>
              </a:rPr>
              <a:t>Ayrıca yapılan deney ve değerlendirmelerde biraz kaygının öğrenmeye olumlu yönde; aşırı ve sıfır kaygının ise öğrenmeyi olumsuz yönde etkilediği görülmüştür.</a:t>
            </a:r>
          </a:p>
          <a:p>
            <a:pPr algn="just">
              <a:buFont typeface="Arial" panose="020B0604020202020204" pitchFamily="34" charset="0"/>
              <a:buChar char="•"/>
            </a:pPr>
            <a:endParaRPr lang="tr-TR" sz="2000" dirty="0" smtClean="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80696"/>
          </a:xfrm>
        </p:spPr>
        <p:txBody>
          <a:bodyPr>
            <a:normAutofit fontScale="90000"/>
          </a:bodyPr>
          <a:lstStyle/>
          <a:p>
            <a:r>
              <a:rPr lang="tr-TR" sz="5400" dirty="0">
                <a:solidFill>
                  <a:schemeClr val="accent3">
                    <a:lumMod val="75000"/>
                  </a:schemeClr>
                </a:solidFill>
              </a:rPr>
              <a:t> </a:t>
            </a:r>
            <a:r>
              <a:rPr lang="tr-TR" sz="5400" dirty="0" smtClean="0">
                <a:solidFill>
                  <a:schemeClr val="accent3">
                    <a:lumMod val="75000"/>
                  </a:schemeClr>
                </a:solidFill>
              </a:rPr>
              <a:t> </a:t>
            </a:r>
            <a:r>
              <a:rPr lang="tr-TR" sz="5400" b="1" i="1" dirty="0" smtClean="0">
                <a:solidFill>
                  <a:schemeClr val="accent3">
                    <a:lumMod val="75000"/>
                  </a:schemeClr>
                </a:solidFill>
              </a:rPr>
              <a:t>eğer...</a:t>
            </a:r>
            <a:endParaRPr lang="tr-TR" b="1" i="1" dirty="0">
              <a:solidFill>
                <a:schemeClr val="accent3">
                  <a:lumMod val="75000"/>
                </a:schemeClr>
              </a:solidFill>
            </a:endParaRPr>
          </a:p>
        </p:txBody>
      </p:sp>
      <p:sp>
        <p:nvSpPr>
          <p:cNvPr id="3" name="2 İçerik Yer Tutucusu"/>
          <p:cNvSpPr>
            <a:spLocks noGrp="1"/>
          </p:cNvSpPr>
          <p:nvPr>
            <p:ph idx="1"/>
          </p:nvPr>
        </p:nvSpPr>
        <p:spPr>
          <a:xfrm>
            <a:off x="457200" y="1556792"/>
            <a:ext cx="8229600" cy="5040560"/>
          </a:xfrm>
        </p:spPr>
        <p:txBody>
          <a:bodyPr>
            <a:normAutofit fontScale="85000" lnSpcReduction="20000"/>
          </a:bodyPr>
          <a:lstStyle/>
          <a:p>
            <a:pPr lvl="0" algn="just"/>
            <a:r>
              <a:rPr lang="tr-TR" dirty="0" smtClean="0">
                <a:solidFill>
                  <a:schemeClr val="accent6">
                    <a:lumMod val="50000"/>
                  </a:schemeClr>
                </a:solidFill>
                <a:latin typeface="+mj-lt"/>
              </a:rPr>
              <a:t>Sınavdan bir önceki gece uyuyamıyorsanız,</a:t>
            </a:r>
          </a:p>
          <a:p>
            <a:pPr lvl="0" algn="just"/>
            <a:r>
              <a:rPr lang="tr-TR" dirty="0" smtClean="0">
                <a:solidFill>
                  <a:schemeClr val="accent6">
                    <a:lumMod val="50000"/>
                  </a:schemeClr>
                </a:solidFill>
                <a:latin typeface="+mj-lt"/>
              </a:rPr>
              <a:t>Sınavda heyecanlanıp çok iyi çalışmış olduğunuz ve bildiğiniz halde başarılı olamıyorsanız,</a:t>
            </a:r>
          </a:p>
          <a:p>
            <a:pPr lvl="0" algn="just"/>
            <a:r>
              <a:rPr lang="tr-TR" dirty="0" smtClean="0">
                <a:solidFill>
                  <a:schemeClr val="accent6">
                    <a:lumMod val="50000"/>
                  </a:schemeClr>
                </a:solidFill>
                <a:latin typeface="+mj-lt"/>
              </a:rPr>
              <a:t>Sınav sırasında midenizde gerilme ya da rahatsızlık oluyorsa,</a:t>
            </a:r>
          </a:p>
          <a:p>
            <a:pPr lvl="0" algn="just"/>
            <a:r>
              <a:rPr lang="tr-TR" dirty="0" smtClean="0">
                <a:solidFill>
                  <a:schemeClr val="accent6">
                    <a:lumMod val="50000"/>
                  </a:schemeClr>
                </a:solidFill>
                <a:latin typeface="+mj-lt"/>
              </a:rPr>
              <a:t>Sınav sırasında soğuk terleme ve baş ağrıları çekiyorsanız,</a:t>
            </a:r>
          </a:p>
          <a:p>
            <a:pPr lvl="0" algn="just"/>
            <a:r>
              <a:rPr lang="tr-TR" dirty="0" smtClean="0">
                <a:solidFill>
                  <a:schemeClr val="accent6">
                    <a:lumMod val="50000"/>
                  </a:schemeClr>
                </a:solidFill>
                <a:latin typeface="+mj-lt"/>
              </a:rPr>
              <a:t>Sınav sırasında bildiklerinizi de unutuyorsanız,</a:t>
            </a:r>
          </a:p>
          <a:p>
            <a:pPr lvl="0" algn="just"/>
            <a:r>
              <a:rPr lang="tr-TR" dirty="0" smtClean="0">
                <a:solidFill>
                  <a:schemeClr val="accent6">
                    <a:lumMod val="50000"/>
                  </a:schemeClr>
                </a:solidFill>
                <a:latin typeface="+mj-lt"/>
              </a:rPr>
              <a:t>Soruları olduğundan daha zor gibi algılıyor ve aslında basit olan cevapları kaçırıyorsanız, dikkatsizlik yüzünden çok sayıda hata yapıyorsanız</a:t>
            </a:r>
          </a:p>
          <a:p>
            <a:pPr lvl="0" algn="just"/>
            <a:r>
              <a:rPr lang="tr-TR" dirty="0" smtClean="0">
                <a:solidFill>
                  <a:schemeClr val="accent6">
                    <a:lumMod val="50000"/>
                  </a:schemeClr>
                </a:solidFill>
                <a:latin typeface="+mj-lt"/>
              </a:rPr>
              <a:t>Hiç beklemediğiniz halde sınavdan çok kötü bir not alıyorsanız</a:t>
            </a:r>
          </a:p>
          <a:p>
            <a:pPr lvl="0" algn="just"/>
            <a:r>
              <a:rPr lang="tr-TR" dirty="0" smtClean="0">
                <a:solidFill>
                  <a:schemeClr val="accent6">
                    <a:lumMod val="50000"/>
                  </a:schemeClr>
                </a:solidFill>
                <a:latin typeface="+mj-lt"/>
              </a:rPr>
              <a:t>Çalışmanıza rağmen kötü notlar alıyor ve kendinize olan güveninizi yitiriyorsanız</a:t>
            </a:r>
          </a:p>
          <a:p>
            <a:pPr lvl="0" algn="just"/>
            <a:r>
              <a:rPr lang="tr-TR" dirty="0" smtClean="0">
                <a:solidFill>
                  <a:schemeClr val="accent6">
                    <a:lumMod val="50000"/>
                  </a:schemeClr>
                </a:solidFill>
                <a:latin typeface="+mj-lt"/>
              </a:rPr>
              <a:t>Sınav zamanları size kabus gibi geliyorsa</a:t>
            </a:r>
          </a:p>
          <a:p>
            <a:pPr marL="0" lvl="0" indent="0" algn="just">
              <a:buNone/>
            </a:pPr>
            <a:r>
              <a:rPr lang="tr-TR" sz="3800" b="1" i="1" dirty="0">
                <a:solidFill>
                  <a:schemeClr val="accent6">
                    <a:lumMod val="50000"/>
                  </a:schemeClr>
                </a:solidFill>
                <a:latin typeface="+mj-lt"/>
              </a:rPr>
              <a:t> </a:t>
            </a:r>
            <a:r>
              <a:rPr lang="tr-TR" sz="3800" b="1" i="1" dirty="0" smtClean="0">
                <a:solidFill>
                  <a:schemeClr val="accent6">
                    <a:lumMod val="50000"/>
                  </a:schemeClr>
                </a:solidFill>
                <a:latin typeface="+mj-lt"/>
              </a:rPr>
              <a:t>                  </a:t>
            </a:r>
            <a:r>
              <a:rPr lang="tr-TR" sz="3800" b="1" i="1" dirty="0" smtClean="0">
                <a:solidFill>
                  <a:schemeClr val="accent3">
                    <a:lumMod val="75000"/>
                  </a:schemeClr>
                </a:solidFill>
                <a:latin typeface="+mj-lt"/>
              </a:rPr>
              <a:t>sınav kaygısı yaşıyor olabilirsiniz</a:t>
            </a:r>
            <a:r>
              <a:rPr lang="tr-TR" b="1" dirty="0" smtClean="0">
                <a:solidFill>
                  <a:schemeClr val="accent6">
                    <a:lumMod val="50000"/>
                  </a:schemeClr>
                </a:solidFill>
                <a:latin typeface="+mj-lt"/>
              </a:rPr>
              <a:t>.</a:t>
            </a:r>
            <a:endParaRPr lang="tr-TR" dirty="0" smtClean="0">
              <a:solidFill>
                <a:schemeClr val="accent6">
                  <a:lumMod val="50000"/>
                </a:schemeClr>
              </a:solidFill>
              <a:latin typeface="+mj-lt"/>
            </a:endParaRPr>
          </a:p>
          <a:p>
            <a:pPr lvl="0" algn="just"/>
            <a:endParaRPr lang="tr-TR" dirty="0" smtClean="0">
              <a:solidFill>
                <a:schemeClr val="accent6">
                  <a:lumMod val="50000"/>
                </a:schemeClr>
              </a:solidFill>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454</TotalTime>
  <Words>1652</Words>
  <Application>Microsoft Office PowerPoint</Application>
  <PresentationFormat>Ekran Gösterisi (4:3)</PresentationFormat>
  <Paragraphs>336</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Akış</vt:lpstr>
      <vt:lpstr>SINAV KAYGISI</vt:lpstr>
      <vt:lpstr>Slayt 2</vt:lpstr>
      <vt:lpstr>             Sınav Nedir?</vt:lpstr>
      <vt:lpstr>Kaygı Nedir?</vt:lpstr>
      <vt:lpstr>Slayt 5</vt:lpstr>
      <vt:lpstr>Sınav kaygısı nedir?</vt:lpstr>
      <vt:lpstr>Slayt 7</vt:lpstr>
      <vt:lpstr>      Kaygı – Başarı İlişkisi</vt:lpstr>
      <vt:lpstr>  eğer...</vt:lpstr>
      <vt:lpstr>Sınav Kaygısının Nedenleri</vt:lpstr>
      <vt:lpstr>Slayt 11</vt:lpstr>
      <vt:lpstr>Slayt 12</vt:lpstr>
      <vt:lpstr>       Fizyolojik Belirtiler</vt:lpstr>
      <vt:lpstr>Psikolojik Belirtiler</vt:lpstr>
      <vt:lpstr>      Davranışsal Belirtiler</vt:lpstr>
      <vt:lpstr>   Zihinsel Belirtiler</vt:lpstr>
      <vt:lpstr>Slayt 17</vt:lpstr>
      <vt:lpstr>Sınav Kaygısı Nedeniyle Gözlenen Olumsuz Duygu, Düşünce ve Davranışlar</vt:lpstr>
      <vt:lpstr>Slayt 19</vt:lpstr>
      <vt:lpstr>Slayt 20</vt:lpstr>
      <vt:lpstr>Sınav Kaygısının Sonuçları </vt:lpstr>
      <vt:lpstr>  Kaygımızı Azaltmak İçin Neler Yapabiliriz? </vt:lpstr>
      <vt:lpstr>Gevşeme egzersizleri</vt:lpstr>
      <vt:lpstr>Slayt 24</vt:lpstr>
      <vt:lpstr>Ayrıca;</vt:lpstr>
      <vt:lpstr>              Sınavlara hazırlanırken </vt:lpstr>
      <vt:lpstr>Slayt 27</vt:lpstr>
      <vt:lpstr>Slayt 28</vt:lpstr>
      <vt:lpstr>Slayt 29</vt:lpstr>
      <vt:lpstr>Slayt 30</vt:lpstr>
      <vt:lpstr>Sınav sırasında </vt:lpstr>
      <vt:lpstr>Slayt 32</vt:lpstr>
      <vt:lpstr>özetle…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Elif Ekinci</dc:creator>
  <cp:lastModifiedBy>Serkan</cp:lastModifiedBy>
  <cp:revision>124</cp:revision>
  <dcterms:modified xsi:type="dcterms:W3CDTF">2015-12-17T08:22:17Z</dcterms:modified>
</cp:coreProperties>
</file>