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60" r:id="rId5"/>
    <p:sldId id="258" r:id="rId6"/>
    <p:sldId id="261" r:id="rId7"/>
    <p:sldId id="262" r:id="rId8"/>
    <p:sldId id="263" r:id="rId9"/>
    <p:sldId id="264" r:id="rId10"/>
    <p:sldId id="265" r:id="rId11"/>
    <p:sldId id="266" r:id="rId12"/>
    <p:sldId id="269" r:id="rId13"/>
    <p:sldId id="267" r:id="rId14"/>
    <p:sldId id="268"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7" name="Düz Bağlayıcı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Başlık 28"/>
          <p:cNvSpPr>
            <a:spLocks noGrp="1"/>
          </p:cNvSpPr>
          <p:nvPr>
            <p:ph type="ctrTitle"/>
          </p:nvPr>
        </p:nvSpPr>
        <p:spPr>
          <a:xfrm>
            <a:off x="381000" y="4853411"/>
            <a:ext cx="8458200" cy="1222375"/>
          </a:xfrm>
        </p:spPr>
        <p:txBody>
          <a:bodyPr anchor="t"/>
          <a:lstStyle/>
          <a:p>
            <a:r>
              <a:rPr kumimoji="0" lang="tr-TR" smtClean="0"/>
              <a:t>Asıl başlık stili için tıklatın</a:t>
            </a:r>
            <a:endParaRPr kumimoji="0" lang="en-US"/>
          </a:p>
        </p:txBody>
      </p:sp>
      <p:sp>
        <p:nvSpPr>
          <p:cNvPr id="9" name="Alt Başlık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16" name="Veri Yer Tutucusu 15"/>
          <p:cNvSpPr>
            <a:spLocks noGrp="1"/>
          </p:cNvSpPr>
          <p:nvPr>
            <p:ph type="dt" sz="half" idx="10"/>
          </p:nvPr>
        </p:nvSpPr>
        <p:spPr/>
        <p:txBody>
          <a:bodyPr/>
          <a:lstStyle/>
          <a:p>
            <a:fld id="{A23720DD-5B6D-40BF-8493-A6B52D484E6B}" type="datetimeFigureOut">
              <a:rPr lang="tr-TR" smtClean="0"/>
              <a:pPr/>
              <a:t>17.12.2015</a:t>
            </a:fld>
            <a:endParaRPr lang="tr-TR"/>
          </a:p>
        </p:txBody>
      </p:sp>
      <p:sp>
        <p:nvSpPr>
          <p:cNvPr id="2" name="Altbilgi Yer Tutucusu 1"/>
          <p:cNvSpPr>
            <a:spLocks noGrp="1"/>
          </p:cNvSpPr>
          <p:nvPr>
            <p:ph type="ftr" sz="quarter" idx="11"/>
          </p:nvPr>
        </p:nvSpPr>
        <p:spPr/>
        <p:txBody>
          <a:bodyPr/>
          <a:lstStyle/>
          <a:p>
            <a:endParaRPr lang="tr-TR"/>
          </a:p>
        </p:txBody>
      </p:sp>
      <p:sp>
        <p:nvSpPr>
          <p:cNvPr id="15" name="Slayt Numarası Yer Tutucusu 14"/>
          <p:cNvSpPr>
            <a:spLocks noGrp="1"/>
          </p:cNvSpPr>
          <p:nvPr>
            <p:ph type="sldNum" sz="quarter" idx="12"/>
          </p:nvPr>
        </p:nvSpPr>
        <p:spPr>
          <a:xfrm>
            <a:off x="8229600" y="6473952"/>
            <a:ext cx="758952" cy="246888"/>
          </a:xfrm>
        </p:spPr>
        <p:txBody>
          <a:bodyPr/>
          <a:lstStyle/>
          <a:p>
            <a:fld id="{F302176B-0E47-46AC-8F43-DAB4B8A37D06}"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A23720DD-5B6D-40BF-8493-A6B52D484E6B}" type="datetimeFigureOut">
              <a:rPr lang="tr-TR" smtClean="0"/>
              <a:pPr/>
              <a:t>17.12.2015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858000" y="549276"/>
            <a:ext cx="1828800" cy="5851525"/>
          </a:xfrm>
        </p:spPr>
        <p:txBody>
          <a:bodyPr vert="eaVer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a:xfrm>
            <a:off x="457200" y="549276"/>
            <a:ext cx="62484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A23720DD-5B6D-40BF-8493-A6B52D484E6B}" type="datetimeFigureOut">
              <a:rPr lang="tr-TR" smtClean="0"/>
              <a:pPr/>
              <a:t>17.12.2015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2" name="Başlık 21"/>
          <p:cNvSpPr>
            <a:spLocks noGrp="1"/>
          </p:cNvSpPr>
          <p:nvPr>
            <p:ph type="title"/>
          </p:nvPr>
        </p:nvSpPr>
        <p:spPr/>
        <p:txBody>
          <a:bodyPr/>
          <a:lstStyle/>
          <a:p>
            <a:r>
              <a:rPr kumimoji="0" lang="tr-TR" smtClean="0"/>
              <a:t>Asıl başlık stili için tıklatın</a:t>
            </a:r>
            <a:endParaRPr kumimoji="0" lang="en-US"/>
          </a:p>
        </p:txBody>
      </p:sp>
      <p:sp>
        <p:nvSpPr>
          <p:cNvPr id="27" name="İçerik Yer Tutucusu 26"/>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5" name="Veri Yer Tutucusu 24"/>
          <p:cNvSpPr>
            <a:spLocks noGrp="1"/>
          </p:cNvSpPr>
          <p:nvPr>
            <p:ph type="dt" sz="half" idx="10"/>
          </p:nvPr>
        </p:nvSpPr>
        <p:spPr/>
        <p:txBody>
          <a:bodyPr/>
          <a:lstStyle/>
          <a:p>
            <a:fld id="{A23720DD-5B6D-40BF-8493-A6B52D484E6B}" type="datetimeFigureOut">
              <a:rPr lang="tr-TR" smtClean="0"/>
              <a:pPr/>
              <a:t>17.12.2015</a:t>
            </a:fld>
            <a:endParaRPr lang="tr-TR"/>
          </a:p>
        </p:txBody>
      </p:sp>
      <p:sp>
        <p:nvSpPr>
          <p:cNvPr id="19" name="Altbilgi Yer Tutucusu 18"/>
          <p:cNvSpPr>
            <a:spLocks noGrp="1"/>
          </p:cNvSpPr>
          <p:nvPr>
            <p:ph type="ftr" sz="quarter" idx="11"/>
          </p:nvPr>
        </p:nvSpPr>
        <p:spPr>
          <a:xfrm>
            <a:off x="3581400" y="76200"/>
            <a:ext cx="2895600" cy="288925"/>
          </a:xfrm>
        </p:spPr>
        <p:txBody>
          <a:bodyPr/>
          <a:lstStyle/>
          <a:p>
            <a:endParaRPr lang="tr-TR"/>
          </a:p>
        </p:txBody>
      </p:sp>
      <p:sp>
        <p:nvSpPr>
          <p:cNvPr id="16" name="Slayt Numarası Yer Tutucusu 15"/>
          <p:cNvSpPr>
            <a:spLocks noGrp="1"/>
          </p:cNvSpPr>
          <p:nvPr>
            <p:ph type="sldNum" sz="quarter" idx="12"/>
          </p:nvPr>
        </p:nvSpPr>
        <p:spPr>
          <a:xfrm>
            <a:off x="8229600" y="6473952"/>
            <a:ext cx="758952" cy="246888"/>
          </a:xfrm>
        </p:spPr>
        <p:txBody>
          <a:bodyPr/>
          <a:lstStyle/>
          <a:p>
            <a:fld id="{F302176B-0E47-46AC-8F43-DAB4B8A37D06}"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7" name="Düz Bağlayıcı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Metin Yer Tutucusu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19" name="Veri Yer Tutucusu 18"/>
          <p:cNvSpPr>
            <a:spLocks noGrp="1"/>
          </p:cNvSpPr>
          <p:nvPr>
            <p:ph type="dt" sz="half" idx="10"/>
          </p:nvPr>
        </p:nvSpPr>
        <p:spPr/>
        <p:txBody>
          <a:bodyPr/>
          <a:lstStyle/>
          <a:p>
            <a:fld id="{A23720DD-5B6D-40BF-8493-A6B52D484E6B}" type="datetimeFigureOut">
              <a:rPr lang="tr-TR" smtClean="0"/>
              <a:pPr/>
              <a:t>17.12.2015</a:t>
            </a:fld>
            <a:endParaRPr lang="tr-TR"/>
          </a:p>
        </p:txBody>
      </p:sp>
      <p:sp>
        <p:nvSpPr>
          <p:cNvPr id="11" name="Altbilgi Yer Tutucusu 10"/>
          <p:cNvSpPr>
            <a:spLocks noGrp="1"/>
          </p:cNvSpPr>
          <p:nvPr>
            <p:ph type="ftr" sz="quarter" idx="11"/>
          </p:nvPr>
        </p:nvSpPr>
        <p:spPr/>
        <p:txBody>
          <a:bodyPr/>
          <a:lstStyle/>
          <a:p>
            <a:endParaRPr lang="tr-TR"/>
          </a:p>
        </p:txBody>
      </p:sp>
      <p:sp>
        <p:nvSpPr>
          <p:cNvPr id="16" name="Slayt Numarası Yer Tutucusu 15"/>
          <p:cNvSpPr>
            <a:spLocks noGrp="1"/>
          </p:cNvSpPr>
          <p:nvPr>
            <p:ph type="sldNum" sz="quarter" idx="12"/>
          </p:nvPr>
        </p:nvSpPr>
        <p:spPr/>
        <p:txBody>
          <a:bodyPr/>
          <a:lstStyle/>
          <a:p>
            <a:fld id="{F302176B-0E47-46AC-8F43-DAB4B8A37D06}" type="slidenum">
              <a:rPr lang="tr-TR" smtClean="0"/>
              <a:pPr/>
              <a:t>‹#›</a:t>
            </a:fld>
            <a:endParaRPr lang="tr-TR"/>
          </a:p>
        </p:txBody>
      </p:sp>
      <p:sp>
        <p:nvSpPr>
          <p:cNvPr id="8" name="Başlık 7"/>
          <p:cNvSpPr>
            <a:spLocks noGrp="1"/>
          </p:cNvSpPr>
          <p:nvPr>
            <p:ph type="title"/>
          </p:nvPr>
        </p:nvSpPr>
        <p:spPr>
          <a:xfrm>
            <a:off x="180475" y="2947085"/>
            <a:ext cx="8686800" cy="1184825"/>
          </a:xfrm>
        </p:spPr>
        <p:txBody>
          <a:bodyPr rtlCol="0" anchor="t"/>
          <a:lstStyle>
            <a:lvl1pPr algn="r">
              <a:defRPr/>
            </a:lvl1pPr>
          </a:lstStyle>
          <a:p>
            <a:r>
              <a:rPr kumimoji="0" lang="tr-TR" smtClean="0"/>
              <a:t>Asıl başlık stili için tıklatın</a:t>
            </a:r>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0" name="Başlık 19"/>
          <p:cNvSpPr>
            <a:spLocks noGrp="1"/>
          </p:cNvSpPr>
          <p:nvPr>
            <p:ph type="title"/>
          </p:nvPr>
        </p:nvSpPr>
        <p:spPr>
          <a:xfrm>
            <a:off x="301752" y="457200"/>
            <a:ext cx="8686800" cy="841248"/>
          </a:xfrm>
        </p:spPr>
        <p:txBody>
          <a:bodyPr/>
          <a:lstStyle/>
          <a:p>
            <a:r>
              <a:rPr kumimoji="0" lang="tr-TR" smtClean="0"/>
              <a:t>Asıl başlık stili için tıklatın</a:t>
            </a:r>
            <a:endParaRPr kumimoji="0" lang="en-US"/>
          </a:p>
        </p:txBody>
      </p:sp>
      <p:sp>
        <p:nvSpPr>
          <p:cNvPr id="14" name="İçerik Yer Tutucusu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İçerik Yer Tutucusu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1" name="Veri Yer Tutucusu 20"/>
          <p:cNvSpPr>
            <a:spLocks noGrp="1"/>
          </p:cNvSpPr>
          <p:nvPr>
            <p:ph type="dt" sz="half" idx="10"/>
          </p:nvPr>
        </p:nvSpPr>
        <p:spPr/>
        <p:txBody>
          <a:bodyPr/>
          <a:lstStyle/>
          <a:p>
            <a:fld id="{A23720DD-5B6D-40BF-8493-A6B52D484E6B}" type="datetimeFigureOut">
              <a:rPr lang="tr-TR" smtClean="0"/>
              <a:pPr/>
              <a:t>17.12.2015</a:t>
            </a:fld>
            <a:endParaRPr lang="tr-TR"/>
          </a:p>
        </p:txBody>
      </p:sp>
      <p:sp>
        <p:nvSpPr>
          <p:cNvPr id="10" name="Altbilgi Yer Tutucusu 9"/>
          <p:cNvSpPr>
            <a:spLocks noGrp="1"/>
          </p:cNvSpPr>
          <p:nvPr>
            <p:ph type="ftr" sz="quarter" idx="11"/>
          </p:nvPr>
        </p:nvSpPr>
        <p:spPr/>
        <p:txBody>
          <a:bodyPr/>
          <a:lstStyle/>
          <a:p>
            <a:endParaRPr lang="tr-TR"/>
          </a:p>
        </p:txBody>
      </p:sp>
      <p:sp>
        <p:nvSpPr>
          <p:cNvPr id="31" name="Slayt Numarası Yer Tutucusu 30"/>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9" name="Başlık 28"/>
          <p:cNvSpPr>
            <a:spLocks noGrp="1"/>
          </p:cNvSpPr>
          <p:nvPr>
            <p:ph type="title"/>
          </p:nvPr>
        </p:nvSpPr>
        <p:spPr>
          <a:xfrm>
            <a:off x="304800" y="5410200"/>
            <a:ext cx="8610600" cy="882650"/>
          </a:xfrm>
        </p:spPr>
        <p:txBody>
          <a:bodyPr anchor="ctr"/>
          <a:lstStyle>
            <a:lvl1pPr>
              <a:defRPr/>
            </a:lvl1pPr>
          </a:lstStyle>
          <a:p>
            <a:r>
              <a:rPr kumimoji="0" lang="tr-TR" smtClean="0"/>
              <a:t>Asıl başlık stili için tıklatın</a:t>
            </a:r>
            <a:endParaRPr kumimoji="0" lang="en-US"/>
          </a:p>
        </p:txBody>
      </p:sp>
      <p:sp>
        <p:nvSpPr>
          <p:cNvPr id="13" name="Metin Yer Tutucusu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25" name="Metin Yer Tutucusu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İçerik Yer Tutucusu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8" name="İçerik Yer Tutucusu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0" name="Veri Yer Tutucusu 9"/>
          <p:cNvSpPr>
            <a:spLocks noGrp="1"/>
          </p:cNvSpPr>
          <p:nvPr>
            <p:ph type="dt" sz="half" idx="10"/>
          </p:nvPr>
        </p:nvSpPr>
        <p:spPr/>
        <p:txBody>
          <a:bodyPr/>
          <a:lstStyle/>
          <a:p>
            <a:fld id="{A23720DD-5B6D-40BF-8493-A6B52D484E6B}" type="datetimeFigureOut">
              <a:rPr lang="tr-TR" smtClean="0"/>
              <a:pPr/>
              <a:t>17.12.2015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a:xfrm>
            <a:off x="8229600" y="6477000"/>
            <a:ext cx="762000" cy="246888"/>
          </a:xfrm>
        </p:spPr>
        <p:txBody>
          <a:bodyPr/>
          <a:lstStyle/>
          <a:p>
            <a:fld id="{F302176B-0E47-46AC-8F43-DAB4B8A37D06}" type="slidenum">
              <a:rPr lang="tr-TR" smtClean="0"/>
              <a:pPr/>
              <a:t>‹#›</a:t>
            </a:fld>
            <a:endParaRPr lang="tr-TR"/>
          </a:p>
        </p:txBody>
      </p:sp>
      <p:sp>
        <p:nvSpPr>
          <p:cNvPr id="11" name="Düz Bağlayıcı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30" name="Başlık 29"/>
          <p:cNvSpPr>
            <a:spLocks noGrp="1"/>
          </p:cNvSpPr>
          <p:nvPr>
            <p:ph type="title"/>
          </p:nvPr>
        </p:nvSpPr>
        <p:spPr>
          <a:xfrm>
            <a:off x="301752" y="457200"/>
            <a:ext cx="8686800" cy="841248"/>
          </a:xfrm>
        </p:spPr>
        <p:txBody>
          <a:bodyPr/>
          <a:lstStyle/>
          <a:p>
            <a:r>
              <a:rPr kumimoji="0" lang="tr-TR" smtClean="0"/>
              <a:t>Asıl başlık stili için tıklatın</a:t>
            </a:r>
            <a:endParaRPr kumimoji="0" lang="en-US"/>
          </a:p>
        </p:txBody>
      </p:sp>
      <p:sp>
        <p:nvSpPr>
          <p:cNvPr id="12" name="Veri Yer Tutucusu 11"/>
          <p:cNvSpPr>
            <a:spLocks noGrp="1"/>
          </p:cNvSpPr>
          <p:nvPr>
            <p:ph type="dt" sz="half" idx="10"/>
          </p:nvPr>
        </p:nvSpPr>
        <p:spPr/>
        <p:txBody>
          <a:bodyPr/>
          <a:lstStyle/>
          <a:p>
            <a:fld id="{A23720DD-5B6D-40BF-8493-A6B52D484E6B}" type="datetimeFigureOut">
              <a:rPr lang="tr-TR" smtClean="0"/>
              <a:pPr/>
              <a:t>17.12.2015</a:t>
            </a:fld>
            <a:endParaRPr lang="tr-TR"/>
          </a:p>
        </p:txBody>
      </p:sp>
      <p:sp>
        <p:nvSpPr>
          <p:cNvPr id="21" name="Altbilgi Yer Tutucusu 20"/>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3" name="Veri Yer Tutucusu 2"/>
          <p:cNvSpPr>
            <a:spLocks noGrp="1"/>
          </p:cNvSpPr>
          <p:nvPr>
            <p:ph type="dt" sz="half" idx="10"/>
          </p:nvPr>
        </p:nvSpPr>
        <p:spPr/>
        <p:txBody>
          <a:bodyPr/>
          <a:lstStyle/>
          <a:p>
            <a:fld id="{A23720DD-5B6D-40BF-8493-A6B52D484E6B}" type="datetimeFigureOut">
              <a:rPr lang="tr-TR" smtClean="0"/>
              <a:pPr/>
              <a:t>17.12.2015</a:t>
            </a:fld>
            <a:endParaRPr lang="tr-TR"/>
          </a:p>
        </p:txBody>
      </p:sp>
      <p:sp>
        <p:nvSpPr>
          <p:cNvPr id="24" name="Altbilgi Yer Tutucusu 23"/>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8" name="Düz Bağlayıcı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Başlık 11"/>
          <p:cNvSpPr>
            <a:spLocks noGrp="1"/>
          </p:cNvSpPr>
          <p:nvPr>
            <p:ph type="title"/>
          </p:nvPr>
        </p:nvSpPr>
        <p:spPr>
          <a:xfrm>
            <a:off x="457200" y="5486400"/>
            <a:ext cx="8458200" cy="520700"/>
          </a:xfrm>
        </p:spPr>
        <p:txBody>
          <a:bodyPr anchor="ctr"/>
          <a:lstStyle>
            <a:lvl1pPr algn="l">
              <a:buNone/>
              <a:defRPr sz="2000" b="1"/>
            </a:lvl1pPr>
          </a:lstStyle>
          <a:p>
            <a:r>
              <a:rPr kumimoji="0" lang="tr-TR" smtClean="0"/>
              <a:t>Asıl başlık stili için tıklatın</a:t>
            </a:r>
            <a:endParaRPr kumimoji="0" lang="en-US"/>
          </a:p>
        </p:txBody>
      </p:sp>
      <p:sp>
        <p:nvSpPr>
          <p:cNvPr id="26" name="Metin Yer Tutucusu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14" name="İçerik Yer Tutucusu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5" name="Veri Yer Tutucusu 24"/>
          <p:cNvSpPr>
            <a:spLocks noGrp="1"/>
          </p:cNvSpPr>
          <p:nvPr>
            <p:ph type="dt" sz="half" idx="10"/>
          </p:nvPr>
        </p:nvSpPr>
        <p:spPr/>
        <p:txBody>
          <a:bodyPr/>
          <a:lstStyle/>
          <a:p>
            <a:fld id="{A23720DD-5B6D-40BF-8493-A6B52D484E6B}" type="datetimeFigureOut">
              <a:rPr lang="tr-TR" smtClean="0"/>
              <a:pPr/>
              <a:t>17.12.2015</a:t>
            </a:fld>
            <a:endParaRPr lang="tr-TR"/>
          </a:p>
        </p:txBody>
      </p:sp>
      <p:sp>
        <p:nvSpPr>
          <p:cNvPr id="29" name="Altbilgi Yer Tutucusu 28"/>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13" name="Resim Yer Tutucusu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tr-TR" smtClean="0"/>
              <a:t>Resim eklemek için simgeyi tıklatın</a:t>
            </a:r>
            <a:endParaRPr kumimoji="0" lang="en-US" dirty="0"/>
          </a:p>
        </p:txBody>
      </p:sp>
      <p:sp>
        <p:nvSpPr>
          <p:cNvPr id="7" name="Veri Yer Tutucusu 6"/>
          <p:cNvSpPr>
            <a:spLocks noGrp="1"/>
          </p:cNvSpPr>
          <p:nvPr>
            <p:ph type="dt" sz="half" idx="10"/>
          </p:nvPr>
        </p:nvSpPr>
        <p:spPr/>
        <p:txBody>
          <a:bodyPr/>
          <a:lstStyle/>
          <a:p>
            <a:fld id="{A23720DD-5B6D-40BF-8493-A6B52D484E6B}" type="datetimeFigureOut">
              <a:rPr lang="tr-TR" smtClean="0"/>
              <a:pPr/>
              <a:t>17.12.2015</a:t>
            </a:fld>
            <a:endParaRPr lang="tr-TR"/>
          </a:p>
        </p:txBody>
      </p:sp>
      <p:sp>
        <p:nvSpPr>
          <p:cNvPr id="5" name="Altbilgi Yer Tutucusu 4"/>
          <p:cNvSpPr>
            <a:spLocks noGrp="1"/>
          </p:cNvSpPr>
          <p:nvPr>
            <p:ph type="ftr" sz="quarter" idx="11"/>
          </p:nvPr>
        </p:nvSpPr>
        <p:spPr/>
        <p:txBody>
          <a:bodyPr/>
          <a:lstStyle/>
          <a:p>
            <a:endParaRPr lang="tr-TR"/>
          </a:p>
        </p:txBody>
      </p:sp>
      <p:sp>
        <p:nvSpPr>
          <p:cNvPr id="31" name="Slayt Numarası Yer Tutucusu 30"/>
          <p:cNvSpPr>
            <a:spLocks noGrp="1"/>
          </p:cNvSpPr>
          <p:nvPr>
            <p:ph type="sldNum" sz="quarter" idx="12"/>
          </p:nvPr>
        </p:nvSpPr>
        <p:spPr/>
        <p:txBody>
          <a:bodyPr/>
          <a:lstStyle/>
          <a:p>
            <a:fld id="{F302176B-0E47-46AC-8F43-DAB4B8A37D06}" type="slidenum">
              <a:rPr lang="tr-TR" smtClean="0"/>
              <a:pPr/>
              <a:t>‹#›</a:t>
            </a:fld>
            <a:endParaRPr lang="tr-TR"/>
          </a:p>
        </p:txBody>
      </p:sp>
      <p:sp>
        <p:nvSpPr>
          <p:cNvPr id="17" name="Başlık 16"/>
          <p:cNvSpPr>
            <a:spLocks noGrp="1"/>
          </p:cNvSpPr>
          <p:nvPr>
            <p:ph type="title"/>
          </p:nvPr>
        </p:nvSpPr>
        <p:spPr>
          <a:xfrm>
            <a:off x="381000" y="4993760"/>
            <a:ext cx="5867400" cy="522288"/>
          </a:xfrm>
        </p:spPr>
        <p:txBody>
          <a:bodyPr anchor="ctr"/>
          <a:lstStyle>
            <a:lvl1pPr algn="l">
              <a:buNone/>
              <a:defRPr sz="2000" b="1"/>
            </a:lvl1pPr>
          </a:lstStyle>
          <a:p>
            <a:r>
              <a:rPr kumimoji="0" lang="tr-TR" smtClean="0"/>
              <a:t>Asıl başlık stili için tıklatın</a:t>
            </a:r>
            <a:endParaRPr kumimoji="0" lang="en-US"/>
          </a:p>
        </p:txBody>
      </p:sp>
      <p:sp>
        <p:nvSpPr>
          <p:cNvPr id="26" name="Metin Yer Tutucusu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Düz Bağlayıcı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Metin Yer Tutucusu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1" name="Veri Yer Tutucusu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A23720DD-5B6D-40BF-8493-A6B52D484E6B}" type="datetimeFigureOut">
              <a:rPr lang="tr-TR" smtClean="0"/>
              <a:pPr/>
              <a:t>17.12.2015</a:t>
            </a:fld>
            <a:endParaRPr lang="tr-TR"/>
          </a:p>
        </p:txBody>
      </p:sp>
      <p:sp>
        <p:nvSpPr>
          <p:cNvPr id="28" name="Altbilgi Yer Tutucusu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tr-TR"/>
          </a:p>
        </p:txBody>
      </p:sp>
      <p:sp>
        <p:nvSpPr>
          <p:cNvPr id="5" name="Slayt Numarası Yer Tutucusu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F302176B-0E47-46AC-8F43-DAB4B8A37D06}" type="slidenum">
              <a:rPr lang="tr-TR" smtClean="0"/>
              <a:pPr/>
              <a:t>‹#›</a:t>
            </a:fld>
            <a:endParaRPr lang="tr-TR"/>
          </a:p>
        </p:txBody>
      </p:sp>
      <p:sp>
        <p:nvSpPr>
          <p:cNvPr id="10" name="Başlık Yer Tutucusu 9"/>
          <p:cNvSpPr>
            <a:spLocks noGrp="1"/>
          </p:cNvSpPr>
          <p:nvPr>
            <p:ph type="title"/>
          </p:nvPr>
        </p:nvSpPr>
        <p:spPr>
          <a:xfrm>
            <a:off x="304800" y="457200"/>
            <a:ext cx="8686800" cy="838200"/>
          </a:xfrm>
          <a:prstGeom prst="rect">
            <a:avLst/>
          </a:prstGeom>
        </p:spPr>
        <p:txBody>
          <a:bodyPr vert="horz" anchor="ctr">
            <a:normAutofit/>
          </a:bodyPr>
          <a:lstStyle/>
          <a:p>
            <a:r>
              <a:rPr kumimoji="0" lang="tr-TR" smtClean="0"/>
              <a:t>Asıl başlık stili için tıklatın</a:t>
            </a:r>
            <a:endParaRPr kumimoji="0" lang="en-US"/>
          </a:p>
        </p:txBody>
      </p:sp>
      <p:sp>
        <p:nvSpPr>
          <p:cNvPr id="9" name="Düz Bağlayıcı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Düz Bağlayıcı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377617" y="188640"/>
            <a:ext cx="8458200" cy="1222375"/>
          </a:xfrm>
        </p:spPr>
        <p:txBody>
          <a:bodyPr>
            <a:normAutofit/>
          </a:bodyPr>
          <a:lstStyle/>
          <a:p>
            <a:pPr algn="ctr"/>
            <a:r>
              <a:rPr lang="tr-TR" sz="6600" dirty="0" smtClean="0"/>
              <a:t>ÖFKE KONTROLÜ</a:t>
            </a:r>
            <a:endParaRPr lang="tr-TR" sz="6600" dirty="0"/>
          </a:p>
        </p:txBody>
      </p:sp>
      <p:pic>
        <p:nvPicPr>
          <p:cNvPr id="1026" name="Picture 2" descr="http://www.talkshoe.com/custom/images/icons/UI-3373663-avatar.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950953" y="1340768"/>
            <a:ext cx="2823657" cy="28083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xmlns="" val="7637411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31506" y="2276872"/>
            <a:ext cx="8686800" cy="838200"/>
          </a:xfrm>
        </p:spPr>
        <p:txBody>
          <a:bodyPr>
            <a:noAutofit/>
          </a:bodyPr>
          <a:lstStyle/>
          <a:p>
            <a:pPr algn="ctr"/>
            <a:r>
              <a:rPr lang="en-US" sz="2800" b="1" dirty="0">
                <a:solidFill>
                  <a:schemeClr val="accent2">
                    <a:lumMod val="75000"/>
                  </a:schemeClr>
                </a:solidFill>
                <a:latin typeface="Bookman Old Style" pitchFamily="18" charset="0"/>
              </a:rPr>
              <a:t>“ÖFKEM</a:t>
            </a:r>
            <a:r>
              <a:rPr lang="tr-TR" sz="2800" b="1" dirty="0">
                <a:solidFill>
                  <a:schemeClr val="accent2">
                    <a:lumMod val="75000"/>
                  </a:schemeClr>
                </a:solidFill>
                <a:latin typeface="Bookman Old Style" pitchFamily="18" charset="0"/>
              </a:rPr>
              <a:t>İ</a:t>
            </a:r>
            <a:r>
              <a:rPr lang="en-US" sz="2800" b="1" dirty="0">
                <a:solidFill>
                  <a:schemeClr val="accent2">
                    <a:lumMod val="75000"/>
                  </a:schemeClr>
                </a:solidFill>
                <a:latin typeface="Bookman Old Style" pitchFamily="18" charset="0"/>
              </a:rPr>
              <a:t> AMACIMA ULAŞMAYI ENGELLEMEYECEK B</a:t>
            </a:r>
            <a:r>
              <a:rPr lang="tr-TR" sz="2800" b="1" dirty="0">
                <a:solidFill>
                  <a:schemeClr val="accent2">
                    <a:lumMod val="75000"/>
                  </a:schemeClr>
                </a:solidFill>
                <a:latin typeface="Bookman Old Style" pitchFamily="18" charset="0"/>
              </a:rPr>
              <a:t>İ</a:t>
            </a:r>
            <a:r>
              <a:rPr lang="en-US" sz="2800" b="1" dirty="0">
                <a:solidFill>
                  <a:schemeClr val="accent2">
                    <a:lumMod val="75000"/>
                  </a:schemeClr>
                </a:solidFill>
                <a:latin typeface="Bookman Old Style" pitchFamily="18" charset="0"/>
              </a:rPr>
              <a:t>R TARZDA NASIL </a:t>
            </a:r>
            <a:r>
              <a:rPr lang="tr-TR" sz="2800" b="1" dirty="0">
                <a:solidFill>
                  <a:schemeClr val="accent2">
                    <a:lumMod val="75000"/>
                  </a:schemeClr>
                </a:solidFill>
                <a:latin typeface="Bookman Old Style" pitchFamily="18" charset="0"/>
              </a:rPr>
              <a:t>İ</a:t>
            </a:r>
            <a:r>
              <a:rPr lang="en-US" sz="2800" b="1" dirty="0">
                <a:solidFill>
                  <a:schemeClr val="accent2">
                    <a:lumMod val="75000"/>
                  </a:schemeClr>
                </a:solidFill>
                <a:latin typeface="Bookman Old Style" pitchFamily="18" charset="0"/>
              </a:rPr>
              <a:t>FADE EDEB</a:t>
            </a:r>
            <a:r>
              <a:rPr lang="tr-TR" sz="2800" b="1" dirty="0">
                <a:solidFill>
                  <a:schemeClr val="accent2">
                    <a:lumMod val="75000"/>
                  </a:schemeClr>
                </a:solidFill>
                <a:latin typeface="Bookman Old Style" pitchFamily="18" charset="0"/>
              </a:rPr>
              <a:t>İ</a:t>
            </a:r>
            <a:r>
              <a:rPr lang="en-US" sz="2800" b="1" dirty="0">
                <a:solidFill>
                  <a:schemeClr val="accent2">
                    <a:lumMod val="75000"/>
                  </a:schemeClr>
                </a:solidFill>
                <a:latin typeface="Bookman Old Style" pitchFamily="18" charset="0"/>
              </a:rPr>
              <a:t>L</a:t>
            </a:r>
            <a:r>
              <a:rPr lang="tr-TR" sz="2800" b="1" dirty="0">
                <a:solidFill>
                  <a:schemeClr val="accent2">
                    <a:lumMod val="75000"/>
                  </a:schemeClr>
                </a:solidFill>
                <a:latin typeface="Bookman Old Style" pitchFamily="18" charset="0"/>
              </a:rPr>
              <a:t>İ</a:t>
            </a:r>
            <a:r>
              <a:rPr lang="en-US" sz="2800" b="1" dirty="0">
                <a:solidFill>
                  <a:schemeClr val="accent2">
                    <a:lumMod val="75000"/>
                  </a:schemeClr>
                </a:solidFill>
                <a:latin typeface="Bookman Old Style" pitchFamily="18" charset="0"/>
              </a:rPr>
              <a:t>R</a:t>
            </a:r>
            <a:r>
              <a:rPr lang="tr-TR" sz="2800" b="1" dirty="0">
                <a:solidFill>
                  <a:schemeClr val="accent2">
                    <a:lumMod val="75000"/>
                  </a:schemeClr>
                </a:solidFill>
                <a:latin typeface="Bookman Old Style" pitchFamily="18" charset="0"/>
              </a:rPr>
              <a:t>İ</a:t>
            </a:r>
            <a:r>
              <a:rPr lang="en-US" sz="2800" b="1" dirty="0">
                <a:solidFill>
                  <a:schemeClr val="accent2">
                    <a:lumMod val="75000"/>
                  </a:schemeClr>
                </a:solidFill>
                <a:latin typeface="Bookman Old Style" pitchFamily="18" charset="0"/>
              </a:rPr>
              <a:t>M?”</a:t>
            </a:r>
            <a:endParaRPr lang="tr-TR" sz="2800" dirty="0">
              <a:solidFill>
                <a:schemeClr val="accent2">
                  <a:lumMod val="75000"/>
                </a:schemeClr>
              </a:solidFill>
            </a:endParaRPr>
          </a:p>
        </p:txBody>
      </p:sp>
      <p:pic>
        <p:nvPicPr>
          <p:cNvPr id="4098" name="Picture 2" descr="http://i1.wp.com/www.hasansabrikayaoglu.com/wp-content/uploads/2015/02/biz-neden-b%C3%B6yleyiz-1.jpg?resize=540%2C270"/>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051720" y="3501008"/>
            <a:ext cx="5143500" cy="2571751"/>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2902105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tr-TR" dirty="0" smtClean="0"/>
              <a:t>Öfke, yıkıcı, zarar verici bir biçimde değil, geliştirici, girişimde bulunmaya yönlendirici, yaratıcılığı kullanmaya zorlayıcı olarak ortaya konabilmelidir. </a:t>
            </a:r>
            <a:endParaRPr lang="tr-TR" dirty="0"/>
          </a:p>
        </p:txBody>
      </p:sp>
      <p:pic>
        <p:nvPicPr>
          <p:cNvPr id="6148" name="Picture 4" descr="https://encrypted-tbn1.gstatic.com/images?q=tbn:ANd9GcREaZZKblllbaSvVlrvZzMWT9TxnGM0YKLMraxe1BNcgLURE0g-1w"/>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123728" y="3789040"/>
            <a:ext cx="4392488" cy="2737573"/>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2349451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23528" y="692696"/>
            <a:ext cx="8686800" cy="838200"/>
          </a:xfrm>
        </p:spPr>
        <p:txBody>
          <a:bodyPr>
            <a:normAutofit fontScale="90000"/>
          </a:bodyPr>
          <a:lstStyle/>
          <a:p>
            <a:pPr algn="ctr"/>
            <a:r>
              <a:rPr lang="tr-TR" dirty="0"/>
              <a:t>öfkeyle </a:t>
            </a:r>
            <a:r>
              <a:rPr lang="tr-TR" dirty="0" smtClean="0"/>
              <a:t>baş etmede </a:t>
            </a:r>
            <a:r>
              <a:rPr lang="tr-TR" dirty="0"/>
              <a:t>kullanılan yanlış yollar</a:t>
            </a:r>
            <a:br>
              <a:rPr lang="tr-TR" dirty="0"/>
            </a:br>
            <a:r>
              <a:rPr lang="tr-TR" dirty="0"/>
              <a:t/>
            </a:r>
            <a:br>
              <a:rPr lang="tr-TR" dirty="0"/>
            </a:br>
            <a:endParaRPr lang="tr-TR" dirty="0"/>
          </a:p>
        </p:txBody>
      </p:sp>
      <p:sp>
        <p:nvSpPr>
          <p:cNvPr id="3" name="İçerik Yer Tutucusu 2"/>
          <p:cNvSpPr>
            <a:spLocks noGrp="1"/>
          </p:cNvSpPr>
          <p:nvPr>
            <p:ph idx="1"/>
          </p:nvPr>
        </p:nvSpPr>
        <p:spPr/>
        <p:txBody>
          <a:bodyPr>
            <a:normAutofit/>
          </a:bodyPr>
          <a:lstStyle/>
          <a:p>
            <a:pPr>
              <a:buNone/>
            </a:pPr>
            <a:endParaRPr lang="tr-TR" dirty="0"/>
          </a:p>
          <a:p>
            <a:pPr lvl="0"/>
            <a:r>
              <a:rPr lang="tr-TR" dirty="0"/>
              <a:t>öfkeyi yok saymak</a:t>
            </a:r>
          </a:p>
          <a:p>
            <a:pPr lvl="0"/>
            <a:r>
              <a:rPr lang="tr-TR" dirty="0"/>
              <a:t>öfkeyi başkasına</a:t>
            </a:r>
          </a:p>
          <a:p>
            <a:pPr>
              <a:buNone/>
            </a:pPr>
            <a:r>
              <a:rPr lang="tr-TR" dirty="0"/>
              <a:t>	aktarmak</a:t>
            </a:r>
          </a:p>
          <a:p>
            <a:pPr lvl="0"/>
            <a:r>
              <a:rPr lang="tr-TR" dirty="0"/>
              <a:t>öfkeyi saldırganca </a:t>
            </a:r>
          </a:p>
          <a:p>
            <a:pPr>
              <a:buNone/>
            </a:pPr>
            <a:r>
              <a:rPr lang="tr-TR" dirty="0"/>
              <a:t>	ortaya koymak</a:t>
            </a:r>
          </a:p>
          <a:p>
            <a:pPr lvl="0"/>
            <a:r>
              <a:rPr lang="tr-TR" dirty="0"/>
              <a:t>öfkeyi kendine yöneltmek</a:t>
            </a:r>
          </a:p>
          <a:p>
            <a:endParaRPr lang="tr-TR" dirty="0"/>
          </a:p>
        </p:txBody>
      </p:sp>
      <p:pic>
        <p:nvPicPr>
          <p:cNvPr id="4" name="Picture 2" descr="http://www.uzmanpsikoloji.com/wp-content/uploads/2009/12/%C3%B6fke.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64088" y="1916832"/>
            <a:ext cx="3333750" cy="3028950"/>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5" name="Dikdörtgen 4"/>
          <p:cNvSpPr/>
          <p:nvPr/>
        </p:nvSpPr>
        <p:spPr>
          <a:xfrm rot="7879744">
            <a:off x="5014739" y="3304962"/>
            <a:ext cx="4032448"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Dikdörtgen 5"/>
          <p:cNvSpPr/>
          <p:nvPr/>
        </p:nvSpPr>
        <p:spPr>
          <a:xfrm rot="2853381">
            <a:off x="5043004" y="3302520"/>
            <a:ext cx="4032448"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xmlns="" val="6859931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dirty="0" smtClean="0"/>
              <a:t>ÖFKE KONTROLÜ</a:t>
            </a:r>
            <a:endParaRPr lang="tr-TR" dirty="0"/>
          </a:p>
        </p:txBody>
      </p:sp>
      <p:sp>
        <p:nvSpPr>
          <p:cNvPr id="3" name="İçerik Yer Tutucusu 2"/>
          <p:cNvSpPr>
            <a:spLocks noGrp="1"/>
          </p:cNvSpPr>
          <p:nvPr>
            <p:ph idx="1"/>
          </p:nvPr>
        </p:nvSpPr>
        <p:spPr>
          <a:xfrm>
            <a:off x="395536" y="1196752"/>
            <a:ext cx="8686800" cy="4525963"/>
          </a:xfrm>
        </p:spPr>
        <p:txBody>
          <a:bodyPr>
            <a:normAutofit/>
          </a:bodyPr>
          <a:lstStyle/>
          <a:p>
            <a:pPr>
              <a:buNone/>
            </a:pPr>
            <a:r>
              <a:rPr lang="tr-TR" dirty="0" smtClean="0">
                <a:latin typeface="Bookman Old Style" pitchFamily="18" charset="0"/>
              </a:rPr>
              <a:t>	</a:t>
            </a:r>
            <a:r>
              <a:rPr lang="tr-TR" sz="2800" dirty="0" smtClean="0"/>
              <a:t>Öfke kontrolünde temel amaç; saldırganlıktan uzak, şiddet içermeyen, kişinin kendisine ve çevresine zarar vermeyecek şekilde  duygusunu ifade becerisi kazanmasıdır.          </a:t>
            </a:r>
          </a:p>
          <a:p>
            <a:pPr>
              <a:buNone/>
            </a:pPr>
            <a:r>
              <a:rPr lang="tr-TR" sz="2800" dirty="0" smtClean="0"/>
              <a:t>	Öfke kontrolünü öğreten pek çok yöntem vardır. doğru yöntem kişiden kişiye değişebilir. </a:t>
            </a:r>
          </a:p>
          <a:p>
            <a:pPr>
              <a:buNone/>
            </a:pPr>
            <a:r>
              <a:rPr lang="tr-TR" sz="2800" dirty="0" smtClean="0"/>
              <a:t>	Bireyin kişilik özelliği, yaşam tarzına uygun olanın seçilmesi etkili sonuca ulaştırır.</a:t>
            </a:r>
          </a:p>
          <a:p>
            <a:endParaRPr lang="tr-TR" sz="2800" dirty="0"/>
          </a:p>
        </p:txBody>
      </p:sp>
      <p:pic>
        <p:nvPicPr>
          <p:cNvPr id="5122" name="Picture 2" descr="http://www.residentadvisor.net/images/news/2012/kontrol2012.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79712" y="5157192"/>
            <a:ext cx="5040560" cy="1555778"/>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230514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22176" y="692696"/>
            <a:ext cx="8686800" cy="838200"/>
          </a:xfrm>
        </p:spPr>
        <p:txBody>
          <a:bodyPr>
            <a:normAutofit fontScale="90000"/>
          </a:bodyPr>
          <a:lstStyle/>
          <a:p>
            <a:r>
              <a:rPr lang="de-DE" b="1" dirty="0">
                <a:solidFill>
                  <a:schemeClr val="accent2">
                    <a:lumMod val="75000"/>
                  </a:schemeClr>
                </a:solidFill>
                <a:latin typeface="+mn-lt"/>
              </a:rPr>
              <a:t>ÖFKE KONTROL</a:t>
            </a:r>
            <a:r>
              <a:rPr lang="tr-TR" b="1" dirty="0">
                <a:solidFill>
                  <a:schemeClr val="accent2">
                    <a:lumMod val="75000"/>
                  </a:schemeClr>
                </a:solidFill>
                <a:latin typeface="+mn-lt"/>
              </a:rPr>
              <a:t>ÜNDE</a:t>
            </a:r>
            <a:r>
              <a:rPr lang="de-DE" b="1" dirty="0">
                <a:solidFill>
                  <a:schemeClr val="accent2">
                    <a:lumMod val="75000"/>
                  </a:schemeClr>
                </a:solidFill>
                <a:latin typeface="+mn-lt"/>
              </a:rPr>
              <a:t> TEMEL İLKELER </a:t>
            </a:r>
            <a:r>
              <a:rPr lang="tr-TR" b="1" dirty="0">
                <a:latin typeface="+mn-lt"/>
              </a:rPr>
              <a:t/>
            </a:r>
            <a:br>
              <a:rPr lang="tr-TR" b="1" dirty="0">
                <a:latin typeface="+mn-lt"/>
              </a:rPr>
            </a:br>
            <a:endParaRPr lang="tr-TR" b="1" dirty="0">
              <a:latin typeface="+mn-lt"/>
            </a:endParaRPr>
          </a:p>
        </p:txBody>
      </p:sp>
      <p:sp>
        <p:nvSpPr>
          <p:cNvPr id="3" name="İçerik Yer Tutucusu 2"/>
          <p:cNvSpPr>
            <a:spLocks noGrp="1"/>
          </p:cNvSpPr>
          <p:nvPr>
            <p:ph idx="1"/>
          </p:nvPr>
        </p:nvSpPr>
        <p:spPr/>
        <p:txBody>
          <a:bodyPr>
            <a:normAutofit/>
          </a:bodyPr>
          <a:lstStyle/>
          <a:p>
            <a:pPr lvl="0"/>
            <a:r>
              <a:rPr lang="de-DE" dirty="0" err="1"/>
              <a:t>Konu</a:t>
            </a:r>
            <a:r>
              <a:rPr lang="de-DE" dirty="0"/>
              <a:t> s</a:t>
            </a:r>
            <a:r>
              <a:rPr lang="tr-TR" dirty="0"/>
              <a:t>i</a:t>
            </a:r>
            <a:r>
              <a:rPr lang="de-DE" dirty="0"/>
              <a:t>z</a:t>
            </a:r>
            <a:r>
              <a:rPr lang="tr-TR" dirty="0"/>
              <a:t>i</a:t>
            </a:r>
            <a:r>
              <a:rPr lang="de-DE" dirty="0"/>
              <a:t>n </a:t>
            </a:r>
            <a:r>
              <a:rPr lang="tr-TR" dirty="0"/>
              <a:t>i</a:t>
            </a:r>
            <a:r>
              <a:rPr lang="de-DE" dirty="0"/>
              <a:t>ç</a:t>
            </a:r>
            <a:r>
              <a:rPr lang="tr-TR" dirty="0"/>
              <a:t>i</a:t>
            </a:r>
            <a:r>
              <a:rPr lang="de-DE" dirty="0"/>
              <a:t>n </a:t>
            </a:r>
            <a:r>
              <a:rPr lang="de-DE" dirty="0" err="1"/>
              <a:t>öneml</a:t>
            </a:r>
            <a:r>
              <a:rPr lang="tr-TR" dirty="0"/>
              <a:t>i</a:t>
            </a:r>
            <a:r>
              <a:rPr lang="de-DE" dirty="0" err="1"/>
              <a:t>yse</a:t>
            </a:r>
            <a:r>
              <a:rPr lang="de-DE" dirty="0"/>
              <a:t> </a:t>
            </a:r>
            <a:r>
              <a:rPr lang="de-DE" dirty="0" err="1"/>
              <a:t>mutlaka</a:t>
            </a:r>
            <a:r>
              <a:rPr lang="de-DE" dirty="0"/>
              <a:t> </a:t>
            </a:r>
            <a:r>
              <a:rPr lang="de-DE" dirty="0" err="1" smtClean="0"/>
              <a:t>konuş</a:t>
            </a:r>
            <a:r>
              <a:rPr lang="tr-TR" dirty="0" smtClean="0"/>
              <a:t>malısınız</a:t>
            </a:r>
            <a:r>
              <a:rPr lang="de-DE" dirty="0" smtClean="0"/>
              <a:t>. </a:t>
            </a:r>
            <a:endParaRPr lang="tr-TR" dirty="0"/>
          </a:p>
          <a:p>
            <a:pPr lvl="0"/>
            <a:r>
              <a:rPr lang="tr-TR" dirty="0"/>
              <a:t>Sorunu düşünüp açıklık kazandırmaya zaman ayırın.</a:t>
            </a:r>
          </a:p>
          <a:p>
            <a:pPr lvl="0"/>
            <a:r>
              <a:rPr lang="tr-TR" dirty="0"/>
              <a:t>Ben diliyle </a:t>
            </a:r>
            <a:r>
              <a:rPr lang="tr-TR" dirty="0" smtClean="0"/>
              <a:t>konuşun.</a:t>
            </a:r>
            <a:endParaRPr lang="tr-TR" dirty="0"/>
          </a:p>
          <a:p>
            <a:pPr lvl="0"/>
            <a:r>
              <a:rPr lang="tr-TR" dirty="0"/>
              <a:t>İnsanların farklı olduğu gerçeğini kabul edin.</a:t>
            </a:r>
          </a:p>
          <a:p>
            <a:pPr lvl="0"/>
            <a:r>
              <a:rPr lang="tr-TR" dirty="0"/>
              <a:t>Hiçbir sonuca varmayan tartışmalara girmeyin.</a:t>
            </a:r>
          </a:p>
          <a:p>
            <a:endParaRPr lang="tr-TR" dirty="0"/>
          </a:p>
        </p:txBody>
      </p:sp>
    </p:spTree>
    <p:extLst>
      <p:ext uri="{BB962C8B-B14F-4D97-AF65-F5344CB8AC3E}">
        <p14:creationId xmlns:p14="http://schemas.microsoft.com/office/powerpoint/2010/main" xmlns="" val="33406234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23528" y="692696"/>
            <a:ext cx="8686800" cy="838200"/>
          </a:xfrm>
        </p:spPr>
        <p:txBody>
          <a:bodyPr>
            <a:normAutofit fontScale="90000"/>
          </a:bodyPr>
          <a:lstStyle/>
          <a:p>
            <a:r>
              <a:rPr lang="tr-TR" b="1" dirty="0">
                <a:solidFill>
                  <a:schemeClr val="accent1">
                    <a:lumMod val="50000"/>
                  </a:schemeClr>
                </a:solidFill>
                <a:latin typeface="Bookman Old Style" pitchFamily="18" charset="0"/>
              </a:rPr>
              <a:t>ÖFKEYLE OLUMLU BAŞETME YOLLARI</a:t>
            </a:r>
            <a:r>
              <a:rPr lang="tr-TR" dirty="0"/>
              <a:t/>
            </a:r>
            <a:br>
              <a:rPr lang="tr-TR" dirty="0"/>
            </a:br>
            <a:endParaRPr lang="tr-TR" dirty="0"/>
          </a:p>
        </p:txBody>
      </p:sp>
      <p:sp>
        <p:nvSpPr>
          <p:cNvPr id="3" name="İçerik Yer Tutucusu 2"/>
          <p:cNvSpPr>
            <a:spLocks noGrp="1"/>
          </p:cNvSpPr>
          <p:nvPr>
            <p:ph idx="1"/>
          </p:nvPr>
        </p:nvSpPr>
        <p:spPr/>
        <p:txBody>
          <a:bodyPr>
            <a:normAutofit fontScale="85000" lnSpcReduction="20000"/>
          </a:bodyPr>
          <a:lstStyle/>
          <a:p>
            <a:pPr lvl="0"/>
            <a:r>
              <a:rPr lang="tr-TR" dirty="0" smtClean="0">
                <a:latin typeface="Bookman Old Style" pitchFamily="18" charset="0"/>
              </a:rPr>
              <a:t>Hangi duygunuz öfkeye yol açıyor? Önce asıl duygunuzu fark edin.</a:t>
            </a:r>
          </a:p>
          <a:p>
            <a:pPr lvl="0"/>
            <a:r>
              <a:rPr lang="tr-TR" dirty="0">
                <a:latin typeface="Bookman Old Style" pitchFamily="18" charset="0"/>
              </a:rPr>
              <a:t>H</a:t>
            </a:r>
            <a:r>
              <a:rPr lang="tr-TR" dirty="0" smtClean="0">
                <a:latin typeface="Bookman Old Style" pitchFamily="18" charset="0"/>
              </a:rPr>
              <a:t>akkınızı koruyun ancak ne pasif ne saldırgan olmadan!</a:t>
            </a:r>
          </a:p>
          <a:p>
            <a:pPr lvl="0"/>
            <a:r>
              <a:rPr lang="tr-TR" dirty="0">
                <a:latin typeface="Bookman Old Style" pitchFamily="18" charset="0"/>
              </a:rPr>
              <a:t>G</a:t>
            </a:r>
            <a:r>
              <a:rPr lang="tr-TR" dirty="0" smtClean="0">
                <a:latin typeface="Bookman Old Style" pitchFamily="18" charset="0"/>
              </a:rPr>
              <a:t>erektiğinde mola alıp sakinleşin!</a:t>
            </a:r>
          </a:p>
          <a:p>
            <a:pPr lvl="0"/>
            <a:r>
              <a:rPr lang="tr-TR" dirty="0">
                <a:latin typeface="Bookman Old Style" pitchFamily="18" charset="0"/>
              </a:rPr>
              <a:t>A</a:t>
            </a:r>
            <a:r>
              <a:rPr lang="tr-TR" dirty="0" smtClean="0">
                <a:latin typeface="Bookman Old Style" pitchFamily="18" charset="0"/>
              </a:rPr>
              <a:t>bartılı ve dramatik düşüncelerinizi sorgulayın asıl nedenini bulun!</a:t>
            </a:r>
          </a:p>
          <a:p>
            <a:pPr lvl="0"/>
            <a:r>
              <a:rPr lang="tr-TR" dirty="0">
                <a:latin typeface="Bookman Old Style" pitchFamily="18" charset="0"/>
              </a:rPr>
              <a:t>D</a:t>
            </a:r>
            <a:r>
              <a:rPr lang="tr-TR" dirty="0" smtClean="0">
                <a:latin typeface="Bookman Old Style" pitchFamily="18" charset="0"/>
              </a:rPr>
              <a:t>uygularınızı anlattığınız bir günlük tutun. yazı yazmak zor geliyorsa resim de yapabilirsiniz. </a:t>
            </a:r>
          </a:p>
          <a:p>
            <a:pPr lvl="0"/>
            <a:r>
              <a:rPr lang="tr-TR" dirty="0">
                <a:latin typeface="Bookman Old Style" pitchFamily="18" charset="0"/>
              </a:rPr>
              <a:t>A</a:t>
            </a:r>
            <a:r>
              <a:rPr lang="tr-TR" dirty="0" smtClean="0">
                <a:latin typeface="Bookman Old Style" pitchFamily="18" charset="0"/>
              </a:rPr>
              <a:t>sıl sorun öfke değil, </a:t>
            </a:r>
            <a:r>
              <a:rPr lang="tr-TR" dirty="0">
                <a:latin typeface="Bookman Old Style" pitchFamily="18" charset="0"/>
              </a:rPr>
              <a:t>İFADE EDİLME BİÇİMİDİR UNUTMAYIN. </a:t>
            </a:r>
          </a:p>
          <a:p>
            <a:endParaRPr lang="tr-TR" dirty="0"/>
          </a:p>
        </p:txBody>
      </p:sp>
    </p:spTree>
    <p:extLst>
      <p:ext uri="{BB962C8B-B14F-4D97-AF65-F5344CB8AC3E}">
        <p14:creationId xmlns:p14="http://schemas.microsoft.com/office/powerpoint/2010/main" xmlns="" val="34890159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23528" y="692696"/>
            <a:ext cx="8686800" cy="838200"/>
          </a:xfrm>
        </p:spPr>
        <p:txBody>
          <a:bodyPr>
            <a:normAutofit fontScale="90000"/>
          </a:bodyPr>
          <a:lstStyle/>
          <a:p>
            <a:pPr algn="ctr"/>
            <a:r>
              <a:rPr lang="tr-TR" b="1" dirty="0">
                <a:solidFill>
                  <a:schemeClr val="accent1">
                    <a:lumMod val="50000"/>
                  </a:schemeClr>
                </a:solidFill>
                <a:latin typeface="Bookman Old Style" pitchFamily="18" charset="0"/>
              </a:rPr>
              <a:t>ÖFKELİ İSENİZ</a:t>
            </a:r>
            <a:r>
              <a:rPr lang="tr-TR" dirty="0">
                <a:solidFill>
                  <a:schemeClr val="accent1">
                    <a:lumMod val="50000"/>
                  </a:schemeClr>
                </a:solidFill>
                <a:latin typeface="Bookman Old Style" pitchFamily="18" charset="0"/>
              </a:rPr>
              <a:t/>
            </a:r>
            <a:br>
              <a:rPr lang="tr-TR" dirty="0">
                <a:solidFill>
                  <a:schemeClr val="accent1">
                    <a:lumMod val="50000"/>
                  </a:schemeClr>
                </a:solidFill>
                <a:latin typeface="Bookman Old Style" pitchFamily="18" charset="0"/>
              </a:rPr>
            </a:br>
            <a:endParaRPr lang="tr-TR" dirty="0">
              <a:solidFill>
                <a:schemeClr val="accent1">
                  <a:lumMod val="50000"/>
                </a:schemeClr>
              </a:solidFill>
            </a:endParaRPr>
          </a:p>
        </p:txBody>
      </p:sp>
      <p:sp>
        <p:nvSpPr>
          <p:cNvPr id="3" name="İçerik Yer Tutucusu 2"/>
          <p:cNvSpPr>
            <a:spLocks noGrp="1"/>
          </p:cNvSpPr>
          <p:nvPr>
            <p:ph idx="1"/>
          </p:nvPr>
        </p:nvSpPr>
        <p:spPr/>
        <p:txBody>
          <a:bodyPr>
            <a:normAutofit fontScale="92500" lnSpcReduction="10000"/>
          </a:bodyPr>
          <a:lstStyle/>
          <a:p>
            <a:pPr lvl="0"/>
            <a:r>
              <a:rPr lang="tr-TR" b="1" dirty="0" smtClean="0">
                <a:solidFill>
                  <a:schemeClr val="tx1">
                    <a:lumMod val="95000"/>
                    <a:lumOff val="5000"/>
                  </a:schemeClr>
                </a:solidFill>
              </a:rPr>
              <a:t>Derin nefes alın: öfke tepkisi vermeden önce en az 10 defa derin nefes alıp verin, sonra tepki verin…</a:t>
            </a:r>
            <a:endParaRPr lang="tr-TR" dirty="0" smtClean="0">
              <a:solidFill>
                <a:schemeClr val="tx1">
                  <a:lumMod val="95000"/>
                  <a:lumOff val="5000"/>
                </a:schemeClr>
              </a:solidFill>
            </a:endParaRPr>
          </a:p>
          <a:p>
            <a:pPr lvl="0"/>
            <a:r>
              <a:rPr lang="tr-TR" b="1" dirty="0" smtClean="0">
                <a:solidFill>
                  <a:schemeClr val="tx1">
                    <a:lumMod val="95000"/>
                    <a:lumOff val="5000"/>
                  </a:schemeClr>
                </a:solidFill>
              </a:rPr>
              <a:t>Çatışma ortamından bir süre uzaklaşın… </a:t>
            </a:r>
            <a:endParaRPr lang="tr-TR" dirty="0" smtClean="0">
              <a:solidFill>
                <a:schemeClr val="tx1">
                  <a:lumMod val="95000"/>
                  <a:lumOff val="5000"/>
                </a:schemeClr>
              </a:solidFill>
            </a:endParaRPr>
          </a:p>
          <a:p>
            <a:pPr lvl="0"/>
            <a:r>
              <a:rPr lang="tr-TR" b="1" dirty="0" smtClean="0">
                <a:solidFill>
                  <a:schemeClr val="tx1">
                    <a:lumMod val="95000"/>
                    <a:lumOff val="5000"/>
                  </a:schemeClr>
                </a:solidFill>
              </a:rPr>
              <a:t>Tartışmayı erteleyin…</a:t>
            </a:r>
            <a:endParaRPr lang="tr-TR" dirty="0" smtClean="0">
              <a:solidFill>
                <a:schemeClr val="tx1">
                  <a:lumMod val="95000"/>
                  <a:lumOff val="5000"/>
                </a:schemeClr>
              </a:solidFill>
            </a:endParaRPr>
          </a:p>
          <a:p>
            <a:pPr lvl="0"/>
            <a:r>
              <a:rPr lang="tr-TR" b="1" dirty="0" smtClean="0">
                <a:solidFill>
                  <a:schemeClr val="tx1">
                    <a:lumMod val="95000"/>
                    <a:lumOff val="5000"/>
                  </a:schemeClr>
                </a:solidFill>
              </a:rPr>
              <a:t>Koşun…</a:t>
            </a:r>
            <a:endParaRPr lang="tr-TR" dirty="0" smtClean="0">
              <a:solidFill>
                <a:schemeClr val="tx1">
                  <a:lumMod val="95000"/>
                  <a:lumOff val="5000"/>
                </a:schemeClr>
              </a:solidFill>
            </a:endParaRPr>
          </a:p>
          <a:p>
            <a:pPr lvl="0"/>
            <a:r>
              <a:rPr lang="tr-TR" b="1" dirty="0" smtClean="0">
                <a:solidFill>
                  <a:schemeClr val="tx1">
                    <a:lumMod val="95000"/>
                    <a:lumOff val="5000"/>
                  </a:schemeClr>
                </a:solidFill>
              </a:rPr>
              <a:t>Enerjinizi boşaltın…</a:t>
            </a:r>
            <a:endParaRPr lang="tr-TR" dirty="0" smtClean="0">
              <a:solidFill>
                <a:schemeClr val="tx1">
                  <a:lumMod val="95000"/>
                  <a:lumOff val="5000"/>
                </a:schemeClr>
              </a:solidFill>
            </a:endParaRPr>
          </a:p>
          <a:p>
            <a:pPr lvl="0"/>
            <a:r>
              <a:rPr lang="tr-TR" b="1" dirty="0" smtClean="0">
                <a:solidFill>
                  <a:schemeClr val="tx1">
                    <a:lumMod val="95000"/>
                    <a:lumOff val="5000"/>
                  </a:schemeClr>
                </a:solidFill>
              </a:rPr>
              <a:t>İşi komikliğe vurun, gülün, kahkaha atın… </a:t>
            </a:r>
            <a:endParaRPr lang="tr-TR" dirty="0" smtClean="0">
              <a:solidFill>
                <a:schemeClr val="tx1">
                  <a:lumMod val="95000"/>
                  <a:lumOff val="5000"/>
                </a:schemeClr>
              </a:solidFill>
            </a:endParaRPr>
          </a:p>
          <a:p>
            <a:pPr lvl="0"/>
            <a:r>
              <a:rPr lang="tr-TR" b="1" dirty="0" smtClean="0">
                <a:solidFill>
                  <a:schemeClr val="tx1">
                    <a:lumMod val="95000"/>
                    <a:lumOff val="5000"/>
                  </a:schemeClr>
                </a:solidFill>
              </a:rPr>
              <a:t>Film izleyin…</a:t>
            </a:r>
            <a:endParaRPr lang="tr-TR" dirty="0" smtClean="0">
              <a:solidFill>
                <a:schemeClr val="tx1">
                  <a:lumMod val="95000"/>
                  <a:lumOff val="5000"/>
                </a:schemeClr>
              </a:solidFill>
            </a:endParaRPr>
          </a:p>
          <a:p>
            <a:pPr lvl="0"/>
            <a:r>
              <a:rPr lang="tr-TR" b="1" dirty="0" smtClean="0">
                <a:solidFill>
                  <a:schemeClr val="tx1">
                    <a:lumMod val="95000"/>
                    <a:lumOff val="5000"/>
                  </a:schemeClr>
                </a:solidFill>
              </a:rPr>
              <a:t>Bir meşguliyet bulun…</a:t>
            </a:r>
            <a:endParaRPr lang="tr-TR" dirty="0" smtClean="0">
              <a:solidFill>
                <a:schemeClr val="tx1">
                  <a:lumMod val="95000"/>
                  <a:lumOff val="5000"/>
                </a:schemeClr>
              </a:solidFill>
            </a:endParaRPr>
          </a:p>
          <a:p>
            <a:endParaRPr lang="tr-TR" dirty="0"/>
          </a:p>
        </p:txBody>
      </p:sp>
      <p:pic>
        <p:nvPicPr>
          <p:cNvPr id="8194" name="Picture 2" descr="http://vignette2.wikia.nocookie.net/robocraft/images/2/26/Smile.png/revision/latest?cb=2015011015244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236296" y="4725144"/>
            <a:ext cx="1800200" cy="18002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7603462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456182" y="620688"/>
            <a:ext cx="3824808" cy="1512168"/>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400" b="1" dirty="0" smtClean="0">
                <a:solidFill>
                  <a:schemeClr val="tx1">
                    <a:lumMod val="95000"/>
                    <a:lumOff val="5000"/>
                  </a:schemeClr>
                </a:solidFill>
                <a:effectLst>
                  <a:outerShdw blurRad="38100" dist="38100" dir="2700000" algn="tl">
                    <a:srgbClr val="000000">
                      <a:alpha val="43137"/>
                    </a:srgbClr>
                  </a:outerShdw>
                </a:effectLst>
              </a:rPr>
              <a:t>DUR</a:t>
            </a:r>
            <a:endParaRPr lang="tr-TR" sz="4400" b="1" dirty="0">
              <a:solidFill>
                <a:schemeClr val="tx1">
                  <a:lumMod val="95000"/>
                  <a:lumOff val="5000"/>
                </a:schemeClr>
              </a:solidFill>
              <a:effectLst>
                <a:outerShdw blurRad="38100" dist="38100" dir="2700000" algn="tl">
                  <a:srgbClr val="000000">
                    <a:alpha val="43137"/>
                  </a:srgbClr>
                </a:outerShdw>
              </a:effectLst>
            </a:endParaRPr>
          </a:p>
        </p:txBody>
      </p:sp>
      <p:sp>
        <p:nvSpPr>
          <p:cNvPr id="7" name="Oval 6"/>
          <p:cNvSpPr/>
          <p:nvPr/>
        </p:nvSpPr>
        <p:spPr>
          <a:xfrm>
            <a:off x="1848272" y="2392490"/>
            <a:ext cx="5104184" cy="2016224"/>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400" b="1" dirty="0" smtClean="0">
                <a:solidFill>
                  <a:schemeClr val="tx1">
                    <a:lumMod val="95000"/>
                    <a:lumOff val="5000"/>
                  </a:schemeClr>
                </a:solidFill>
                <a:effectLst>
                  <a:outerShdw blurRad="38100" dist="38100" dir="2700000" algn="tl">
                    <a:srgbClr val="000000">
                      <a:alpha val="43137"/>
                    </a:srgbClr>
                  </a:outerShdw>
                </a:effectLst>
              </a:rPr>
              <a:t>DÜŞÜN</a:t>
            </a:r>
            <a:endParaRPr lang="tr-TR" sz="4400" b="1" dirty="0">
              <a:solidFill>
                <a:schemeClr val="tx1">
                  <a:lumMod val="95000"/>
                  <a:lumOff val="5000"/>
                </a:schemeClr>
              </a:solidFill>
              <a:effectLst>
                <a:outerShdw blurRad="38100" dist="38100" dir="2700000" algn="tl">
                  <a:srgbClr val="000000">
                    <a:alpha val="43137"/>
                  </a:srgbClr>
                </a:outerShdw>
              </a:effectLst>
            </a:endParaRPr>
          </a:p>
        </p:txBody>
      </p:sp>
      <p:sp>
        <p:nvSpPr>
          <p:cNvPr id="8" name="Oval 7"/>
          <p:cNvSpPr/>
          <p:nvPr/>
        </p:nvSpPr>
        <p:spPr>
          <a:xfrm>
            <a:off x="1211914" y="4581128"/>
            <a:ext cx="6376900" cy="2016224"/>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400" b="1" dirty="0" smtClean="0">
                <a:solidFill>
                  <a:schemeClr val="tx1">
                    <a:lumMod val="95000"/>
                    <a:lumOff val="5000"/>
                  </a:schemeClr>
                </a:solidFill>
                <a:effectLst>
                  <a:outerShdw blurRad="38100" dist="38100" dir="2700000" algn="tl">
                    <a:srgbClr val="000000">
                      <a:alpha val="43137"/>
                    </a:srgbClr>
                  </a:outerShdw>
                </a:effectLst>
              </a:rPr>
              <a:t>HAREKET ET</a:t>
            </a:r>
            <a:endParaRPr lang="tr-TR" sz="4400" b="1" dirty="0">
              <a:solidFill>
                <a:schemeClr val="tx1">
                  <a:lumMod val="95000"/>
                  <a:lumOff val="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30987986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dirty="0" smtClean="0"/>
              <a:t>ÖFKEYİ KONTROL ETME STRATEJİLERİ</a:t>
            </a:r>
            <a:endParaRPr lang="tr-TR" dirty="0"/>
          </a:p>
        </p:txBody>
      </p:sp>
      <p:sp>
        <p:nvSpPr>
          <p:cNvPr id="3" name="İçerik Yer Tutucusu 2"/>
          <p:cNvSpPr>
            <a:spLocks noGrp="1"/>
          </p:cNvSpPr>
          <p:nvPr>
            <p:ph idx="1"/>
          </p:nvPr>
        </p:nvSpPr>
        <p:spPr/>
        <p:txBody>
          <a:bodyPr>
            <a:normAutofit fontScale="85000" lnSpcReduction="20000"/>
          </a:bodyPr>
          <a:lstStyle/>
          <a:p>
            <a:r>
              <a:rPr lang="tr-TR" dirty="0" smtClean="0"/>
              <a:t>Öfkenin ilk işaretine dikkat edilmeli böylece öfke kontrolden çıkmadan kontrol edebilirsin. </a:t>
            </a:r>
          </a:p>
          <a:p>
            <a:r>
              <a:rPr lang="tr-TR" dirty="0" smtClean="0"/>
              <a:t>Sinirlemeye başlanıldığında düşüncelerin sakin tutabilmen önemlidir.</a:t>
            </a:r>
          </a:p>
          <a:p>
            <a:r>
              <a:rPr lang="tr-TR" dirty="0" smtClean="0"/>
              <a:t>sevdiğin insanlardan öfke kontrolü konusunda destek almalısın.</a:t>
            </a:r>
          </a:p>
          <a:p>
            <a:r>
              <a:rPr lang="tr-TR" dirty="0" smtClean="0"/>
              <a:t>Mutluluk öfkeden uzak tutar. Mutlu ve sakin atmosfer korumalısın.</a:t>
            </a:r>
          </a:p>
          <a:p>
            <a:r>
              <a:rPr lang="tr-TR" dirty="0" smtClean="0"/>
              <a:t>Öfkeli bir durum olduğunda, çatışmayı çözmeye başlamalısın</a:t>
            </a:r>
          </a:p>
          <a:p>
            <a:r>
              <a:rPr lang="tr-TR" dirty="0" smtClean="0"/>
              <a:t>Öfke yönetiminde kilit nokta hayati olmayan kusurlarda hoşgörü göstermektir.  </a:t>
            </a:r>
            <a:endParaRPr lang="tr-TR" dirty="0"/>
          </a:p>
        </p:txBody>
      </p:sp>
    </p:spTree>
    <p:extLst>
      <p:ext uri="{BB962C8B-B14F-4D97-AF65-F5344CB8AC3E}">
        <p14:creationId xmlns:p14="http://schemas.microsoft.com/office/powerpoint/2010/main" xmlns="" val="1828652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dirty="0" smtClean="0"/>
              <a:t>ÖFKEYİ KONTROL ETME STRATEJİLERİ</a:t>
            </a:r>
            <a:endParaRPr lang="tr-TR" dirty="0"/>
          </a:p>
        </p:txBody>
      </p:sp>
      <p:sp>
        <p:nvSpPr>
          <p:cNvPr id="3" name="İçerik Yer Tutucusu 2"/>
          <p:cNvSpPr>
            <a:spLocks noGrp="1"/>
          </p:cNvSpPr>
          <p:nvPr>
            <p:ph idx="1"/>
          </p:nvPr>
        </p:nvSpPr>
        <p:spPr/>
        <p:txBody>
          <a:bodyPr>
            <a:normAutofit fontScale="85000" lnSpcReduction="20000"/>
          </a:bodyPr>
          <a:lstStyle/>
          <a:p>
            <a:r>
              <a:rPr lang="tr-TR" dirty="0"/>
              <a:t>Geçmişteki hatalardan ders almak </a:t>
            </a:r>
            <a:r>
              <a:rPr lang="tr-TR" dirty="0" smtClean="0"/>
              <a:t>önemlidir.</a:t>
            </a:r>
            <a:endParaRPr lang="tr-TR" dirty="0"/>
          </a:p>
          <a:p>
            <a:r>
              <a:rPr lang="tr-TR" dirty="0"/>
              <a:t>Değiştirilemez olan şeyleri kabul etmek gerekir. </a:t>
            </a:r>
          </a:p>
          <a:p>
            <a:r>
              <a:rPr lang="tr-TR" dirty="0"/>
              <a:t>Başkalarının hatalarını affetmek ve unutmak önemlidir.</a:t>
            </a:r>
          </a:p>
          <a:p>
            <a:r>
              <a:rPr lang="tr-TR" dirty="0" smtClean="0"/>
              <a:t>Öfkeni </a:t>
            </a:r>
            <a:r>
              <a:rPr lang="tr-TR" dirty="0"/>
              <a:t>doğru şekilde ifade edip etmediğini kontrol </a:t>
            </a:r>
            <a:r>
              <a:rPr lang="tr-TR" dirty="0" smtClean="0"/>
              <a:t>etmelisin.</a:t>
            </a:r>
            <a:endParaRPr lang="tr-TR" dirty="0"/>
          </a:p>
          <a:p>
            <a:r>
              <a:rPr lang="tr-TR" dirty="0"/>
              <a:t>Öfkenin “patlamasına” izin </a:t>
            </a:r>
            <a:r>
              <a:rPr lang="tr-TR" dirty="0" smtClean="0"/>
              <a:t>verme. </a:t>
            </a:r>
            <a:r>
              <a:rPr lang="tr-TR" dirty="0"/>
              <a:t>Bu bireylere fiziksel ve zihinsel olarak zarar verir.</a:t>
            </a:r>
          </a:p>
          <a:p>
            <a:r>
              <a:rPr lang="tr-TR" dirty="0"/>
              <a:t>Diğer insanların da ihtiyaçlarına ve duygularına değer </a:t>
            </a:r>
            <a:r>
              <a:rPr lang="tr-TR" dirty="0" smtClean="0"/>
              <a:t>verebilmelisin.</a:t>
            </a:r>
            <a:endParaRPr lang="tr-TR" dirty="0"/>
          </a:p>
          <a:p>
            <a:r>
              <a:rPr lang="tr-TR" dirty="0"/>
              <a:t>B</a:t>
            </a:r>
            <a:r>
              <a:rPr lang="tr-TR" dirty="0" smtClean="0"/>
              <a:t>ir </a:t>
            </a:r>
            <a:r>
              <a:rPr lang="tr-TR" dirty="0"/>
              <a:t>durum ya da kişi tarafından kontrolden </a:t>
            </a:r>
            <a:r>
              <a:rPr lang="tr-TR" dirty="0" smtClean="0"/>
              <a:t>çıkacağını </a:t>
            </a:r>
            <a:r>
              <a:rPr lang="tr-TR" dirty="0"/>
              <a:t>hissettiğinde kendini geri çekmeyi </a:t>
            </a:r>
            <a:r>
              <a:rPr lang="tr-TR" dirty="0" smtClean="0"/>
              <a:t>bilmelisin. </a:t>
            </a:r>
            <a:endParaRPr lang="tr-TR" dirty="0"/>
          </a:p>
          <a:p>
            <a:endParaRPr lang="tr-TR" dirty="0"/>
          </a:p>
        </p:txBody>
      </p:sp>
    </p:spTree>
    <p:extLst>
      <p:ext uri="{BB962C8B-B14F-4D97-AF65-F5344CB8AC3E}">
        <p14:creationId xmlns:p14="http://schemas.microsoft.com/office/powerpoint/2010/main" xmlns="" val="27267899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ÖFKE NEDİR?</a:t>
            </a:r>
            <a:endParaRPr lang="tr-TR" dirty="0"/>
          </a:p>
        </p:txBody>
      </p:sp>
      <p:sp>
        <p:nvSpPr>
          <p:cNvPr id="3" name="İçerik Yer Tutucusu 2"/>
          <p:cNvSpPr>
            <a:spLocks noGrp="1"/>
          </p:cNvSpPr>
          <p:nvPr>
            <p:ph idx="1"/>
          </p:nvPr>
        </p:nvSpPr>
        <p:spPr/>
        <p:txBody>
          <a:bodyPr/>
          <a:lstStyle/>
          <a:p>
            <a:r>
              <a:rPr lang="tr-TR" dirty="0" smtClean="0"/>
              <a:t>TDK'nin tanımına göre öfke; engellenme, incinme ve gözdağı karşısında gösterilen saldırganlık tepkisi, kızgınlık, hışım, hiddettir. </a:t>
            </a:r>
            <a:endParaRPr lang="tr-TR" dirty="0"/>
          </a:p>
        </p:txBody>
      </p:sp>
      <p:pic>
        <p:nvPicPr>
          <p:cNvPr id="2050" name="Picture 2" descr="https://s2.yimg.com/bt/api/res/1.2/WPf9VbgWsNCSA0LRQdhL_Q--/YXBwaWQ9eW5ld3NfbGVnbztxPTg1O3c9NjMw/http:/l.yimg.com/os/publish-images/finance/2014-11-18/6b38e420-6f43-11e4-a36c-2959286c884d_160x160x36-face-with-look-of-triumph-png-pagespeed-ic-iHLatggtoq.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699792" y="3140968"/>
            <a:ext cx="3384376" cy="3384378"/>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3550099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dirty="0" smtClean="0"/>
              <a:t>KİŞİLERARASI </a:t>
            </a:r>
            <a:r>
              <a:rPr lang="tr-TR" dirty="0" err="1" smtClean="0"/>
              <a:t>ÇATIşMA</a:t>
            </a:r>
            <a:r>
              <a:rPr lang="tr-TR" dirty="0" smtClean="0"/>
              <a:t> NEDİR?</a:t>
            </a:r>
            <a:endParaRPr lang="tr-TR" dirty="0"/>
          </a:p>
        </p:txBody>
      </p:sp>
      <p:sp>
        <p:nvSpPr>
          <p:cNvPr id="3" name="İçerik Yer Tutucusu 2"/>
          <p:cNvSpPr>
            <a:spLocks noGrp="1"/>
          </p:cNvSpPr>
          <p:nvPr>
            <p:ph idx="1"/>
          </p:nvPr>
        </p:nvSpPr>
        <p:spPr/>
        <p:txBody>
          <a:bodyPr/>
          <a:lstStyle/>
          <a:p>
            <a:r>
              <a:rPr lang="tr-TR" dirty="0" smtClean="0"/>
              <a:t>Bir tarafın davranışları diğerinin gereksinimine ters düşüyor, engelliyor ya da değerleri birbirine uymuyorsa bu kişiler arasında ortaya çıkan sürtüşmeye çatışma denir. </a:t>
            </a:r>
            <a:endParaRPr lang="tr-TR" dirty="0"/>
          </a:p>
        </p:txBody>
      </p:sp>
      <p:pic>
        <p:nvPicPr>
          <p:cNvPr id="1026" name="Picture 2" descr="https://encrypted-tbn1.gstatic.com/images?q=tbn:ANd9GcQm8yvnG9CohHMTpkGwJh2OvWDbQyoYJ_5AtlPXjtW3HttXsCI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75856" y="3717032"/>
            <a:ext cx="2736305" cy="2736307"/>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10347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332656"/>
            <a:ext cx="8686800" cy="838200"/>
          </a:xfrm>
        </p:spPr>
        <p:txBody>
          <a:bodyPr/>
          <a:lstStyle/>
          <a:p>
            <a:pPr algn="ctr"/>
            <a:r>
              <a:rPr lang="tr-TR" dirty="0" smtClean="0"/>
              <a:t>Çatışma çözme </a:t>
            </a:r>
            <a:r>
              <a:rPr lang="tr-TR" dirty="0" err="1" smtClean="0"/>
              <a:t>stratejİlerİ</a:t>
            </a:r>
            <a:endParaRPr lang="tr-TR" dirty="0"/>
          </a:p>
        </p:txBody>
      </p:sp>
      <p:sp>
        <p:nvSpPr>
          <p:cNvPr id="3" name="İçerik Yer Tutucusu 2"/>
          <p:cNvSpPr>
            <a:spLocks noGrp="1"/>
          </p:cNvSpPr>
          <p:nvPr>
            <p:ph idx="1"/>
          </p:nvPr>
        </p:nvSpPr>
        <p:spPr/>
        <p:txBody>
          <a:bodyPr/>
          <a:lstStyle/>
          <a:p>
            <a:pPr algn="ctr"/>
            <a:r>
              <a:rPr lang="tr-TR" dirty="0" smtClean="0"/>
              <a:t>ÇATIŞMADAN KAÇMAK (KAYBET-KAZAN) (KAYBET-KAYBET)</a:t>
            </a:r>
          </a:p>
          <a:p>
            <a:pPr marL="0" indent="0">
              <a:buNone/>
            </a:pPr>
            <a:r>
              <a:rPr lang="tr-TR" dirty="0" smtClean="0"/>
              <a:t>Bireyin sorunu görmezden gelip küserek kaçarak ya da sorun yokmuş gibi davranarak çatışmadan kaçması durumudur.</a:t>
            </a:r>
          </a:p>
          <a:p>
            <a:pPr marL="0" indent="0">
              <a:buNone/>
            </a:pPr>
            <a:r>
              <a:rPr lang="tr-TR" dirty="0" smtClean="0"/>
              <a:t>Kaçan kişi kaybedip karşıdaki kazanabileceği gibi iletişime geçilmemesi durumunda her iki kişi de olaydan zararlı çıkabilir. </a:t>
            </a:r>
          </a:p>
        </p:txBody>
      </p:sp>
    </p:spTree>
    <p:extLst>
      <p:ext uri="{BB962C8B-B14F-4D97-AF65-F5344CB8AC3E}">
        <p14:creationId xmlns:p14="http://schemas.microsoft.com/office/powerpoint/2010/main" xmlns="" val="18026621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algn="ctr"/>
            <a:r>
              <a:rPr lang="tr-TR" dirty="0" smtClean="0"/>
              <a:t>SALDIRGAN VE YIKICI TEPKİLER (KAZAN KAYBET)</a:t>
            </a:r>
          </a:p>
          <a:p>
            <a:pPr marL="0" indent="0">
              <a:buNone/>
            </a:pPr>
            <a:r>
              <a:rPr lang="tr-TR" dirty="0" smtClean="0"/>
              <a:t>Güçlü olanın güçsüze tehdit, şantaj, küfür ya da saldırganlık ederek istediği amaç doğrultusunda kendisinin kazanması karşısındakinin kaybetmesi durumudur.</a:t>
            </a:r>
          </a:p>
          <a:p>
            <a:pPr marL="0" indent="0">
              <a:buNone/>
            </a:pPr>
            <a:r>
              <a:rPr lang="tr-TR" dirty="0" smtClean="0"/>
              <a:t>Kişiler üzerinde tamiri mümkün olmayan hasarlar meydana getirebilir. </a:t>
            </a:r>
            <a:endParaRPr lang="tr-TR" dirty="0"/>
          </a:p>
        </p:txBody>
      </p:sp>
    </p:spTree>
    <p:extLst>
      <p:ext uri="{BB962C8B-B14F-4D97-AF65-F5344CB8AC3E}">
        <p14:creationId xmlns:p14="http://schemas.microsoft.com/office/powerpoint/2010/main" xmlns="" val="31074916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algn="ctr"/>
            <a:r>
              <a:rPr lang="tr-TR" dirty="0" smtClean="0"/>
              <a:t>YAPICI, BARIŞÇIL VE ONARICI TEPKİLER (KAZAN-KAZAN)</a:t>
            </a:r>
          </a:p>
          <a:p>
            <a:pPr marL="0" indent="0">
              <a:buNone/>
            </a:pPr>
            <a:r>
              <a:rPr lang="tr-TR" dirty="0" smtClean="0"/>
              <a:t>Karşılıklı konuşarak, olayların artı ve eksileri göz önüne alınarak, hiç kimsenin zarar görmemesini sağlayarak, </a:t>
            </a:r>
            <a:r>
              <a:rPr lang="tr-TR" dirty="0" err="1" smtClean="0"/>
              <a:t>empatik</a:t>
            </a:r>
            <a:r>
              <a:rPr lang="tr-TR" dirty="0" smtClean="0"/>
              <a:t> bir dil kullanarak sorunların çözüme kavuşturulmasıdır. </a:t>
            </a:r>
            <a:endParaRPr lang="tr-TR" dirty="0"/>
          </a:p>
        </p:txBody>
      </p:sp>
      <p:pic>
        <p:nvPicPr>
          <p:cNvPr id="2050" name="Picture 2" descr="http://resimciyiz.com/images/47239448176983173860.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405124" y="4149080"/>
            <a:ext cx="3738876" cy="280831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265693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sp>
        <p:nvSpPr>
          <p:cNvPr id="4" name="AutoShape 2" descr="data:image/jpeg;base64,/9j/4AAQSkZJRgABAQAAAQABAAD/2wCEAAkGBxQRERISEBIUFRAXGBUZEhcVFRgYGBcVFBMcFxgZGBUaKCggGBspHBYWIT0hJSkrLzEuGSAzODMtOCotLisBCgoKDg0OGhAQGzAlICY1LywsLCwtNywsLDQsNDAsLCwsLywwLCwsLC8sLCwsLCwsLCwsLC8sLCwsLCwsLCwsLP/AABEIAMIBAwMBEQACEQEDEQH/xAAbAAEAAgMBAQAAAAAAAAAAAAAAAwQBBQcGAv/EAE4QAAIBAgIEBgsOBQMCBwAAAAECAwARBBIFEyExFUFRUpGSBhQiMkJTYWJxctEXIzM1dIGUlbGys7TT43OToaK1Q1TCB0QWJILB0uLx/8QAGwEBAAMBAQEBAAAAAAAAAAAAAAECAwQFBgf/xAA/EQACAQICBQgIBAUEAwAAAAAAAQIDERIhBBMxQVEyUmFxkaHR8AUUIjNTkrHBYoGy4RVCctLxBiOiwhY0Q//aAAwDAQACEQMRAD8A7XI5Jypv8Inba+4W4z9m/kBALAeN3PQPsAoDOp85umgGp85umgGp85umgGp85umgGp85umgGp85umgGp85umgGp85umgGp85umgGp85umgGp85umgGp85umgGp85umgGp85umgGp85umgGp85umgGp85umgGp85umgGp85umgGp85umgGp85umgGp85umgGp85umgGp85umgGp85umgGp85umgGp85umgGp85umgMajzm6aA+SrJtDFxxggXt5pAG3yG9/JQE6sCAQbg7QfIaAiw42ueVvsUD/2oCagI451YsFIJU5Wse9bKGseQ2ZT84qE7lpRcbNrbmunzZmY5g18pBsSDbiI3ipuQ01tPq9CBegF6AXoD4hnV1DqQUIuCNxHKDUJp5kyi4vC1mIZldVdCGRgCpG0EEXBB4xaid80JRcW4yVmj7vUkC9AVn0hEJBEZFEp3JmGY3BI2ehWPzHkquJXtc0VGo4axReHjuLDSAWBIBJsLnebE2HKbAn5qtczSb2Gb0AvQEOKxaRLmkYKtwLk2uTuA5T5KhtLNl6dOVR2grmIsbG2XK4bMoZLG4ZSCQQRsIIBopJiVOcb3VrZMnvUlBegK3CEWs1WsXWc3ML97mtbly7bcm2q4le1zTU1MGPC7ce765dZYRwwBUggi4INwQdxBqxm007MwJBcrcZgASL7QDextyGx6DQmztcinx0aZs7quUEtc2sApYk/MCfmqHJItGnOVsKvcnvUlD5jkDC6m4uR84Nj/AFBpclprJn3QgUAoBQCgFAQYMdzbiBcD0ByAOgUB9QeF6x+wUBIaA8ti9BTyaxiI7yNKSmsa0bPFFHHKrhQS66oncPhDY7NvPKnJ3fX9vA9anplGGGOfspZ2WdnJuNr7Hi6dmzPKXEdj7kyFSoaTXBmzMpIfJk2gbLZWOzcTs3mpdJ5/mZw02KwprJWtkt17/X89+wxLoGUSxtFkCJISoLdyqGQMQEykg2zd6y77G43HTd00StLpuElO92uG12ttv1bU+KsyPB9jsl4xLqygMeuGZjrikcoaVlItmYyR3Xb3u0mwqI0nv/ztLVNOp2eC987ZL2buNoroSTs+nYsy1FoebLhAZBdI40xJzMSxiCujKT33vim97XDn0VZQdl3mUtJpYqjUdrbjksr5NPhlw2NIzoDRc2Gje9nksgAMmx2UHM5IQWZr7SQxNhc1MISivPgRpekU681bJZ7tie7a9m7YuBBhNBTIYLmM5FhBcO10yA6xEW1irXAvcbzcdyBVY02rGlTS6Use3Nyyss77G89q/PvZFguxh1XDo2rMSCHXJmYh2TDSxubW7q7vEdu8Lt3AUVK1lu/Z/sXqekIyc5K+J3s7bLyi11ZJ9p8Q9j+JGa7pmaFUdjIxLMsSKQGyB1BZWvdm2G4AJNoVKSJnptB2ydlJtK2xNt8bOyfBcG7JFhdASHuiEW2YxIrsViJlVhl2DiVtttmcgbKnVszemwWWb4u2csms/wA3+dk3mSSYaZMRKiIjJM+u1jhjqykKR5bAWzXRSDmFgW5ozS01J235lFUpSoxlJtOKw2Vs7tu/Vm7q3Di7V8D2PSJkLrE2SZJFXMLC0RRyCEUA5iG3Em203qsabW3ia1dNhK6i2rxab/O63vdl0bkVMLoGdWEZIJ1EayOXYqSsaIQr5QynMhNixFtoALGqqlLZ0G1TTaLWJc5tK3Ft5q7Tydtie67SRbn7HZBfVasA60MMxsUbFRyRqAQV7mNZQAQVBa1iCau6T3ec/AxjpsHy77rdeFpvjnKzdnd2ve6R9tgZoMPA5USy4eSV8gLHMj6xVVCq7GCSLuUDYRsG0MMoxT22/crrqVWtON8Kmkr8GrN3u9jae++/Nn2uiJtYrlYfBPcsyhbRsrQquX4NmINzyk5bgVOCV75edxX1mlgcU3vWxO+atJu+1LK3fmyCLsckKIGWNWAa+R2y6xpY3LKAoy9yrqOMCwvtNVVJ2zNJadBSeFtrpS2WaSebvm03xee5GT2PTBo7MNWjyFQHtq1OKaRSt0b/AEyFsCtsuW5B2NVLLzv8CPXabjK6zaW7b7KTvmv5s7u973tdFufREjYhmAQROxMvdsQ6mEpYwMCofcMykXA28lWcHiv57DKOkwVFJ3xLZkss78pNO3Q08+0pxdjsghC5Yg+rgjsGJULG15MuZSozbDtUg2AI2VVUnbsN5adB1L3dryezO72Xs75deW4i/wDDU1h8GWMcSOQwuVimdilyhBUq6b1t72Ba26NVLz/gt6/SvvtdtZcUlflXumnv33vcy2hppI5IxsIQpd2axJw8ibDlGZQzqL5RsGwbKnBJq3nYV9apRnGfTfJfiT45NpbLskPY5KWkzOCHkDNd+/jOLWUqyhAbiNSguzbDYWBqdU7vzvuPXqajHCrWVtmx4XG6z3vN2S45s3+icK0UeRyCc8pFiSMrzM6jbyKwFvJWsE0rHn16inPFHgu5JPvLlWMRQCgFAKAUBDhe9PrP+IaAzB4XrH7BQEtAQzYuNDZ5EU77MwBt6DQHxwjF42Prr7aAcIxeNj66+2gHCMXjY+uvtoBwjF42Prr7aAcIxeNj66+2gHCMXjY+uvtoBwjF42Prr7aAcIxeNj66+2gHCMXjY+uvtoDHCEPjY+uvtoDPCMXjY+uvtoDHCEPjY+uvtoDPCMXjY+uvtoDHCEPjY+uvtoBwhD42Prr7aAzwjF42Prr7aAcIxeNj66+2gHCMXjY+uvtoBwjF42Prr7aAxwhF42Prr7aAcIQ+Nj66+2gM8IxeNj66+2gHCMXjY+uvtoBwjF42Prr7aAcIxeNj66+2gMpjo2ICyISdwDqSfmoCxQCgFAQ4XvT6z/iGgMweF6x+wUBLQHJv+ouBjl0m+eOJyMLhsmsjDgFpsSNxsbXsbAi9hQGw9yePlwf0H92gHuTx8uD+g/u0B8x/9K4WAZWwRUgEEYK4IO4g63aKAz7k8fLg/oP7tAPcnj5cH9B/doB7k8fLg/oP7tAPcnj5cH9B/doB7k8fLg/oP7tAPcnj5cH9B/doB7k8fLg/oP7tAPcnj5cH9B/doB7k8fLg/oP7tAPcnj5cH9B/doB7k8fLg/oP7tAPcnj5cH9B/doB7k8fLg/oP7tAPcnj5cH9B/doB7k8fLg/oP7tAPcnj5cH9B/doB7k8fLg/oP7tAPcnj5cH9B/doB7k8fLg/oP7tAPcnj5cH9B/doB7k8fLg/oP7tAPcnj5cH9B/doDTYbsfjwWlcFGqQZxigM8UAiJVsE7ZTtY7yePk5KA7HQCgFAQ4XvT6z/AIhoDMHhesfsFAS0By/s3+NH+TYT8xiaA9hjJsZnnWMbQ0ZgAC5TAcgkJY/6wJmsD3Pcp5TQFfASY4z5MTHfCtcZlMdwM8uXON5BjEWbLuYi2zNYGT6BUx4aBIyFRY0CqFFgMo2Cud0qrfvH2I6owg1sL2tfn/2io1NX4j7ETghw7yrPpdUOV8TGrcYZowdvkNXWiaRJXU38qKtU1tXefHDsf+7h68dT6npPOfyrwH+15Y4dj/3cPXjp6lpXOl8q8B/teWXFncgESXB2ggLtBrPUVl/9H2LwLYIcDOtfn/2impq/EfYhghw7xrX5/wDaKamr8R9iGCHDvGtfn/2impq/EfYhghw7xrX5/wDaKamr8R9iGCHDvGufn/2impq/EfYhghw7xHM5Ld3uPNHIDXDKddVJQx7LblwTM6mGNsu8+87889VanHX5/cjPHHm94zvzz1Vpjr8/uQxx5veM7889VaY6/P7kMceb3jO/PPVWmOvz+5DHHm94zvzz1Vpjr8/uQxx5veM7889VaY6/P7kMceb3jO/P/tWmOvz+5DHHm94zvz/7Vpjr8/uQxx5veM7889VaY6/P7kMceb3jO/PPVWmOvz+5DHHm95PgpCcwY3sRbYB4IPF6a6dDqVJ41N3s+rcmJJWTW859p746wnypP8e9dpQ6VQCgFAQ4XvT6z/iGgMweF6x+wUBLQHL+zf40f5NhPzGJoDqFAKA0OivgIf4cf3BQ64clFmhYi0Ol5MXsF9YliRf/ALeOtql8ELcH9Wcc+Wzz8Wk3g97Zy73YsWGbbexsbbgeKvFlpFVNpM6VTjJbDbaEQtHiJC+eN7sgYbVJS7AHm7rDi212aHOUs5PeZVklkQ6O0pEIYhmJIRAbI5FwgBFwLb66as1rJdbOqnQngXVxXiWOFYuV/wCVL/8AGqY0X1E+jtXiSYfHpISqk5gL2Ksuy9r90BfbUqSewrOlKKu9nWn9CzUlBQCgMQb39I+6K8mfv6nWv0ow0jcTUOcUBFicSka5pGCrcC5NhcmwHTUl4U5TeGKuytwzB45Ompws29Ur81jhmDxydNMLHqlfmsgxWKSbVLFKcpmVJDG5U21bNbMLEblNdWhxWKV1ey3mVWlOnZTVrmr7KMQuEKBWlbdmD4uVCS18qx7TmbYTautzXNXYi1OhjTdz47F8YuMZgzSqPAC4uVmBy5isgv3JykMByUxrmrsQqUMCvc3ujUyyYlMzsqyKFzuzkAwRsRma5tck/PXNpqXsNJK6ezLeYLay/XCWJcDvk9I+4K20HlVOtfRGkuTHzvPAae+OsJ8qT/HvXoFDpVAKAUBDhe9PrP8AiGgMweF6x+wUBLQHL+zf40f5NhPzGJoDqFAKA0OivgIf4cf3BQ64clFmhYp4TFCI4x+PWJYcp7XjqdJqYKcX0fdnK44ptHNOyV8Y00brkMUkiM+aLMImMgRHXaNu29ttgCSRXl05RabltOqK4HtuxrGyRRth8QQ7ZSc4FgzFdptxC9xbyVfRq9pqNsm8jKrG6uSdjWMEMOVxOCSCCkMjbMxYWYKVIIN/nNd83acr8X9TonRdSMJRtsX8yW5dKZtn0zG1swxAs1xlw84uOIHudtVxryjNaJUWy3zLxKkE2sxJdRIFyP38boAWkUgDOBfvSdnKaiLuzbA4UrO17rY09z4GyrQyFAKAxBvf0j7oryZ+/qda/SjDSNxNQ5xQFHSrWERJsNdB+IK0pctHTovKl/TL6F7Dy7I80y3C2cZlOZuW/pv016FysovPI+xOCVYyKBY5lDKQSfLU3Iwu1rHnkN5xc3PbMXHf/tWsCeMgWFUo+8l/Sa6SrQp/n9TzHZ3jZu3XFskAQIj5FYM6qrbzuIM3QDVpRT2lKT4OxH2E46bt2EAayEgrK2RVCM6tY3HhXS23i2cdIxSvYmq7rN3PeYT4fF/xI/y0dY6Zsp9T+rObey7XCSS4HfJ6R9wVtoPKqda+iNJcmPneeA098dYT5Un+PevQKHSqAUAoCHC96fWf8Q0BmDwvWP2CgJaA5f2b/Gj/ACbCfmMTQHUKAUBodFfAQ/w4/uCh1w5KLNCxoNISplxoMiLMHVo1aRVLHtZBuY7eOraTo8qtKOFN5fdnMpqNR3PMaFd8QhLYiKPKbjWyAZreCATccW3dXnR0CtK/stfkbzqwVrFzsb0kJJZe2XQatGAZpFXuuIKQe6B+etNH0KrrFig+wrWqQw+yz2OivgIf4cf3BXfV95LrZMOSizWZcUAoBQCgMQb39I+6K8mfv6nWv0ow0jcTUOcUB8SxKws6hl5GAI6DQtGUou8XZkHBsPiYv5aeyhp6xV5z7RwbD4mL+WnsoPWavOfaVsfEsWpZI7Isys4ijJNtW4vkQEneOKuzQmsUlfantdjOdSUrOTbK2mxhcYpScYsodhVYcUo6Amw+Uba7NX0r5l4kKdj50FFhMGoSAYsINymHFMOgptPlO2mqfFfMvEOdy9oyTPJiXCuFaRcudHQkCCNSQrgG1wRu4q5dNssCutj2O+9kJ5mwrhBLgd8npH3BW2g8qp1r6I1lyY+d54DT3x1hPlSf4969AodKoBQCgIcL3p9Z/wAQ0BmDwvWP2CgJaA5f2b/Gj/JsJ+YxNAdPbds38VAea7G9Kzy4meGcr70NwWJSLuQpISWRrEAkZlT7QALOg4s8UYzEARRbrca+UeSoNJTkrJMt42IRxs5dzYbB3NydwUbN5Nh89CuOXE8//wCIIsiO0eIs4Q3yREDPE0liTa1jHIhvaxXbYWNSm+JGKXEl0dpSOed4FR1cKSpcR2LK7oykqCN6AixNwb22VN5cRilxKknZAiRhnibO2vKKmVgRh3ZTdsgILZCQAp4uWou+IxS4ifssiQi6yhCyKrFoVBzrGw37B8JbfvUj0CccrbT0Wi118McoLrnUNlOW4uL2OyoGOfElxOHyLcMTtUbcvGwHEPLQmM5XWZHUnUKAUBiDe/pH3RXkz9/U619EYaRuJqHOKAUAoDXaZw8kihYDaS6HeO9WaMyb+Mx5xxb943jo0dJyIaTeZr8LgccMqTai2WMZlUFmYQtrSWygKc+rI2c7yV2YY8C2FcD5GG0gqqSuGNkQNsDEya0Am9hZTHx7bG5222sMb7CMCLuk9G4kSYh8MIzeOIQLIRkEmd9aStt2Ux29B3cbBHgMMSk+j8eA1tScryECykshnVowRYG4jEi2zbbrt30wxW4KKLXY/FiBGrYpQrkiwsoYWR8wOXZvAPFffYbhjpCSgVaSa88TfYHfJ6R9wVz6DyqnWvojeXJj53ngNPfHWE+VJ/j3r0Ch0qgFAKAhwven1n/ENAZg8L1j9goCWgOX9m/xo/ybCfmMTQHUKA8r2Ks2vxCZIUWMvmERa+eVw95VKKFkIuxsSbML8rAWtEMwhiybfe4Li9rjI3H6bfNeqvaaeziz4EoXFA98Ngsdq2a0hN7EbO5NvmqPaNcVDh5/ySYVZgJMwjV2y2ZbDurBSx5SABv5AKnOxSTpXWEjjbFAk9x4Gwkb8oD2PELi/wA5qPaLt0Ldv7FhXmyLcrrCbMN4sFO2/FtF/wClTmUeqxO2wquk7ACVY37oEAhWC96txybC5vt31GZb/ZbyJQ2K2bU8G/e3O/Md/q/1p7QvQPgvMR79lAuvenZ36W+e+f5rVKvvKy1eWHoI5yc287huJHLXx3+otN0ihpEY0ptK247YJYSk+koQSDiEBBsQZQCCN4IvsrzYz9MTipRVRp9D8CMcOgxwrD/uY/5y+2rX9NcKnY/AayHFAaUh/wBxH/OX21TB6XvfDU+V+BVzpvbYtRyZgCrkqdoIYkEcoPHXHPTtMhJxlNprantLKMHuR9XPObrGqfxHSviMnBHguwwzEeE3Sa1oekNJlUinN7URgjwXYbKvujzDAbKwa19jDZbjty+itqM1B3ZV7SHHLrd6kdyQO9OVswZWG3eCPsrd14s1hWcNxVkwFy2UsqnwRbZsIHhW2X3W4hyVDrQNI6U1b2dhg4N79/LYZfCJJIJvfutl7jjpr49I9ZVuR9CzgkaNrnO+xrkkXJYjlJsBl4ucfnlV4opUrYlZRsWZ5S5XuSLEk3I5pHF6azrVozjZGObaJcDvk9I+4KpoPKqda+iNpcmPneeA098dYT5Un+PevQKHSqAUAoCHC96fWf8AENAZg8L1j9goCWgOX9m/xo/ybCfmMTQHTpL2OW2axtfdfivQHnexfByxyTayNkW7HdEI88j5mMOQ5mUnuiZRmufSABJoxAYIbgH3uPi8wUOpRTSuizql5o6BSyGCPAapeaOgUshgjwGqXmjoFLIYI8Bql5o6BSyGrjwGqXmjoFLIauPAapeaOgUshgjwAjHIOihOCPArz9+fQPtNfB/6o/8Aaj/SdEOSVdF4lIcLJLJYRo+KZjbbYYmTpPFX3WjO2j08/wCWP6UeXLOT6zxuP7JpJ2WSKQxIy7FW3csCQQ3Ka5Kuk1E8md9KhBrMvdi+GabEwz6zObnWhkF818tzbZbLc7t4FaUJSmsbZnpCUHhSNn2L4czIQZplCKlhHq7WMSHZmUkm5bj5K86fonRNIr1qlSN3jlvfHrOjWaqjTtFO6334vpNymh7qG7ZxNyubL7zmt6MlP4BoHM734mfrbvbBHv8AE1+kIWhbC2mmYSsQVk1drCJmIOVAQbhdt64tP9EaJo9HWU4WknHe+K6Tpo1NbGd4rJbr8V0noa9E8cUIFAKAUAoBQklwO+T0j7grbQeVU619EaS5MfO88Bp746wnypP8e9egUOlUAoBQEOF70+s/4hoDMHhesfsFAS0By/s3+NH+TYT8xiaA6ex2bBfyUB5bsTc6/EBlYOe6kzNGSoZzq1CIx1a5c1rqC28km5oMixotzqIe5PwacY5grFzqp5U2/wA14m6rU0rN9xaznmnpFRrKvw32rxJ19LndwznmnpFNZV+G+1eI19LndwznmnpFNZV+G+1eI19LndwznmnpFNZV+G+1eI19LndwznmnpFNZV+G+1eI19LndwznmnpFNZV+G+1eI19LndwznmnpFNZV+G+1eI19Lj3FeQ3Y3Ftg+018P/qVyekxxRtl52HTSlGULxZ4rTrNPCmFSeKJNfiDMWYXQdsyMDkPfG1rDdc3O6vu9Hpuej0rbMMf0o4MVmyHR+jsPBiZjHqTCI8uHYzLmDmMe+OCe6bO0m3i7m3FbT1d3vYnW5WNp2NGPC9pHtiAPHhzFiQJAQ7nK2ZTuvnD7Ta4NTGhh2FZVHLabDsfikSFGilC51RiDGGIOrVdhuNlkFfG6d6eq6LpdalCKaxSz62ejDVzpQU47Fbbbp+5stdiN+vS/8Ee2ub/ynSOZHvJ1VHmvt/YgxUUkhRpZQwRswAjCknIy7Tc7O7JrOr6fraUlSlFJNrZ0NM0hq4KShHarZvzwNt20vl6pr6TWfhl8r8Dy9VLo7THbS+Xqmms/DL5X4DVPo7R20vl6pprPwy+V+A1T6O0dtL5eqaaz8MvlfgNU+jtHbS+Xqmms/DL5X4DVPo7R20vl6pprPwy+V+A1T6O0dtL5eqaaz8MvlfgNU+jtLWjXDZyN2YeTwRXT6Pd3U61tVtyJmrKK87TwWnvjrCfKk/x716JmdKoBQCgIcL3p9Z/xDQGYPC9Y/YKAloDl/Zv8aP8AJsJ+YxNAdPbds38X/wCUB4/sPxX/AJnEQiWF8udpREjKVleQE52Mj6xrW2gC27zQBstF/AQ/w0+4K2Ww5ZbWWqECgFAKAUAoBUgoY/NdiguwQsBZjmKqxtZSCb24q+a0vRqWkek1GrG6wXs+tHdSbVFWe/7Gpm0nMjqDhJHSyliiT7mjRzbfaxdgRtPcGwJ2V1/wXQb+6RGOdtrNi0kn/liImCyNIJQVmJRY1dgb3GXNkVRcb3HoqP4NoPwkMcuLKEWmJGOzAzi4jKhtcLZp9W4JAO0L75uGz+j+C6D8JDHLiz40Zpozvk1DJlJDklzlYBdjA7FuS4/9JG8GvM9M+jNFo6HOpTppNWz/ADRenOWNK5uq+EPQPmXca30X30OtfUH1X62eUKAUAoBQCgFAbHRG5/W/4iuWj72p1r6I0lyY+d54XT3x1hPlSf4966jM6VQCgFAQ4XvT6z/iGgMweF6x+wUBLQHL+zf40f5NhPzGJoDp7HZs20B5jsfw0q4qRpRKmYMyhmjKlcwGUBSdgvmvsN227MqrCBZ0X8BD/DT7grdbDlltZaoQUMPj5JFDphZmQ96c0AuOWxkB6a1lCMXZyXf4FlBsjXSxLZBA5fk1uGv0ays8dG9tYu/wLaqfAsdsTf7Ofr4f9SrWhz13+BGrkfeCxOsXNlZCGdWVstwyMVPekjeOI0lHC7FGrFiqAVIIUlVZlLEAW3k24mr5+tUhD0qnJpexv60dsE3QXX9jDYs3ciVOPKNYoAKsxGzyqUHzG/l7/WqPPj2o19iyVu7z0lcY6Zf9WIgnZdlJ2nj27B07hT1qlz49q8S9qT3M+xj5dl5YrbdzLfzd3Fy+k+SnrVLnx7UQ1S3Jl3SGKjZLI6EllNgRff5K8r07XpT0GajJN5bGuKMqSeNFHMOWvzyx6J8yHYa30b30OtfUH3X62eUKAr4ZppQWjhUoGdQTLlJ1blCbZTbapreVOEdsuD2cSLsl7XxPiE/nf/Wq2p859n7i7PiJZ2vlhjNiVNp9zDeO9php859n7i7PmV5Y2jEsSqHYqCsmaxCM+0WHEpqdXFxbi9nQLlisSTY6I3P63/EVy0fe1OtfRGkuTHzvPC6e+OsJ8qT/AB711GZ0qgFAKAhwven1n/ENAZg8L1j9goCWgOX9m/xo/wAmwn5jE0B09hs2bPLQGk0J2PDDSyShwzODmtEiElnzXJXa3z0B8aL+Ah/hp9wVsthyy2stChBzjsl7IZgmFwmHRmsgaQKRdi18q5ePZc24+TZXHp8m6soo9HR4rCpM0eH0oY1LKnc7e+OQAXsfLbft9NeO6cm0dySsew7DuzNCVjeX3vcPe2G3cACTe3HcgeiuqjX1TwzZhWoXV4o22jJJXmnjjeNFEsx7qJnJvPJc3Drs2KLW469etUeJJcF9DGFCjqlOabbbWTt9mbPtWfLm7Ygy7P8AtpOPds1l6zxT4rs/cjV6Pe2CXzL+0iw8kqztFK8bWUnuI2SxBXlZrghweKrQnJysymkUaUaSnBNZ2zd+PQuBdKg7wKtOlTnnKKfWjjU5LYxqxyDoqnq9HmLsROsnxfaY1Y5B0VPq9HmLsQ1k+LKzKMzbBv8A+Irho0KWOp7K5XDoR145YY57vuYyjkFb+r0uYuxEY5cRlHIOip1FLmrsGOXEp4/volDsikvnKBC2VIXewzAjeo4qpKhTVrRXYjq0Z3Um87JWu3bNpbmuJdGhzmynFYgHLcnLDlH/AKtXatcL4/TwI10LX1ce/wDuIsbo0xo7DFYg5QPAht3W6x1dm+Y1Ek0r3L0pwnNR1cc+l/3FPRmnhhsDHJIjuXefvFJF9c5N7bq6azV1fgvojknG05JcX9TUYzs+l3rCyodzPsFxyW3+iqKxWzM9hvZlGsq4VwFWRmKMCbCSRi5BJ5zMdvKatOLtczi1ex6XTeLSR4AhvkxDI1twYYaQkX47XHz7KtTXsz6vuibp7D6rEsbHRG5/W/4iuWj72p1r6I0lyY+d54XT3x1hPlSf4966jM6VQCgFAQ4XvT6z/iGgMweF6x+wUBLQHL+zf40f5NhPzGJoDqFAKA8/othqIdv+mn3BWqeRyyauy0HHKOmpK3RpNGLFGImkwTnERi2sAhvexW4bPfcbVNWhCdRzUl3+B0RrpRtc85pXQjS49sSuGOqYoWVhGSQFCuCM9rEZumuGroMnUUozjb8/A6YaZTVNxZ94DsViglzRritRcERMISQR5+s3ekX9NJ+jYylfGu/wI9fVrHotGYRw0kokMTO8hyMsbEDWuVN7mxKvuvXZVgnJYXuS7EUjpkVDA43277bS/aW9+2RfYL6qPcN32ms9W+JHrdLmf8jEGFYSGR5M5yle9VRtYEnZvPciphCzvcirpKnDBGNs77blytDlFAKkFR++b0/8RXBR5dX+r/rE7P5I9X3MV0ECgIMThs5Qh2RlJKlct9qlSCGBBFmPFVXG5tSrau+Sd+PXfc0Y1UtrdtT23WtBu/l1GF8WX9Yj8OP/AC/uPmTDyMMrYqcryWg/Tph6SVpKi7qnH/l/cT9jyQnCGGQoU1mIUq5G4Tva45a6a1NtpWysvojl1jcnLfds1M/YrGrgQTxjDsTrUkYPYW2BRfurnl3C9c3q7TukzWWkOW01Gjf+nmH1jjETgqjAxNG4UyKwv3ZucpVriw5AeOuhqb3PsOZRRuMFgBhYcLh86vkxMxVgwJdXimcMw53dWPlHlFaK+Gba3fdEQioqxuK5jU2OiNz+t/xFctH3tTrX0RpLkx87zwunvjrCfKk/x711GZ0qgFAKAhwven1n/ENAZg8L1j9goCWgOX9m/wAaP8mwn5jE0B1CgFAeRGAmmw0Iw0ixyKsDZmvbKEa4IHfAkjZsqXtRlDNsxi8Bj89leJISRuIbVqE7oM7KGa52Ajbxk1WxpZcCJdF6Ry2TFQEjOL2U8mQN72b2sb8ZqSXG21H3NovHrGdVNE49/IB74hl97UOV4nub32DZtqCMKJsBgsS8MqTSxZngj7XCv3ayBCHdnRQSC5U3F93ltRk4egxidEYzMoimiCLqyqszEkqjCW7ZbsCzi172sDbipvIwoqYzRGkMwVJVKtrbtntlJjypcZb2DXNhUoWR6EizNbnGtIbDmltZmrECgFSCo/fN6f8AiK4KPLq/1f8AWJ2fyR6vuYroIFAKAo6YllVFOHj1kmsjGTbtQt3e0brLc34rcdQysis+PmSSNThpHSR40jzXjbbC0jm23bdWFibC207rrDCivNrmu3BozFYXsylrMZrTIzbLsI9twCLjYWuL3U5LZJ9owIYt3QseDAI0Eua4JvlCFWDAbBtl2WN8oseVrJ859owIlwsRmwpmTBqsmeEAapmzo+TWMEIDLlzPy95x1OOfOfaRgR9OJI5SI8AbKZUzhSM2UJq3BHeqxLi23iN7Amqucms2+0nAiKPSsxmELYZlawZj77sU4jJfdYe93bafZVbEOOR67Q3ev6w+6K5qHvanWv0o2lyY+d54XT3x1hPlSf4966ih0qgFAKAhwven1n/ENAZg8L1j9goCWgOX9m/xo/ybCfmMTQHSsXiBGjOdyi9uU8QHlJsPnoDUaI7JFxMiIigK0SyEl+6Vm3RlLd8LPex2ZRfeKAh0LpBI4o7snwcQ79QQVXbcH01ZpmClhbyLWJ0pG62zINqn4RfBYNy7tlQ4s0jWs72KBWEhRrNigKPfU3AWGzjNuOq6s19dlzTMjRHKNYMgXLbWJfY2YWPEN4IG/ZyUwMhaW1f2SJoIT/q8RHwkfHf+u3+g5KjVGnr8uYWcLPFGwYSA7b7ZU5uUDyCxOz0clSoNGc9LclbCX+Gk5yfzEq2FmOt6CsMbGSSZIxck9+tXjkjJ3buZ7cj8ZH119tWuRZjtyPxkfXX20uLMduR+Mj66+2lxZlR8ZHmb3xN/PXmjy1w0V7dT+r7I7P5Y9X3HbkfjE66+2uggduR+MTrr7aAduR+MTrr7aA+8Pj4ldGMiWBN7MD4JHFQrLcbLh3D+NX+tRcYjWz6UUuSs6ixYr3bAEkWW6gWIG3fx7fTXM3jUppZru7SGTSTXuuLjvu2nZbZxZLX37fR6Ke0aKro+xxZ9jSxuM2JjIvxHbvFjsUbrfPc09orjoWyTNrw7h/Gr/Wr3ObEfE+m4CrASrcg238lRchvIi0LpCLNqtbHrWuyJnGZlUAMQOMA8lc1D3tTrX6UbS5MfO88fp746wnypP8e9dRQ6VQCgFAQ4XvT6z/iGgMweF6x+wUBLQHL+zf40f5NhPzGJoDp5oDBFttujfQHmsM2MaSMSxZVEshkKCEq0RIMa2JzAjPYsPFNs7pbAek1S80dAoBql5o6BQDVLzR0CgGqXmjoFANUvNHQKAapeaOgUA1S80dAoDU6XxrxPGkcBdWzB3EZYRkoxjJC98My2IG7MN16A1MWmsUATJgu6UYfMqRudpdhiSreFYJdRa5zLffsAnm0hibRlYUUtJKrgwSNq1WOUxsWBAcFkjFxz6EjF4rFGBDqdVKXcSZE1mQRoxUqNpdXdQA1gQHFwDUMgjm0ljFF+1U2tHa0bNYPIqSK1jcMgztmAKsLEW2irAr6X0tjEWQQ4YN35ikEEm1e1ZGUasm6vrowu3ZaRNlyagHr44wQLqL2F9luLkoEfWqXmjoFANUvNHQKAapeaOgUA1S80dAoBql5o6BQFDTYdYs0Ci4ZC9lBbVZhrMinYXy3sPtoDSY9cf75qVU7fe7rEPe9SuW9/9XW5r+Dl3bbUBvdExEokk0QTEWIa+QkXbaFZfA5OO1r7b0B4XT3x1hPlSf496A6VQCgFAQ4XvT6z/iGgMweF6x+wUBLQHP8Asz7G8XNjTPhoopI2ghjOedoirRyTNcZVJOyVdtxuoCrwbpnmp9YS/p0A4N0zzU+sJf06AcG6Z5qfWEv6dAODdM81PrCX9OgHBumean1hL+nQDg3TPNT6wl/ToBwbpnmp9YS/p0A4N0zzU+sJf06AcG6Z5qfWEv6dAODdM81PrCX9OgHBumean1hL+nQDg3TPNT6wl/ToBwbpnmp9YS/p0A4N0zzU+sJf06AcG6Z5qfWEv6dAODdM81PrCX9OgHBumean1hL+nQDg3TPNT6wl/ToBwbpnmp9YS/p0A4N0zzU+sJf06AcG6Z5qfWEv6dAODdM81PrCX9OgHBumean1hL+nQDg3TPNT6wl/ToBwbpnmp9YS/p0BjRvYzj2xmFmxMUQWObWyP208rEah4gMrIOcvGNx332AdLoBQCgIcL3p9Z/xDQGYPC9Y/YKAloBQCgFAKAUAoBQCgFAKAUAoBQCgFAKAUAoBQCgFAKAUAoBQCgFAKAUAoCHC96fWf8Q0Aw57/ANY/YKAmoBQCgFAKAUAoBQCgFAKAUAoBQCgFAKAUAoBQCgFAKAUAoBQCgFAKAUAoCHCd6fWf8Q0B8t3DFrEq1s1hcggWvbeRYAbOTymgMjFx89esPs4qAz20nPTrCgHbSc9OsKAdtJz06woB20nPTrCgHbSc9OsKAdtJz06woB20nPTrCgHbSc9OsKAdtJz06woB20nPTrCgHbSc9OsKAdtJz06woB20nPTrCgHbSc9OsKAdtJz06woB20nPTrCgHbSc9OsKAdtJz06woB20nPTrCgHbSc9OsKAdtJz06woB20nPTrCgHbSc9OsKAdtJz06woB20nPTrCgHbSc9OsKAdtJz06woB20nPTrCgHbSc9OsKA+WxObZH3R5d6jyk7j6Bt9G8ASxRhVCjcAB0UB90AoBQCgFAKAUAoBQCgFAKAUAoBQCgFAKAUAoBQCgFAKAUAoBQCgFAKAUAoBQ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3076" name="Picture 4" descr="http://images.slideplayer.biz.tr/8/2000927/slides/slide_24.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
            <a:ext cx="9144000" cy="6858001"/>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807856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dirty="0" smtClean="0"/>
              <a:t>KAPLUMBAĞA TAKTİĞİ</a:t>
            </a:r>
            <a:endParaRPr lang="tr-TR" dirty="0"/>
          </a:p>
        </p:txBody>
      </p:sp>
      <p:sp>
        <p:nvSpPr>
          <p:cNvPr id="3" name="İçerik Yer Tutucusu 2"/>
          <p:cNvSpPr>
            <a:spLocks noGrp="1"/>
          </p:cNvSpPr>
          <p:nvPr>
            <p:ph idx="1"/>
          </p:nvPr>
        </p:nvSpPr>
        <p:spPr/>
        <p:txBody>
          <a:bodyPr/>
          <a:lstStyle/>
          <a:p>
            <a:r>
              <a:rPr lang="tr-TR" dirty="0"/>
              <a:t>Kaplumbağa (Kaçınma): Kaplumbağalar çatış- </a:t>
            </a:r>
            <a:r>
              <a:rPr lang="tr-TR" dirty="0" err="1"/>
              <a:t>madan</a:t>
            </a:r>
            <a:r>
              <a:rPr lang="tr-TR" dirty="0"/>
              <a:t> kaçınmak için geri çekilirler. Çatışma yaratan sorunlardan ve kişilerden uzak dururlar</a:t>
            </a:r>
            <a:r>
              <a:rPr lang="tr-TR" dirty="0" smtClean="0"/>
              <a:t>.</a:t>
            </a:r>
            <a:endParaRPr lang="tr-TR" dirty="0"/>
          </a:p>
        </p:txBody>
      </p:sp>
      <p:pic>
        <p:nvPicPr>
          <p:cNvPr id="4098" name="Picture 2" descr="http://us.123rf.com/450wm/tigatelu/tigatelu1210/tigatelu121000007/15924780-komik-kaplumba%C4%9Fa-karikat%C3%BCr.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436096" y="3933056"/>
            <a:ext cx="3206130" cy="25221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xmlns="" val="1507829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51520" y="260648"/>
            <a:ext cx="8686800" cy="838200"/>
          </a:xfrm>
        </p:spPr>
        <p:txBody>
          <a:bodyPr>
            <a:normAutofit fontScale="90000"/>
          </a:bodyPr>
          <a:lstStyle/>
          <a:p>
            <a:r>
              <a:rPr lang="tr-TR" dirty="0" smtClean="0"/>
              <a:t>HANGİ DURUMLARDA KAPLUMBAĞA TAKTİĞİ İŞE YARAR??</a:t>
            </a:r>
            <a:endParaRPr lang="tr-TR" dirty="0"/>
          </a:p>
        </p:txBody>
      </p:sp>
      <p:sp>
        <p:nvSpPr>
          <p:cNvPr id="3" name="İçerik Yer Tutucusu 2"/>
          <p:cNvSpPr>
            <a:spLocks noGrp="1"/>
          </p:cNvSpPr>
          <p:nvPr>
            <p:ph idx="1"/>
          </p:nvPr>
        </p:nvSpPr>
        <p:spPr/>
        <p:txBody>
          <a:bodyPr>
            <a:normAutofit fontScale="77500" lnSpcReduction="20000"/>
          </a:bodyPr>
          <a:lstStyle/>
          <a:p>
            <a:r>
              <a:rPr lang="tr-TR" dirty="0" smtClean="0"/>
              <a:t>Çatışmayı </a:t>
            </a:r>
            <a:r>
              <a:rPr lang="tr-TR" dirty="0"/>
              <a:t>ele alacak zamanınız </a:t>
            </a:r>
            <a:r>
              <a:rPr lang="tr-TR" dirty="0" smtClean="0"/>
              <a:t>yoksa,</a:t>
            </a:r>
          </a:p>
          <a:p>
            <a:r>
              <a:rPr lang="tr-TR" dirty="0" smtClean="0"/>
              <a:t>Ortam </a:t>
            </a:r>
            <a:r>
              <a:rPr lang="tr-TR" dirty="0"/>
              <a:t>uygun değilse (“şimdi yeri ve zamanı değil” diyorsanız</a:t>
            </a:r>
            <a:r>
              <a:rPr lang="tr-TR" dirty="0" smtClean="0"/>
              <a:t>),</a:t>
            </a:r>
          </a:p>
          <a:p>
            <a:r>
              <a:rPr lang="tr-TR" dirty="0" smtClean="0"/>
              <a:t>Daha </a:t>
            </a:r>
            <a:r>
              <a:rPr lang="tr-TR" dirty="0"/>
              <a:t>önemli sorunların baskısını </a:t>
            </a:r>
            <a:r>
              <a:rPr lang="tr-TR" dirty="0" smtClean="0"/>
              <a:t>hissediyorsanız,</a:t>
            </a:r>
          </a:p>
          <a:p>
            <a:r>
              <a:rPr lang="tr-TR" dirty="0" smtClean="0"/>
              <a:t>Çıkarlarınızın </a:t>
            </a:r>
            <a:r>
              <a:rPr lang="tr-TR" dirty="0"/>
              <a:t>gözetileceğine dair hiçbir umut ışığı </a:t>
            </a:r>
            <a:r>
              <a:rPr lang="tr-TR" dirty="0" smtClean="0"/>
              <a:t>göremiyorsanız,</a:t>
            </a:r>
          </a:p>
          <a:p>
            <a:r>
              <a:rPr lang="tr-TR" dirty="0" smtClean="0"/>
              <a:t>Çok </a:t>
            </a:r>
            <a:r>
              <a:rPr lang="tr-TR" dirty="0"/>
              <a:t>öfkeli bir kişiyle karşı karşıya </a:t>
            </a:r>
            <a:r>
              <a:rPr lang="tr-TR" dirty="0" smtClean="0"/>
              <a:t>iseniz,</a:t>
            </a:r>
          </a:p>
          <a:p>
            <a:r>
              <a:rPr lang="tr-TR" dirty="0" smtClean="0"/>
              <a:t>Tam </a:t>
            </a:r>
            <a:r>
              <a:rPr lang="tr-TR" dirty="0"/>
              <a:t>olarak hazır değilseniz, bilgi edinmeye ve düşünmeye ihtiyaç </a:t>
            </a:r>
            <a:r>
              <a:rPr lang="tr-TR" dirty="0" smtClean="0"/>
              <a:t>duyuyorsanız,</a:t>
            </a:r>
          </a:p>
          <a:p>
            <a:r>
              <a:rPr lang="tr-TR" dirty="0" smtClean="0"/>
              <a:t>Duygusal </a:t>
            </a:r>
            <a:r>
              <a:rPr lang="tr-TR" dirty="0"/>
              <a:t>olarak çok fazla yüklüyseniz ve çevrenizdeki diğer kişiler çatışmayı daha başarılı bir biçimde çözebileceklerse, kullanmak uygun olabilir</a:t>
            </a:r>
          </a:p>
        </p:txBody>
      </p:sp>
    </p:spTree>
    <p:extLst>
      <p:ext uri="{BB962C8B-B14F-4D97-AF65-F5344CB8AC3E}">
        <p14:creationId xmlns:p14="http://schemas.microsoft.com/office/powerpoint/2010/main" xmlns="" val="152619838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dirty="0" smtClean="0"/>
              <a:t>Oyuncak ayı </a:t>
            </a:r>
            <a:r>
              <a:rPr lang="tr-TR" dirty="0" err="1" smtClean="0"/>
              <a:t>taktİĞİ</a:t>
            </a:r>
            <a:endParaRPr lang="tr-TR" dirty="0"/>
          </a:p>
        </p:txBody>
      </p:sp>
      <p:sp>
        <p:nvSpPr>
          <p:cNvPr id="3" name="İçerik Yer Tutucusu 2"/>
          <p:cNvSpPr>
            <a:spLocks noGrp="1"/>
          </p:cNvSpPr>
          <p:nvPr>
            <p:ph idx="1"/>
          </p:nvPr>
        </p:nvSpPr>
        <p:spPr/>
        <p:txBody>
          <a:bodyPr/>
          <a:lstStyle/>
          <a:p>
            <a:r>
              <a:rPr lang="tr-TR" dirty="0"/>
              <a:t>Oyuncak ayı (Uyma): Oyuncak ayılar için ilişki çok önemli, amaç pek önemli değildir. İlişkilerin bozulmaması için çatışmayı yatıştırmaya çalışırlar. </a:t>
            </a:r>
          </a:p>
        </p:txBody>
      </p:sp>
      <p:pic>
        <p:nvPicPr>
          <p:cNvPr id="5122" name="Picture 2" descr="https://encrypted-tbn2.gstatic.com/images?q=tbn:ANd9GcTxeAKJJ-U7SkirxD0mzMk9rJkDXzXF-iWCStyue54HoMVf-9HO"/>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868144" y="3068960"/>
            <a:ext cx="2978887" cy="3528392"/>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0089515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23528" y="260648"/>
            <a:ext cx="8686800" cy="838200"/>
          </a:xfrm>
        </p:spPr>
        <p:txBody>
          <a:bodyPr>
            <a:normAutofit fontScale="90000"/>
          </a:bodyPr>
          <a:lstStyle/>
          <a:p>
            <a:r>
              <a:rPr lang="tr-TR" dirty="0" err="1" smtClean="0"/>
              <a:t>Hangİ</a:t>
            </a:r>
            <a:r>
              <a:rPr lang="tr-TR" dirty="0" smtClean="0"/>
              <a:t> DURUMLARDA OYUNCAK AYI TAKTİĞİ İŞE YARAR?</a:t>
            </a:r>
            <a:endParaRPr lang="tr-TR" dirty="0"/>
          </a:p>
        </p:txBody>
      </p:sp>
      <p:sp>
        <p:nvSpPr>
          <p:cNvPr id="3" name="İçerik Yer Tutucusu 2"/>
          <p:cNvSpPr>
            <a:spLocks noGrp="1"/>
          </p:cNvSpPr>
          <p:nvPr>
            <p:ph idx="1"/>
          </p:nvPr>
        </p:nvSpPr>
        <p:spPr/>
        <p:txBody>
          <a:bodyPr>
            <a:normAutofit/>
          </a:bodyPr>
          <a:lstStyle/>
          <a:p>
            <a:r>
              <a:rPr lang="tr-TR" sz="2400" dirty="0"/>
              <a:t>Sorun sizin için çok önemli değil; ama diğer kişi için çok </a:t>
            </a:r>
            <a:r>
              <a:rPr lang="tr-TR" sz="2400" dirty="0" smtClean="0"/>
              <a:t>önemliyse,</a:t>
            </a:r>
          </a:p>
          <a:p>
            <a:r>
              <a:rPr lang="tr-TR" sz="2400" dirty="0" smtClean="0"/>
              <a:t>Üzüleceğinizi </a:t>
            </a:r>
            <a:r>
              <a:rPr lang="tr-TR" sz="2400" dirty="0"/>
              <a:t>ya da çok yıpranacağınızı hissettiğinizde</a:t>
            </a:r>
            <a:r>
              <a:rPr lang="tr-TR" sz="2400" dirty="0" smtClean="0"/>
              <a:t>,</a:t>
            </a:r>
          </a:p>
          <a:p>
            <a:r>
              <a:rPr lang="tr-TR" sz="2400" dirty="0" smtClean="0"/>
              <a:t>«Kazanamayacağınızı </a:t>
            </a:r>
            <a:r>
              <a:rPr lang="tr-TR" sz="2400" dirty="0"/>
              <a:t>bildiğiniz” sürekli bir rekabet halinde olmak sizin için zararlı </a:t>
            </a:r>
            <a:r>
              <a:rPr lang="tr-TR" sz="2400" dirty="0" smtClean="0"/>
              <a:t>olacaksa,</a:t>
            </a:r>
          </a:p>
          <a:p>
            <a:r>
              <a:rPr lang="tr-TR" sz="2400" dirty="0" smtClean="0"/>
              <a:t>Mevcut </a:t>
            </a:r>
            <a:r>
              <a:rPr lang="tr-TR" sz="2400" dirty="0"/>
              <a:t>uyumu (dengeleri) korumak çok önemliyse (“Şimdi zamanı değil” diyorsanız), </a:t>
            </a:r>
            <a:endParaRPr lang="tr-TR" sz="2400" dirty="0" smtClean="0"/>
          </a:p>
        </p:txBody>
      </p:sp>
    </p:spTree>
    <p:extLst>
      <p:ext uri="{BB962C8B-B14F-4D97-AF65-F5344CB8AC3E}">
        <p14:creationId xmlns:p14="http://schemas.microsoft.com/office/powerpoint/2010/main" xmlns="" val="12779437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dirty="0" smtClean="0"/>
              <a:t>Köpek balığı </a:t>
            </a:r>
            <a:r>
              <a:rPr lang="tr-TR" dirty="0" err="1" smtClean="0"/>
              <a:t>taktİĞİ</a:t>
            </a:r>
            <a:endParaRPr lang="tr-TR" dirty="0"/>
          </a:p>
        </p:txBody>
      </p:sp>
      <p:sp>
        <p:nvSpPr>
          <p:cNvPr id="3" name="İçerik Yer Tutucusu 2"/>
          <p:cNvSpPr>
            <a:spLocks noGrp="1"/>
          </p:cNvSpPr>
          <p:nvPr>
            <p:ph idx="1"/>
          </p:nvPr>
        </p:nvSpPr>
        <p:spPr/>
        <p:txBody>
          <a:bodyPr/>
          <a:lstStyle/>
          <a:p>
            <a:r>
              <a:rPr lang="tr-TR" dirty="0"/>
              <a:t>Köpek balığı (Güç kullanma, rekabete girme): Kendi amaçları çok önemli, ilişkileri ise önemsizdir. Bu nedenle kendi çözüm önerilerini kabul etmesi için, çatıştığı kişiyi zorlar ve karşısındaki kişi üzerinde güç kullanmayı dener. </a:t>
            </a:r>
          </a:p>
        </p:txBody>
      </p:sp>
      <p:pic>
        <p:nvPicPr>
          <p:cNvPr id="6146" name="Picture 2" descr="http://png.clipart.me/graphics/thumbs/192/vector-illustration-of-cartoon-shark_19262614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868144" y="4149080"/>
            <a:ext cx="2448272" cy="2448272"/>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8374979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p14="http://schemas.microsoft.com/office/powerpoint/2010/main" xmlns="" val="4075147052"/>
              </p:ext>
            </p:extLst>
          </p:nvPr>
        </p:nvGraphicFramePr>
        <p:xfrm>
          <a:off x="251520" y="1556792"/>
          <a:ext cx="8686800" cy="4759786"/>
        </p:xfrm>
        <a:graphic>
          <a:graphicData uri="http://schemas.openxmlformats.org/drawingml/2006/table">
            <a:tbl>
              <a:tblPr firstRow="1" bandRow="1">
                <a:tableStyleId>{5C22544A-7EE6-4342-B048-85BDC9FD1C3A}</a:tableStyleId>
              </a:tblPr>
              <a:tblGrid>
                <a:gridCol w="4343400"/>
                <a:gridCol w="4343400"/>
              </a:tblGrid>
              <a:tr h="650705">
                <a:tc>
                  <a:txBody>
                    <a:bodyPr/>
                    <a:lstStyle/>
                    <a:p>
                      <a:endParaRPr lang="tr-TR" dirty="0"/>
                    </a:p>
                  </a:txBody>
                  <a:tcPr/>
                </a:tc>
                <a:tc>
                  <a:txBody>
                    <a:bodyPr/>
                    <a:lstStyle/>
                    <a:p>
                      <a:endParaRPr lang="tr-TR"/>
                    </a:p>
                  </a:txBody>
                  <a:tcPr/>
                </a:tc>
              </a:tr>
              <a:tr h="4109081">
                <a:tc>
                  <a:txBody>
                    <a:bodyPr/>
                    <a:lstStyle/>
                    <a:p>
                      <a:r>
                        <a:rPr lang="tr-TR" dirty="0" smtClean="0"/>
                        <a:t>Öfke bir davranış tarzı değil, fizyolojik</a:t>
                      </a:r>
                      <a:r>
                        <a:rPr lang="tr-TR" baseline="0" dirty="0" smtClean="0"/>
                        <a:t> ögeleri olan bir duygudur.</a:t>
                      </a:r>
                    </a:p>
                    <a:p>
                      <a:endParaRPr lang="tr-TR" baseline="0" dirty="0" smtClean="0"/>
                    </a:p>
                    <a:p>
                      <a:r>
                        <a:rPr lang="tr-TR" dirty="0" smtClean="0"/>
                        <a:t>Öfke</a:t>
                      </a:r>
                      <a:r>
                        <a:rPr lang="tr-TR" baseline="0" dirty="0" smtClean="0"/>
                        <a:t> evrensel bir duygudur.</a:t>
                      </a:r>
                    </a:p>
                    <a:p>
                      <a:endParaRPr lang="tr-TR" baseline="0" dirty="0" smtClean="0"/>
                    </a:p>
                    <a:p>
                      <a:r>
                        <a:rPr lang="tr-TR" baseline="0" dirty="0" smtClean="0"/>
                        <a:t>Öfke ile başa çıkmanın  en sağlıklı yolu onu daha az zarar verecek bir hale getirmektir. </a:t>
                      </a:r>
                    </a:p>
                    <a:p>
                      <a:endParaRPr lang="tr-TR" baseline="0" dirty="0" smtClean="0"/>
                    </a:p>
                    <a:p>
                      <a:r>
                        <a:rPr lang="tr-TR" baseline="0" dirty="0" smtClean="0"/>
                        <a:t>Duyguların saldırganca ifadesi, çözüm yerine daha çok saldırganlığa  neden olur.</a:t>
                      </a:r>
                    </a:p>
                    <a:p>
                      <a:endParaRPr lang="tr-TR" baseline="0" dirty="0" smtClean="0"/>
                    </a:p>
                    <a:p>
                      <a:endParaRPr lang="tr-TR" dirty="0"/>
                    </a:p>
                  </a:txBody>
                  <a:tcPr/>
                </a:tc>
                <a:tc>
                  <a:txBody>
                    <a:bodyPr/>
                    <a:lstStyle/>
                    <a:p>
                      <a:r>
                        <a:rPr lang="tr-TR" dirty="0" smtClean="0"/>
                        <a:t>Bağırarak, eşyalara vurarak</a:t>
                      </a:r>
                      <a:r>
                        <a:rPr lang="tr-TR" baseline="0" dirty="0" smtClean="0"/>
                        <a:t> öfke  ile başa çıkılmış olur.</a:t>
                      </a:r>
                    </a:p>
                    <a:p>
                      <a:endParaRPr lang="tr-TR" baseline="0" dirty="0" smtClean="0"/>
                    </a:p>
                    <a:p>
                      <a:r>
                        <a:rPr lang="tr-TR" baseline="0" dirty="0" smtClean="0"/>
                        <a:t>Saldırganlık insanın içgüdüsel davranışıdır.</a:t>
                      </a:r>
                    </a:p>
                    <a:p>
                      <a:endParaRPr lang="tr-TR" dirty="0" smtClean="0"/>
                    </a:p>
                    <a:p>
                      <a:r>
                        <a:rPr lang="tr-TR" dirty="0" smtClean="0"/>
                        <a:t>Öfke her zaman anında ifade</a:t>
                      </a:r>
                      <a:r>
                        <a:rPr lang="tr-TR" baseline="0" dirty="0" smtClean="0"/>
                        <a:t> edilmelidir.</a:t>
                      </a:r>
                    </a:p>
                    <a:p>
                      <a:endParaRPr lang="tr-TR" dirty="0" smtClean="0"/>
                    </a:p>
                    <a:p>
                      <a:r>
                        <a:rPr lang="tr-TR" dirty="0" smtClean="0"/>
                        <a:t>Bazı</a:t>
                      </a:r>
                      <a:r>
                        <a:rPr lang="tr-TR" baseline="0" dirty="0" smtClean="0"/>
                        <a:t> insanlar hiç öfkelenmez.</a:t>
                      </a:r>
                    </a:p>
                    <a:p>
                      <a:endParaRPr lang="tr-TR" baseline="0" dirty="0" smtClean="0"/>
                    </a:p>
                    <a:p>
                      <a:r>
                        <a:rPr lang="tr-TR" baseline="0" dirty="0" smtClean="0"/>
                        <a:t>Kadınlar erkeklerden daha az öfkelenirler.</a:t>
                      </a:r>
                    </a:p>
                    <a:p>
                      <a:endParaRPr lang="tr-TR" baseline="0" dirty="0" smtClean="0"/>
                    </a:p>
                    <a:p>
                      <a:endParaRPr lang="tr-TR" dirty="0"/>
                    </a:p>
                  </a:txBody>
                  <a:tcPr/>
                </a:tc>
              </a:tr>
            </a:tbl>
          </a:graphicData>
        </a:graphic>
      </p:graphicFrame>
      <p:sp>
        <p:nvSpPr>
          <p:cNvPr id="2" name="Başlık 1"/>
          <p:cNvSpPr>
            <a:spLocks noGrp="1"/>
          </p:cNvSpPr>
          <p:nvPr>
            <p:ph type="title"/>
          </p:nvPr>
        </p:nvSpPr>
        <p:spPr>
          <a:xfrm>
            <a:off x="457200" y="1412776"/>
            <a:ext cx="8686800" cy="838200"/>
          </a:xfrm>
        </p:spPr>
        <p:txBody>
          <a:bodyPr/>
          <a:lstStyle/>
          <a:p>
            <a:r>
              <a:rPr lang="tr-TR" dirty="0" smtClean="0"/>
              <a:t>    Gerçekler                         </a:t>
            </a:r>
            <a:r>
              <a:rPr lang="tr-TR" dirty="0" err="1" smtClean="0"/>
              <a:t>mİtler</a:t>
            </a:r>
            <a:endParaRPr lang="tr-TR" dirty="0"/>
          </a:p>
        </p:txBody>
      </p:sp>
      <p:pic>
        <p:nvPicPr>
          <p:cNvPr id="1026" name="Picture 2" descr="https://encrypted-tbn1.gstatic.com/images?q=tbn:ANd9GcQAfpqyrO95mEFTP3eMBpYXxWoY_Mmjc4GfVGGsF2Pr-l2OWqYyJA"/>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87624" y="116632"/>
            <a:ext cx="6624736" cy="1080120"/>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92513054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t>HANGİ DURUMLARDA KÖPEK BALIĞI TAKTİĞİ?</a:t>
            </a:r>
            <a:endParaRPr lang="tr-TR" dirty="0"/>
          </a:p>
        </p:txBody>
      </p:sp>
      <p:sp>
        <p:nvSpPr>
          <p:cNvPr id="3" name="İçerik Yer Tutucusu 2"/>
          <p:cNvSpPr>
            <a:spLocks noGrp="1"/>
          </p:cNvSpPr>
          <p:nvPr>
            <p:ph idx="1"/>
          </p:nvPr>
        </p:nvSpPr>
        <p:spPr/>
        <p:txBody>
          <a:bodyPr/>
          <a:lstStyle/>
          <a:p>
            <a:r>
              <a:rPr lang="tr-TR" dirty="0"/>
              <a:t>Kesinlikle haklı olduğunuzu </a:t>
            </a:r>
            <a:r>
              <a:rPr lang="tr-TR" dirty="0" smtClean="0"/>
              <a:t>bildiğinizde,</a:t>
            </a:r>
          </a:p>
          <a:p>
            <a:r>
              <a:rPr lang="tr-TR" dirty="0" smtClean="0"/>
              <a:t>Kısa </a:t>
            </a:r>
            <a:r>
              <a:rPr lang="tr-TR" dirty="0"/>
              <a:t>süre içerisinde karar vermeniz </a:t>
            </a:r>
            <a:r>
              <a:rPr lang="tr-TR" dirty="0" smtClean="0"/>
              <a:t>gerektiğinde,</a:t>
            </a:r>
          </a:p>
          <a:p>
            <a:r>
              <a:rPr lang="tr-TR" dirty="0" smtClean="0"/>
              <a:t>Muhaliflerini </a:t>
            </a:r>
            <a:r>
              <a:rPr lang="tr-TR" dirty="0"/>
              <a:t>ezen bir kişi ile karşılaştığınızda kullanmak uygun olabilir. </a:t>
            </a:r>
          </a:p>
        </p:txBody>
      </p:sp>
    </p:spTree>
    <p:extLst>
      <p:ext uri="{BB962C8B-B14F-4D97-AF65-F5344CB8AC3E}">
        <p14:creationId xmlns:p14="http://schemas.microsoft.com/office/powerpoint/2010/main" xmlns="" val="146956835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dirty="0" smtClean="0"/>
              <a:t>TİLKİ TAKTİĞİ</a:t>
            </a:r>
            <a:endParaRPr lang="tr-TR" dirty="0"/>
          </a:p>
        </p:txBody>
      </p:sp>
      <p:sp>
        <p:nvSpPr>
          <p:cNvPr id="3" name="İçerik Yer Tutucusu 2"/>
          <p:cNvSpPr>
            <a:spLocks noGrp="1"/>
          </p:cNvSpPr>
          <p:nvPr>
            <p:ph idx="1"/>
          </p:nvPr>
        </p:nvSpPr>
        <p:spPr/>
        <p:txBody>
          <a:bodyPr/>
          <a:lstStyle/>
          <a:p>
            <a:r>
              <a:rPr lang="tr-TR" dirty="0"/>
              <a:t>Tilki (Uzlaşma): Orta derecede girişimcilik ve işbirliği içeren bu stratejiyi kullanan bir kişinin amacı, her iki tarafı da kısmen tatmin eden, karşılıklı olarak kabul edilebilir, uygun bazı çözümler bulmaktır. </a:t>
            </a:r>
          </a:p>
        </p:txBody>
      </p:sp>
      <p:sp>
        <p:nvSpPr>
          <p:cNvPr id="4" name="AutoShape 2" descr="http://stockfresh.com/thumbs/izakowski/2604484_tilki-karikat%C3%BCr-komik-hayvan-do%C4%9Fa-dizayn.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5" name="AutoShape 4" descr="http://stockfresh.com/thumbs/izakowski/2604484_tilki-karikat%C3%BCr-komik-hayvan-do%C4%9Fa-dizayn.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6" name="AutoShape 6" descr="http://stockfresh.com/thumbs/izakowski/2604484_tilki-karikat%C3%BCr-komik-hayvan-do%C4%9Fa-dizayn.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7" name="AutoShape 8" descr="http://stockfresh.com/thumbs/izakowski/2604484_tilki-karikat%C3%BCr-komik-hayvan-do%C4%9Fa-dizayn.jp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 name="AutoShape 10" descr="http://stockfresh.com/thumbs/izakowski/2604484_tilki-karikat%C3%BCr-komik-hayvan-do%C4%9Fa-dizayn.jpg"/>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 name="AutoShape 12" descr="http://stockfresh.com/thumbs/izakowski/2604484_tilki-karikat%C3%BCr-komik-hayvan-do%C4%9Fa-dizayn.jpg"/>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7182" name="Picture 14" descr="http://images.clipartlogo.com/files/ss/original/446/44659306/funny-cartoon-fox.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580112" y="3501008"/>
            <a:ext cx="3223253" cy="3223253"/>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66079385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err="1" smtClean="0"/>
              <a:t>Hangİ</a:t>
            </a:r>
            <a:r>
              <a:rPr lang="tr-TR" dirty="0" smtClean="0"/>
              <a:t> durumlarda </a:t>
            </a:r>
            <a:r>
              <a:rPr lang="tr-TR" dirty="0" err="1" smtClean="0"/>
              <a:t>tİlkİ</a:t>
            </a:r>
            <a:r>
              <a:rPr lang="tr-TR" dirty="0" smtClean="0"/>
              <a:t> </a:t>
            </a:r>
            <a:r>
              <a:rPr lang="tr-TR" dirty="0" err="1" smtClean="0"/>
              <a:t>taktİğİ</a:t>
            </a:r>
            <a:r>
              <a:rPr lang="tr-TR" dirty="0" smtClean="0"/>
              <a:t> İşe yarar?</a:t>
            </a:r>
            <a:endParaRPr lang="tr-TR" dirty="0"/>
          </a:p>
        </p:txBody>
      </p:sp>
      <p:sp>
        <p:nvSpPr>
          <p:cNvPr id="3" name="İçerik Yer Tutucusu 2"/>
          <p:cNvSpPr>
            <a:spLocks noGrp="1"/>
          </p:cNvSpPr>
          <p:nvPr>
            <p:ph idx="1"/>
          </p:nvPr>
        </p:nvSpPr>
        <p:spPr/>
        <p:txBody>
          <a:bodyPr>
            <a:normAutofit lnSpcReduction="10000"/>
          </a:bodyPr>
          <a:lstStyle/>
          <a:p>
            <a:r>
              <a:rPr lang="tr-TR" dirty="0"/>
              <a:t>Amaçlar orta derecede önemliyse ve daha girişken stratejileri e</a:t>
            </a:r>
            <a:r>
              <a:rPr lang="tr-TR" dirty="0" smtClean="0"/>
              <a:t>şit </a:t>
            </a:r>
            <a:r>
              <a:rPr lang="tr-TR" dirty="0"/>
              <a:t>statüdeki kişiler çatışmaya taraf </a:t>
            </a:r>
            <a:r>
              <a:rPr lang="tr-TR" dirty="0" smtClean="0"/>
              <a:t>olmuşlarsa,</a:t>
            </a:r>
          </a:p>
          <a:p>
            <a:r>
              <a:rPr lang="tr-TR" dirty="0" smtClean="0"/>
              <a:t>Karmaşık </a:t>
            </a:r>
            <a:r>
              <a:rPr lang="tr-TR" dirty="0"/>
              <a:t>bir sorun için geçici bir çözüme ulaşmak </a:t>
            </a:r>
            <a:r>
              <a:rPr lang="tr-TR" dirty="0" smtClean="0"/>
              <a:t>gerekiyorsa,</a:t>
            </a:r>
          </a:p>
          <a:p>
            <a:r>
              <a:rPr lang="tr-TR" dirty="0" smtClean="0"/>
              <a:t>Önemli </a:t>
            </a:r>
            <a:r>
              <a:rPr lang="tr-TR" dirty="0"/>
              <a:t>bir sorun için uygun çözümlere </a:t>
            </a:r>
            <a:r>
              <a:rPr lang="tr-TR" dirty="0" smtClean="0"/>
              <a:t>ihtiyaç duyuluyorsa,</a:t>
            </a:r>
          </a:p>
          <a:p>
            <a:r>
              <a:rPr lang="tr-TR" dirty="0"/>
              <a:t>Rekabet ya da işbirliği stratejilerinin sonuç vermediği durumlarda kullanmak uygun olabilir. </a:t>
            </a:r>
          </a:p>
        </p:txBody>
      </p:sp>
    </p:spTree>
    <p:extLst>
      <p:ext uri="{BB962C8B-B14F-4D97-AF65-F5344CB8AC3E}">
        <p14:creationId xmlns:p14="http://schemas.microsoft.com/office/powerpoint/2010/main" xmlns="" val="147972404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23528" y="404664"/>
            <a:ext cx="8686800" cy="838200"/>
          </a:xfrm>
        </p:spPr>
        <p:txBody>
          <a:bodyPr/>
          <a:lstStyle/>
          <a:p>
            <a:pPr algn="ctr"/>
            <a:r>
              <a:rPr lang="tr-TR" dirty="0" smtClean="0"/>
              <a:t>Baykuş </a:t>
            </a:r>
            <a:r>
              <a:rPr lang="tr-TR" dirty="0" err="1" smtClean="0"/>
              <a:t>taktİĞİ</a:t>
            </a:r>
            <a:endParaRPr lang="tr-TR" dirty="0"/>
          </a:p>
        </p:txBody>
      </p:sp>
      <p:sp>
        <p:nvSpPr>
          <p:cNvPr id="3" name="İçerik Yer Tutucusu 2"/>
          <p:cNvSpPr>
            <a:spLocks noGrp="1"/>
          </p:cNvSpPr>
          <p:nvPr>
            <p:ph idx="1"/>
          </p:nvPr>
        </p:nvSpPr>
        <p:spPr>
          <a:xfrm>
            <a:off x="307975" y="2852936"/>
            <a:ext cx="8686800" cy="4525963"/>
          </a:xfrm>
        </p:spPr>
        <p:txBody>
          <a:bodyPr/>
          <a:lstStyle/>
          <a:p>
            <a:r>
              <a:rPr lang="tr-TR" sz="2800" dirty="0"/>
              <a:t>Baykuş (Yüzleşme, işbirliği yapma):Baykuşlar hem amaçlarına hem de ilişkilerine çok önem verirler. Çatışmaları, çözülmesi gereken sorunlar olarak görürler ve hem kendilerinin hem de diğer kişinin amaçlarına ulaşabileceği bir çözüm ararlar. işbirliğine yönelik çatışma çözme yönteminin ve bu yöntemin gerektirdiği becerilerin öğretilmesi gerekmektedir</a:t>
            </a:r>
            <a:r>
              <a:rPr lang="tr-TR" dirty="0"/>
              <a:t>.</a:t>
            </a:r>
          </a:p>
        </p:txBody>
      </p:sp>
      <p:sp>
        <p:nvSpPr>
          <p:cNvPr id="4" name="AutoShape 2" descr="data:image/jpeg;base64,/9j/4AAQSkZJRgABAQAAAQABAAD/2wCEAAkGBxQTEhUUEhQVFhUWFRcYFxUWFxUUHBgVFhYWGBcXFRgYHCggGBwlHBcUITEhJSksLi4uGB8zODMsNygtLisBCgoKDg0OGxAQGywkICQrLC4sLSwsLC8sLCwsLCwsLCwsLCwsLCwsLCwsLCwsLCwsLCwsLCwsLCwsLCwsLCwsLP/AABEIAOgAvAMBIgACEQEDEQH/xAAcAAAABwEBAAAAAAAAAAAAAAAAAgMEBQYHAQj/xABEEAABAwEDCAcGBAMHBQEAAAABAAIDEQQFIQYSMUFRYXGBBxMiMpGhsSNCUsHR8BRicuGCkvEkM0NTc6KyCBbCw9IV/8QAGgEAAgMBAQAAAAAAAAAAAAAAAAIBBAUDBv/EAC4RAAEEAQQBAgMJAQEAAAAAAAEAAgMRBAUSITFBEyJRYXEUIzJCgZGhscHRFf/aAAwDAQACEQMRAD8A3FBBBCEEQrr30TKW2N1tNN4UgErlJK1g9xTiRztVEgLaK0cCE0e+PVnA7khK8neuzY77WdNnFvLT/qmY5QdBqj5yrckYOnw+fFQ14WC0tq+y2mRp/wAt7s9p3Bz6lp8RwSyQuaLHKfG1KOQ7ZPaf4V/quVWPnLe3wuLJHDOGkOYK+VMN6dxdJVo96OI/zD5qp67fK3PskhFtohXPKW9TBabCPdmlfE7+KOrT/M1vIlWB7qAk6AK+CwzLrK59qZBWMMMUweCHE1IGsEbtqtEvScXRH+zDGM49dtGmnVqBM3nlScSSgKVm6PLyM9jD3GpE07Sd3XPLf9rmrt63tS8bFZmnvCaV4B1CF4bXdUnmBsWb9HuWZslmMPU9Z7QuzuszMXBvu5h2bU3blg597G2dWOzGY2xl9QAG5vezdpcdGtHqtpOcR5eeOOaW6tXarLpekubVDEOJefomcnSDbHGjOrBOADWVPKpU+u26SfY5as/2tczlxzt6zy7o7dLR1ptD2NP+GzNa48SB2eSnYIQ3AEne5xceZNSrUcbnc1SxcrPihO1p3H5dfup91taNBrwSsT66RRQ0D6aCBvTgPb7z3HhoTOjpcos4v5dX+fypUDFHTGG1sGAqnccgIqFyIIWjHI144KOgggoXRBBBBCFwhJkJVFJQopIvgadICY22zxsGc5wY3aSAPNVzKPLcMrHZqOdrk0tH6fiP3iqFarXJPIM4vlkd3WjtH+Eah4Lk7JLTTeSuzdLZMLkAAV9lygs4fmiVp3gOp40TxsgcKggg6wQQVWLryBtMgBle2EfDTrHHjiGjzVourImGE1Ekzj+rNB4taADzXeHJkP4wsvN0XGI+5eb+fIUXfV1MnbmvGI7rxpad27cs5vKwPgkLH8iNDhtC2e2XUR3MdxVXv67hMwxuwcO6fhdq5LrPjMnbuZ2qGBqc+lyiPIv0yf2+iyu9RWPmPv0Qs8lYODXDwr+yWvOzuaHscKEYEbwa/umFid7J44+axdpHBXvg4O9zTYPR+KWuZ1Gu3H5JK6XVe5271/oi2F1I5PvUlLoZgaDEmg8fqaKa7pSD8VLWaB0jgxgq5xoAtCyeuFlnFTR0hGL9ldTdg3pvk1dIgZU4yO7x2a80HZtVssF2PfieyPMrXxsZsLd7+14XU9Xlz5TjYv4B2R5/X4JBuBTO037BGaOkFdebV9ONFM3nkvFM0B7pB+l7mjmBgearFv6OCBWCev5ZW18HMpTwKibJf+QJ8LRou53foP8Aqsl2TWebuTNcfhGB8Dj5KXjsbBqrxxWLXpd01mcBPGWY0a8YtJ/K4a92BVguLLWaEhs3tY9GPeA3H3uBVX7U4mnrc/8AHhY3dCAQtPbGBoFEomV2XgydgfG7OaeVDsI2p6ut2uG3bxVLoQQQUqUEEFwlCFxzgFnGW+U5e50EJ7AqHuHvH4Ru1b/Ww5dXz1EOa00klqBTSGimc4b8QOayqOJz3MjjFXvcGtG869wAx5KrPIb2tV/DhBHqO6Cd3PdUlql6qKgp33kYMB9TpAG5arcVxwWOM5lK0q+V9KmmkudqHkhk5czLJCImY63u1uedLj96AFhvS50gvtcrrLZnUszDR7gf797TjX8gOAGuldgHSKINC5ZOQ6Q14Vtyz6a4oXGOwMEzhUGZxIjB/IBi/jUDisvvbpHvKcnPtUjB8MR6kDgW9rzUhkl0ePtAEtoJiiOIaB23ila490bziVpF25LWSEARwR12uGeeZdVUMrV8fHO3s/JEOHJIL6Cw9uUtrBqLXaQdonlB8c5Td19ItujI6yUzsHuy4nk+mcOdVsE11QOFHQxEfob9FVb/AOjyzSgmEdTJqLQS07i3VxB8Vyx9fgc4WC1NPpRewh1OHwSF4XhDbYRaYDRzaNljJGc0HRXbsqq1YxTPb96woV1lmu+0Uk7OkGndkjdgafENHMBTkfeJ1OAWhkOa8h7fKnS4TBH6JPDegfAPhIxGkLuPzAVkyVbFDH+JtDgxjMBXW844DWQKYb1XszsU3/8Akq5e95PmcGVJY3sxsGgVOkDWScedFOMPfuI6U6q0vg9IGt3f08q83z0sSA0sUYjH+dIM954N0M8zhq0CoW3LW3yuJktlox0hsjoxzawgK2ZMdGecBJbXEV0QtwP8bvkPFX6xZP2WIUjs8Q3loJ8SqeXrsEb65cfkuGJpXpsDWANCw2zZV21hGZbLSKGtOukIr+kuoVdMnOme3QmloDbSzXnezfyc0U8QVoFpuazvFHwREfob9FTco+jeF4LrKerf8BqWO4HSw+IXLH1zHlO11tVh+nyNFjlazkxlZY71hIjIcc32kEgGc0b2+8K6xtCqeVuSRstZoKug0uZpMY2tPvN3alhsEk9htIc0uimidgRgR9WkciCvS3R5lgy8rLnmgmZRk8emjiD2h+V1CRzGpa7mNeFWimfC6/4VGuG+n2aQSRmrTTObXBw47d61+6rwZNG2Rhq0gcQdYO9ZPldcf4SfsYQyklmxjtLmcMajnsUhkFfBimETj7OUgDYH6jzxHgq0Tix20q7kRiZnqN7WqgrqKw4IyuLMQRXoyStL81pJ0AEngBVBQsky0t/W2t+xnYb/AA6fMlPeja7w+WWcjBns2fqOLz4FviqrJKTVztJq48TifNaPkBBmWKLa+rzvznH5U8FSi9zyStfJ+6gDQmPTBlEbJdzww0knPUtIwIDgc8g6iGh2O9Yx0a5ONtU5lkFYoc001OfWrWndrIVm/wCoW2l1qssOpkLpOckhb/6vNTHRjZBHd8ZpjI5zydpJoP8Aa1q5arkmDGLm9nhUcOIPlAKtlFXstL+kscAljiEnaDTUkBtdBoBU40GrSrBVNL1sTZ4pIX92Rpad2w8RgeS8XjOYJgZRbb5W3K07CGmis3sPSvIXDrbOzN2sc5pH81QfJX+671itMQlhdVuva07HDUVgN42F0Er43jtMcWniNfPTzU70dXq6G2MbXsSnMcN5rmnkacqr1Wbo8Doi+EUQL46IWZjZrw8NebC0/K25G2uBzDQPGMbtjvodCze6ZD1ea7BzCWEbM0/0WuylZdfcfV2+0NGAfmyDm0Z3nVVdHmc5joneOQtHJj2vbIPPBTa9LRmxOI00oOJw+amuifJwOra5BXNJbED8Q7z+Wgc1VMopfZgbXegW0ZM2QQ2SCMe7G2u8nFx5kk81Z1PIMOJTe3GlUDfUyOegFKBVnLrKWSwxseyJrw9xaXOcQGnSBQDGoB16lZqqNv8AusWqCSF3vjA7HDukc6Ly+G6MTtMotvlXZg7Ydh5VAu3pVcXATwNzTpdG4gj+F1c7xCv9hvGOeMSwuDmnWPMEajuXnqeExucxwo5ri0jY5pIKtnRhezo7V1RNWSgimoPAq13qP6L1Gfo8BiL4RRHPyIWbi5rxIGv5tXLpCuEWiEytHtYgSCPeaO80+o/dUvouyjNjvCJ9fZyUhkGrNe4UJ4ODT4rWpT9/fNYDfVn6u0TMGhssjRwDjTyop0PJL4zG7xyPon1OENIePK9WZY3YLRZZGDvNGew/mbiKcRUcysmgkqA4aTs26Vr1wW4zWWzynTJDE80+JzA4gcyQsntcIjmnjGhkzwP051W+VFo5TenJcBxNsW03Bb+vs8cmtzRX9QwPnVSKp/RraM6zOb8EjhyIDvmVbgVYjdbQs+Zux5CMml7j2Ev+m/8A4lO0nM2oIOvBMeko7WByHsn9J9FqGST/AOxwf6bVmk8JaXMdpaS08sFecg7VnWRjdbHOYeRqPItPNU8bhxC1c4XGCsz/AOoCA/jbO/U6zBo4slkJ8nhWbo+tIfd8B+Fpbza4tPoEp04XR11jZO0VNnea/wCm8NDj4hp5Kl9FF8hpfZXHvkvj3uoA5o4hoPJcNYgMuMdvY5VXAkDJefKlOlW0TxthkhlkjbVzH5jnNxNC0mh3HxWavvy0nD8TPw62T/6W8XlY2TxPilFWOFCN+pw2EaQskvzIC0xOPVATM1FtA6n5mk6eCqaRmQmIRPoOHx8qxnY8m/e26VVmmc9xLnOc463Ek+JUvkTZXSW2AD3Xh53NZiT97UpYcjrY9wHUluOl5DR54rSclcm2WNhqQ+Vw7TtAp8Ld3qr+dnRQxEAgkigFxxMSSSQGuL7U/K9ZZlVaq3m4DUxrCdpzc8+RpyWiXlbmxRukeaNaKnfsA3k0HNY221GW09Y7S97nHmHemAWZo0LvfIeqWnqUgbsZ5tLZQHBvErc7ntIfBE8aHRsI4FoosLvodlp3rROi++xJZ/w7j24sRXXGTUEcCaeC66xAZMUOb+U/2q0DwMkg+U06VbTaIXxPilkYx4LTmOc3tDHUdND5LPn33aTgbTPzlk+blud93Yy1Quil7p0EaWuGhw3j0JWS3xkFaonHMaJWVNHMww3tOg7hVNpGZA6ERuoOH8rjm48oeXC6KrMsheSSS5xNSSSSTvJVi6OrIX26MjRHnPO4AUHiSAkrvyMtkhHsiwfE8ho8NJ8FpmTVwsscWaDnPdTPfoqRqGxoVrPzo44i0GyeKCXDw5JJASOApmZ33wWE5RzZ9qtDhoMr6cA44+VVreUt7CzwOf7xGawbXnR6VWV5L3ObZbIoNOe/tkamA1efCqp6HAWtdIfPCtaxILbGPC9NZKRllhsjTpFnhBrt6ttRyNQs6vw1tlpp8Y8c0V86rUnuAFNAA8AsjdN1kksn+ZK5w4E4eS1cr8IVTTx7iVovRf8A3U3+oP8AiFdlVejizFtkLvjkcfCjfkrXRdIx7Aq2Qblcuor0ZcK6rismy8u/qrUXDuyjPHHAO86eKbZF27q53xHRKAW/rbUeY9FomV9zfiYC1vfb2mcfh5j5LH5Yzqq17XVB0FrmnCuzHUqMgLH34WtARPDsPYWqzRtkY6N4DmPaWuadBa4EEHkaLzllpk3LdtqzaksJz4ZcRUA1GOp7SB5HWt1yevoTx10Pbg9uw7RuOop1fV1Q2uEwztDmHkWnU5p1EK611i1lvaWOorMclcumTAMtBEcugOJo1+jH8p3fYt3X/Y+8VmuVfRjarMS6AGeEY1aO2Bj3ma+I07BoVQsl7zwVbHI9gBPYqaA6+ycAVjZOixyO3Rmvl4Wlj6mWDa8X/a3Z0qj70vWOBudI8NFNB0ngNJWRS5VWtwoZ38s0eYCYQiSZ9AHySOOAGc9zjuAqToXGHQ+fvHfsrL9YaB92391N5U5RutTg1oLYgeyzSXGul207AtV6PMgYoI2zWljXzv7Wa7tNjBrRoBwLqaTqrTVVQGQnRTOXsntvsmscHNhwc9xaajOOhgwG08FrDZFx17IdjQthh4B8j+lQi3TvL3myo6+smbLaYyyWJu5zQGuadrXAVCwjKG6ZrqtozXaO1FJSmczWCNuNCN+9eiTIoLKzI1l5Q5peY5GEmN4Fe0RiHDW0hZ+g5sxm9F3uafj4+afIZQ3+VUsnMsYbS0BxEcuthOBP5Tr4aVYC/d9/NYzlNkbbLCT10R6sf4rO2w8SO7XYVG2S/wC0xYRzPA0AVzgANAFdC2Z9EY43Ea+XhdodULRTxa3R0qh77v2GzNrI7HUwd48B8ysomyntbxR07+VG+bQCi3Pc1otb82CN8hJ7TtQO17jgOZSwaIGm5HX9F1l1jio219UrlBfb7VJnPo1o7rK4NB36ztK2HomyQNkiNpnB6+VozWkUMcZxptDnYE8AElkL0asspE9qLZJhi1g7kZ0g495wOvw2q+Wm0hoLnGgAJJPqfNbrWtY3a3gBYrnOe6zySovLC8uqs7qd9/YaN7hj4Cv2VRbPATmsaKk0aN5OhOL0vA2mXrNDG4Rg7NbjvOlWro9uQvf+IeOwzBm9+s/wjDjwVN59R9BasQGPCXHsq/3PYhDCyMe40Cu06z41TxFYjK6BSySSTZQXCuoKVCKQqPltkqZCZ4B2vfYPe/M3fu1+t4LlRMs8uBCXRWejpNDn6Qw6wNrvTeuUtbfcu2Pv32xZ820GJ4kY7NePAj4XDWFOnLkBopCS6mIzgGg7sCSFUp5nPcXPJc5xqSdZOlIlUmyOb0VrvhZJy4cq2/8Afso0RR+LvqiSZV2eY/2uxRybXdlxps7Qr/uVTKKUwmePKQ4sXwWi3Nct0z4xWaAuGJaWUcOR1b1a7DZYoRSKNkY2Ma1njTSsOimcxwc0lrmmoI0jgVb7LlzM5gbSMPAxeamu8NwA8SrDZ+PcqcuE6/YtKmtLWNLnkNA0kmgHFVll+RSyubGTurhnU05o0qhXnfbpHdpxkOqvdHBuhRwz659SHjQdiz8+JuVHsP6FWcfH9Lvtafb7xbEwuedwGtx2Depe5r1imYOrOI0sODmnXUfNY7a5pZjnSuJIFBu8F2zW1zCM6uHdcCQRwI++K4abiDE93ZK6TxeqK6W4mVQtvyasUprJZYXHb1bR6Uqqhd+V0wGDmyDY7B3i36KSZll8ULh+l7XeoatkTsPaznYco6FqUgyTsDDVlkgB/QD64KUaQ0BrQGgaGtAAHADAKrS5Yj3YX/xOY30qo61ZSTv7oZGN1XnxNB5IM7AgYcrvCt143nHC3OkcGjVtJ2Aa+Co983s+0mhBbEDUM1uO1/0TGZ2OfI4l3xONTy2cgmU1v1Mx3n5Ku+Yv4CvQ4rY+TyU4mvGGJzRNnZtRnBgBdTmQB4rZMlb9slojAssjXBgAzO65o/M04jivOd42UtOcTWuvSQdhKRsVsfE9skTyx7e65poR+27QpidtUZMRlXrEFdVL6Octm2+IteA20RgZ7RocD/iM3bRqPEK5VVwGxYWS5paaKMiuKMojKi922WzulOJGDBtee6PvUgkAWUAEmgqz0h5WGEfh4T7Rw7Tge406KfmPksqCUtNpdI9z3kuc4kknWT96ElVZ8jy4rcghEbfmhVcKBRSVzXUrjkUrtURxQhcKTOCMSknFOoUnBGKAjWjvFBVI3W6rSNh9UtbMGHl6pfKk9LkJzhXxRnRg6Und+g8U6ooQOkyfZPhw+9qAdKNBPjVPC1AtRaKCaOtkg0+i4ZpTrI8EnaHVfwTwsUpRzxaaCAnvH5pTBoSham9pOgIBtSeF3ND20OgqvWiItcWnV6KxQd0KPvuHAOHA/L73pmmiocLFpC4L4fZLRHPF3mGpFaZzT3mE7wKeB1L0/YLcyWNkrCCx7Q5p2gioXk9bb0SZQD8AI5CKxSvYK620a8U3dunJWo3ELPyotwDlppWP9KF8dbaBCD2YRjvkcBU8hQeK1e8raIYpJXaGMc6m2grRedrRO57nPcaucS5x2kkknxJUZD6FJcGPc4u+C5Vcqi1XKqmtRGJXKoucikqULriiErtUQpghccUm4rrnJJzlKUqSuQ9pw3D1T63M7B5eqZ3AzFx4eql3sqCDrSHtMB7UxuxnZJ2n0ATzNQs0Oa0DZ8zVKUUJgEkQuEJXNXC1QhQzWZ0nM+RKkS1cgs1HOcdZw4Vqli1SlaKSBCY2sdqm4KSLUi6HtA7AhS4JEMokLdHnRuG70xT1zUjOOyeB9FIUHpVIlTdwseY3ZlKZ52ac1qgyto6Ibha6wdY8A9ZM9wqNDQGs9WE81ZAtVXvDBZVj6Ubb1dhc2tDI5rBvFau8gsXqrr0v3mX2uOEHCGLOI1Z0hGP8rW+JVGzkk/L0YjNsV/FHqhnJOqFVypWUclFJRSUQuUgKbR85Ec5FJRC5Chdc5JEoEpxd1nL3im3+qEvanrlgpHXb8v3qn2ajMjAAA0AUSVvfmxuI2U5nD5pOyuo4COMUKJrdDqx02E+H2fJPqIUgpJ2AqdASVmlz210Yn1/ok73koynxHyGJXLoHs+Z+SKS37qTktRSEqQkpnUBOwITJASAvLdgx+iMWphdmLyfyn1Cky1BFJQbCQcEzvF2bG8/lP0Ug5qhMpZqRhvxHybQn5KWiyod0q/ZrO6R7Y4wS97g1g2udo+/ovVdx3Y2zWeKBuiNjW12kDE8zUrIuhPJgvkNtlHZZVkIOt+h7+A0czsW2ALQjbxysbKks0F5oynvHrrwtLzrle0cIzmgjk0Hmmecot0hJztZJPM/ZShtRVRws2tRntbSkM5CqbxmgCNnpE9pUuRS5Jl6IXoUWlC5EJRM5dYwuNAhFoRsLjQKzXBEBnbqAHdikbluzAF3d9T9FLWCydXnbC7Dhq9VBKZrSnNExvoey5hSFE3vGLOjcBsr4UKUJ3dJjcPddxHopOiZ3JFSOvxEnlq9Cn5CChvShb+OLeBT674s2No2ivjihbbHnuZsBNeCdkKbUAe60kQmd5mkbuXmQn5CbW6AvYWjSaeqgJj0mFzswc7l4J+QjRQhrQ0al0hBUAUKSLgoy6bgfedu6llWxR061/wADa40rhnE1A4HYVPWG6pbS7qoKZ5HeOhg0F54ea1jJfJ2KxQCGEb3POl7qYud94KxBGTyqWXOGDaO1I3bYmQxMiiaGsY0NaBqATpcaF1XVkLyXeljdDNJE7vRyOYdXdJoeBFDwKbOBFN4qN42hel75yJsVqlE08AdIKVILmh1PjAPa5rCuksZt5WhlM1rCxrG0oBGI20AGwY+arOjpacOQH8V4UHHPhigZ9Q8UhLEWhpIIDhnNJwqKkVG6oKI165lqsByflyLVEgcXuDWhznuNGtaC4knUANKkbFYHOOLTX4dnEpCEwKawwl3Dapu6LI0vzThrp8R2FSdgukNoXYnUNQ+qj7S7MnJ2PB9EtpqrlWNrV2oBFdehGaoq/nkdXTUSfBJ2uxPClaIURLLLnsa7aPNHkfmgk6AKnlihCDW0FAKAIUSdjnz2Ndorq2EHH0XLdPmRudsGHE4BCEcOBrQjDDnsQKjrgdVrq/F5mikXuoCdiEDpR8ls9s1g0a+YwCelV+7SXTg6ySfUqxEIStNpMohCUIVnyJuLrXiaQdhh7IPvP28B603pmMLzSWWQRtLirNkVcvURBzv7x9C7cPdbyr4lWSi40Iy0mihSwHPLjuKCCCClKikKNvK4bPO5rpoI5HN0Oe1pI57NylEUhCOliPTDkpaXWts0EL5I3xtZSNpdmFlRQtboFDUasNSiMneim22ihlAs7MMX9p1NzAfUhehaIALn6YtdxkODdoVayVyLs1gb7FhMhFHSuoXnn7o3DBQuWWTYYXWiJoAcayAAYH4/r461oFEV7Kih0a1L4w4Uljmcx++1igChL/ho4P1EUPEftTwWg5WZOGAmSMeyOkfAT8tCq1qswkaWnXoOwjWs9zS00Vtse2Vu4I1n7reA9FHZQRdhp2H1BUq1tBwCSttnz2ObtGHEYj0SgroeQmmT76xEbHHzofmUpfbqQu30HmPkkrgjpG6unPI8AEpfrawncQfOnzTeVH5Ujk6+rHDY6viAhlE7sNG13oP3XMnG9l36h5BGygiLhGBpz6eI/ZR5R+VDJ9lIydrj9E8tv92/9JSlmhzGNaNQp9V2VlQRtBHiFHlMBQULk/BiXngOeJUyQi2aEMaGjQB5qRum6n2h+YzRpc44ho3/AHiprcaCWwxtuR8n7mdaZM0YMGL3bBsH5j++papZbO1jGsYKNaAANwTe67sZBGGMGjSdZOsnenwV+KPYFiZE5ld8l1BBBdVXQQQQQhBBBBCEEEEEIQQQQQhJyxg1BFQRQg6xsKo155Mxtm7LyGHEs1g7AdivTwqtaXOdO4DE1pT71LF1uZ8UI9Psmlawydxo1Sjv/wACGmFRvqVB3rdphINatOAOih1A/VWkPJdm0xrSm9Rt/n2UocNDTh+YaPNeZw8vLZIN5JBNG1qsJvtVkBJWqLOY5u0eaUZoRl6u+V3TS67PmRtadOk8Sf6J0RuXUEKKRrPEXvDG6TXkBpJVks+T0YHaLieOb5BRGT7qSvOxoHIk19ArQ8loBIpXQvO6pkziQsjsADlcpCQaUVaMnGkjMfmiuNcaDcVdbpu5kLM2MYaSdbjtJ2quz1ADiKA6N6slyuJhaTs8gSB5UWhoOTM5xjl+FrPzNxaDfCeNCMggvTrPQQQQQhBBBBCEEEEEIQQQQQhBBBBCEUpCOyNDnOAxdpPguIJHMa4gnwpBpcbYmh5kA7RFK/f3gm143LHNXrG1qKHVoNQcNlEEEnoR9UO7/VSHuBsFVi8ciniphdnD4XYEcHa+dFBWm5LQzvRP5Au9KoIJXwNpW4syQcHlJx3ZM40EUn8rh5kKWsOR87+/SMb+0fAfULqCWOBp5KebNkHAVnu3JiGGhALna3O101U2a6KTtVjEgAcMAQfvkggun2eOiK77VIyPcbJQtVja9mYRhu1bwloIg0ADAAAAcEEE4jYHbgOUpJIpKoIIJ1CCCCCEIIIIIQv/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5" name="AutoShape 4" descr="data:image/jpeg;base64,/9j/4AAQSkZJRgABAQAAAQABAAD/2wCEAAkGBxQTEhUUEhQVFhUWFRcYFxUWFxUUHBgVFhYWGBcXFRgYHCggGBwlHBcUITEhJSksLi4uGB8zODMsNygtLisBCgoKDg0OGxAQGywkICQrLC4sLSwsLC8sLCwsLCwsLCwsLCwsLCwsLCwsLCwsLCwsLCwsLCwsLCwsLCwsLCwsLP/AABEIAOgAvAMBIgACEQEDEQH/xAAcAAAABwEBAAAAAAAAAAAAAAAAAgMEBQYHAQj/xABEEAABAwEDCAcGBAMHBQEAAAABAAIDEQQFIQYSMUFRYXGBBxMiMpGhsSNCUsHR8BRicuGCkvEkM0NTc6KyCBbCw9IV/8QAGgEAAgMBAQAAAAAAAAAAAAAAAAIBBAUDBv/EAC4RAAEEAQQBAgMJAQEAAAAAAAEAAgMRBAUSITFBEyJRYXEUIzJCgZGhscHRFf/aAAwDAQACEQMRAD8A3FBBBCEEQrr30TKW2N1tNN4UgErlJK1g9xTiRztVEgLaK0cCE0e+PVnA7khK8neuzY77WdNnFvLT/qmY5QdBqj5yrckYOnw+fFQ14WC0tq+y2mRp/wAt7s9p3Bz6lp8RwSyQuaLHKfG1KOQ7ZPaf4V/quVWPnLe3wuLJHDOGkOYK+VMN6dxdJVo96OI/zD5qp67fK3PskhFtohXPKW9TBabCPdmlfE7+KOrT/M1vIlWB7qAk6AK+CwzLrK59qZBWMMMUweCHE1IGsEbtqtEvScXRH+zDGM49dtGmnVqBM3nlScSSgKVm6PLyM9jD3GpE07Sd3XPLf9rmrt63tS8bFZmnvCaV4B1CF4bXdUnmBsWb9HuWZslmMPU9Z7QuzuszMXBvu5h2bU3blg597G2dWOzGY2xl9QAG5vezdpcdGtHqtpOcR5eeOOaW6tXarLpekubVDEOJefomcnSDbHGjOrBOADWVPKpU+u26SfY5as/2tczlxzt6zy7o7dLR1ptD2NP+GzNa48SB2eSnYIQ3AEne5xceZNSrUcbnc1SxcrPihO1p3H5dfup91taNBrwSsT66RRQ0D6aCBvTgPb7z3HhoTOjpcos4v5dX+fypUDFHTGG1sGAqnccgIqFyIIWjHI144KOgggoXRBBBBCFwhJkJVFJQopIvgadICY22zxsGc5wY3aSAPNVzKPLcMrHZqOdrk0tH6fiP3iqFarXJPIM4vlkd3WjtH+Eah4Lk7JLTTeSuzdLZMLkAAV9lygs4fmiVp3gOp40TxsgcKggg6wQQVWLryBtMgBle2EfDTrHHjiGjzVourImGE1Ekzj+rNB4taADzXeHJkP4wsvN0XGI+5eb+fIUXfV1MnbmvGI7rxpad27cs5vKwPgkLH8iNDhtC2e2XUR3MdxVXv67hMwxuwcO6fhdq5LrPjMnbuZ2qGBqc+lyiPIv0yf2+iyu9RWPmPv0Qs8lYODXDwr+yWvOzuaHscKEYEbwa/umFid7J44+axdpHBXvg4O9zTYPR+KWuZ1Gu3H5JK6XVe5271/oi2F1I5PvUlLoZgaDEmg8fqaKa7pSD8VLWaB0jgxgq5xoAtCyeuFlnFTR0hGL9ldTdg3pvk1dIgZU4yO7x2a80HZtVssF2PfieyPMrXxsZsLd7+14XU9Xlz5TjYv4B2R5/X4JBuBTO037BGaOkFdebV9ONFM3nkvFM0B7pB+l7mjmBgearFv6OCBWCev5ZW18HMpTwKibJf+QJ8LRou53foP8Aqsl2TWebuTNcfhGB8Dj5KXjsbBqrxxWLXpd01mcBPGWY0a8YtJ/K4a92BVguLLWaEhs3tY9GPeA3H3uBVX7U4mnrc/8AHhY3dCAQtPbGBoFEomV2XgydgfG7OaeVDsI2p6ut2uG3bxVLoQQQUqUEEFwlCFxzgFnGW+U5e50EJ7AqHuHvH4Ru1b/Ww5dXz1EOa00klqBTSGimc4b8QOayqOJz3MjjFXvcGtG869wAx5KrPIb2tV/DhBHqO6Cd3PdUlql6qKgp33kYMB9TpAG5arcVxwWOM5lK0q+V9KmmkudqHkhk5czLJCImY63u1uedLj96AFhvS50gvtcrrLZnUszDR7gf797TjX8gOAGuldgHSKINC5ZOQ6Q14Vtyz6a4oXGOwMEzhUGZxIjB/IBi/jUDisvvbpHvKcnPtUjB8MR6kDgW9rzUhkl0ePtAEtoJiiOIaB23ila490bziVpF25LWSEARwR12uGeeZdVUMrV8fHO3s/JEOHJIL6Cw9uUtrBqLXaQdonlB8c5Td19ItujI6yUzsHuy4nk+mcOdVsE11QOFHQxEfob9FVb/AOjyzSgmEdTJqLQS07i3VxB8Vyx9fgc4WC1NPpRewh1OHwSF4XhDbYRaYDRzaNljJGc0HRXbsqq1YxTPb96woV1lmu+0Uk7OkGndkjdgafENHMBTkfeJ1OAWhkOa8h7fKnS4TBH6JPDegfAPhIxGkLuPzAVkyVbFDH+JtDgxjMBXW844DWQKYb1XszsU3/8Akq5e95PmcGVJY3sxsGgVOkDWScedFOMPfuI6U6q0vg9IGt3f08q83z0sSA0sUYjH+dIM954N0M8zhq0CoW3LW3yuJktlox0hsjoxzawgK2ZMdGecBJbXEV0QtwP8bvkPFX6xZP2WIUjs8Q3loJ8SqeXrsEb65cfkuGJpXpsDWANCw2zZV21hGZbLSKGtOukIr+kuoVdMnOme3QmloDbSzXnezfyc0U8QVoFpuazvFHwREfob9FTco+jeF4LrKerf8BqWO4HSw+IXLH1zHlO11tVh+nyNFjlazkxlZY71hIjIcc32kEgGc0b2+8K6xtCqeVuSRstZoKug0uZpMY2tPvN3alhsEk9htIc0uimidgRgR9WkciCvS3R5lgy8rLnmgmZRk8emjiD2h+V1CRzGpa7mNeFWimfC6/4VGuG+n2aQSRmrTTObXBw47d61+6rwZNG2Rhq0gcQdYO9ZPldcf4SfsYQyklmxjtLmcMajnsUhkFfBimETj7OUgDYH6jzxHgq0Tix20q7kRiZnqN7WqgrqKw4IyuLMQRXoyStL81pJ0AEngBVBQsky0t/W2t+xnYb/AA6fMlPeja7w+WWcjBns2fqOLz4FviqrJKTVztJq48TifNaPkBBmWKLa+rzvznH5U8FSi9zyStfJ+6gDQmPTBlEbJdzww0knPUtIwIDgc8g6iGh2O9Yx0a5ONtU5lkFYoc001OfWrWndrIVm/wCoW2l1qssOpkLpOckhb/6vNTHRjZBHd8ZpjI5zydpJoP8Aa1q5arkmDGLm9nhUcOIPlAKtlFXstL+kscAljiEnaDTUkBtdBoBU40GrSrBVNL1sTZ4pIX92Rpad2w8RgeS8XjOYJgZRbb5W3K07CGmis3sPSvIXDrbOzN2sc5pH81QfJX+671itMQlhdVuva07HDUVgN42F0Er43jtMcWniNfPTzU70dXq6G2MbXsSnMcN5rmnkacqr1Wbo8Doi+EUQL46IWZjZrw8NebC0/K25G2uBzDQPGMbtjvodCze6ZD1ea7BzCWEbM0/0WuylZdfcfV2+0NGAfmyDm0Z3nVVdHmc5joneOQtHJj2vbIPPBTa9LRmxOI00oOJw+amuifJwOra5BXNJbED8Q7z+Wgc1VMopfZgbXegW0ZM2QQ2SCMe7G2u8nFx5kk81Z1PIMOJTe3GlUDfUyOegFKBVnLrKWSwxseyJrw9xaXOcQGnSBQDGoB16lZqqNv8AusWqCSF3vjA7HDukc6Ly+G6MTtMotvlXZg7Ydh5VAu3pVcXATwNzTpdG4gj+F1c7xCv9hvGOeMSwuDmnWPMEajuXnqeExucxwo5ri0jY5pIKtnRhezo7V1RNWSgimoPAq13qP6L1Gfo8BiL4RRHPyIWbi5rxIGv5tXLpCuEWiEytHtYgSCPeaO80+o/dUvouyjNjvCJ9fZyUhkGrNe4UJ4ODT4rWpT9/fNYDfVn6u0TMGhssjRwDjTyop0PJL4zG7xyPon1OENIePK9WZY3YLRZZGDvNGew/mbiKcRUcysmgkqA4aTs26Vr1wW4zWWzynTJDE80+JzA4gcyQsntcIjmnjGhkzwP051W+VFo5TenJcBxNsW03Bb+vs8cmtzRX9QwPnVSKp/RraM6zOb8EjhyIDvmVbgVYjdbQs+Zux5CMml7j2Ev+m/8A4lO0nM2oIOvBMeko7WByHsn9J9FqGST/AOxwf6bVmk8JaXMdpaS08sFecg7VnWRjdbHOYeRqPItPNU8bhxC1c4XGCsz/AOoCA/jbO/U6zBo4slkJ8nhWbo+tIfd8B+Fpbza4tPoEp04XR11jZO0VNnea/wCm8NDj4hp5Kl9FF8hpfZXHvkvj3uoA5o4hoPJcNYgMuMdvY5VXAkDJefKlOlW0TxthkhlkjbVzH5jnNxNC0mh3HxWavvy0nD8TPw62T/6W8XlY2TxPilFWOFCN+pw2EaQskvzIC0xOPVATM1FtA6n5mk6eCqaRmQmIRPoOHx8qxnY8m/e26VVmmc9xLnOc463Ek+JUvkTZXSW2AD3Xh53NZiT97UpYcjrY9wHUluOl5DR54rSclcm2WNhqQ+Vw7TtAp8Ld3qr+dnRQxEAgkigFxxMSSSQGuL7U/K9ZZlVaq3m4DUxrCdpzc8+RpyWiXlbmxRukeaNaKnfsA3k0HNY221GW09Y7S97nHmHemAWZo0LvfIeqWnqUgbsZ5tLZQHBvErc7ntIfBE8aHRsI4FoosLvodlp3rROi++xJZ/w7j24sRXXGTUEcCaeC66xAZMUOb+U/2q0DwMkg+U06VbTaIXxPilkYx4LTmOc3tDHUdND5LPn33aTgbTPzlk+blud93Yy1Quil7p0EaWuGhw3j0JWS3xkFaonHMaJWVNHMww3tOg7hVNpGZA6ERuoOH8rjm48oeXC6KrMsheSSS5xNSSSSTvJVi6OrIX26MjRHnPO4AUHiSAkrvyMtkhHsiwfE8ho8NJ8FpmTVwsscWaDnPdTPfoqRqGxoVrPzo44i0GyeKCXDw5JJASOApmZ33wWE5RzZ9qtDhoMr6cA44+VVreUt7CzwOf7xGawbXnR6VWV5L3ObZbIoNOe/tkamA1efCqp6HAWtdIfPCtaxILbGPC9NZKRllhsjTpFnhBrt6ttRyNQs6vw1tlpp8Y8c0V86rUnuAFNAA8AsjdN1kksn+ZK5w4E4eS1cr8IVTTx7iVovRf8A3U3+oP8AiFdlVejizFtkLvjkcfCjfkrXRdIx7Aq2Qblcuor0ZcK6rismy8u/qrUXDuyjPHHAO86eKbZF27q53xHRKAW/rbUeY9FomV9zfiYC1vfb2mcfh5j5LH5Yzqq17XVB0FrmnCuzHUqMgLH34WtARPDsPYWqzRtkY6N4DmPaWuadBa4EEHkaLzllpk3LdtqzaksJz4ZcRUA1GOp7SB5HWt1yevoTx10Pbg9uw7RuOop1fV1Q2uEwztDmHkWnU5p1EK611i1lvaWOorMclcumTAMtBEcugOJo1+jH8p3fYt3X/Y+8VmuVfRjarMS6AGeEY1aO2Bj3ma+I07BoVQsl7zwVbHI9gBPYqaA6+ycAVjZOixyO3Rmvl4Wlj6mWDa8X/a3Z0qj70vWOBudI8NFNB0ngNJWRS5VWtwoZ38s0eYCYQiSZ9AHySOOAGc9zjuAqToXGHQ+fvHfsrL9YaB92391N5U5RutTg1oLYgeyzSXGul207AtV6PMgYoI2zWljXzv7Wa7tNjBrRoBwLqaTqrTVVQGQnRTOXsntvsmscHNhwc9xaajOOhgwG08FrDZFx17IdjQthh4B8j+lQi3TvL3myo6+smbLaYyyWJu5zQGuadrXAVCwjKG6ZrqtozXaO1FJSmczWCNuNCN+9eiTIoLKzI1l5Q5peY5GEmN4Fe0RiHDW0hZ+g5sxm9F3uafj4+afIZQ3+VUsnMsYbS0BxEcuthOBP5Tr4aVYC/d9/NYzlNkbbLCT10R6sf4rO2w8SO7XYVG2S/wC0xYRzPA0AVzgANAFdC2Z9EY43Ea+XhdodULRTxa3R0qh77v2GzNrI7HUwd48B8ysomyntbxR07+VG+bQCi3Pc1otb82CN8hJ7TtQO17jgOZSwaIGm5HX9F1l1jio219UrlBfb7VJnPo1o7rK4NB36ztK2HomyQNkiNpnB6+VozWkUMcZxptDnYE8AElkL0asspE9qLZJhi1g7kZ0g495wOvw2q+Wm0hoLnGgAJJPqfNbrWtY3a3gBYrnOe6zySovLC8uqs7qd9/YaN7hj4Cv2VRbPATmsaKk0aN5OhOL0vA2mXrNDG4Rg7NbjvOlWro9uQvf+IeOwzBm9+s/wjDjwVN59R9BasQGPCXHsq/3PYhDCyMe40Cu06z41TxFYjK6BSySSTZQXCuoKVCKQqPltkqZCZ4B2vfYPe/M3fu1+t4LlRMs8uBCXRWejpNDn6Qw6wNrvTeuUtbfcu2Pv32xZ820GJ4kY7NePAj4XDWFOnLkBopCS6mIzgGg7sCSFUp5nPcXPJc5xqSdZOlIlUmyOb0VrvhZJy4cq2/8Afso0RR+LvqiSZV2eY/2uxRybXdlxps7Qr/uVTKKUwmePKQ4sXwWi3Nct0z4xWaAuGJaWUcOR1b1a7DZYoRSKNkY2Ma1njTSsOimcxwc0lrmmoI0jgVb7LlzM5gbSMPAxeamu8NwA8SrDZ+PcqcuE6/YtKmtLWNLnkNA0kmgHFVll+RSyubGTurhnU05o0qhXnfbpHdpxkOqvdHBuhRwz659SHjQdiz8+JuVHsP6FWcfH9Lvtafb7xbEwuedwGtx2Depe5r1imYOrOI0sODmnXUfNY7a5pZjnSuJIFBu8F2zW1zCM6uHdcCQRwI++K4abiDE93ZK6TxeqK6W4mVQtvyasUprJZYXHb1bR6Uqqhd+V0wGDmyDY7B3i36KSZll8ULh+l7XeoatkTsPaznYco6FqUgyTsDDVlkgB/QD64KUaQ0BrQGgaGtAAHADAKrS5Yj3YX/xOY30qo61ZSTv7oZGN1XnxNB5IM7AgYcrvCt143nHC3OkcGjVtJ2Aa+Co983s+0mhBbEDUM1uO1/0TGZ2OfI4l3xONTy2cgmU1v1Mx3n5Ku+Yv4CvQ4rY+TyU4mvGGJzRNnZtRnBgBdTmQB4rZMlb9slojAssjXBgAzO65o/M04jivOd42UtOcTWuvSQdhKRsVsfE9skTyx7e65poR+27QpidtUZMRlXrEFdVL6Octm2+IteA20RgZ7RocD/iM3bRqPEK5VVwGxYWS5paaKMiuKMojKi922WzulOJGDBtee6PvUgkAWUAEmgqz0h5WGEfh4T7Rw7Tge406KfmPksqCUtNpdI9z3kuc4kknWT96ElVZ8jy4rcghEbfmhVcKBRSVzXUrjkUrtURxQhcKTOCMSknFOoUnBGKAjWjvFBVI3W6rSNh9UtbMGHl6pfKk9LkJzhXxRnRg6Und+g8U6ooQOkyfZPhw+9qAdKNBPjVPC1AtRaKCaOtkg0+i4ZpTrI8EnaHVfwTwsUpRzxaaCAnvH5pTBoSham9pOgIBtSeF3ND20OgqvWiItcWnV6KxQd0KPvuHAOHA/L73pmmiocLFpC4L4fZLRHPF3mGpFaZzT3mE7wKeB1L0/YLcyWNkrCCx7Q5p2gioXk9bb0SZQD8AI5CKxSvYK620a8U3dunJWo3ELPyotwDlppWP9KF8dbaBCD2YRjvkcBU8hQeK1e8raIYpJXaGMc6m2grRedrRO57nPcaucS5x2kkknxJUZD6FJcGPc4u+C5Vcqi1XKqmtRGJXKoucikqULriiErtUQpghccUm4rrnJJzlKUqSuQ9pw3D1T63M7B5eqZ3AzFx4eql3sqCDrSHtMB7UxuxnZJ2n0ATzNQs0Oa0DZ8zVKUUJgEkQuEJXNXC1QhQzWZ0nM+RKkS1cgs1HOcdZw4Vqli1SlaKSBCY2sdqm4KSLUi6HtA7AhS4JEMokLdHnRuG70xT1zUjOOyeB9FIUHpVIlTdwseY3ZlKZ52ac1qgyto6Ibha6wdY8A9ZM9wqNDQGs9WE81ZAtVXvDBZVj6Ubb1dhc2tDI5rBvFau8gsXqrr0v3mX2uOEHCGLOI1Z0hGP8rW+JVGzkk/L0YjNsV/FHqhnJOqFVypWUclFJRSUQuUgKbR85Ec5FJRC5Chdc5JEoEpxd1nL3im3+qEvanrlgpHXb8v3qn2ajMjAAA0AUSVvfmxuI2U5nD5pOyuo4COMUKJrdDqx02E+H2fJPqIUgpJ2AqdASVmlz210Yn1/ok73koynxHyGJXLoHs+Z+SKS37qTktRSEqQkpnUBOwITJASAvLdgx+iMWphdmLyfyn1Cky1BFJQbCQcEzvF2bG8/lP0Ug5qhMpZqRhvxHybQn5KWiyod0q/ZrO6R7Y4wS97g1g2udo+/ovVdx3Y2zWeKBuiNjW12kDE8zUrIuhPJgvkNtlHZZVkIOt+h7+A0czsW2ALQjbxysbKks0F5oynvHrrwtLzrle0cIzmgjk0Hmmecot0hJztZJPM/ZShtRVRws2tRntbSkM5CqbxmgCNnpE9pUuRS5Jl6IXoUWlC5EJRM5dYwuNAhFoRsLjQKzXBEBnbqAHdikbluzAF3d9T9FLWCydXnbC7Dhq9VBKZrSnNExvoey5hSFE3vGLOjcBsr4UKUJ3dJjcPddxHopOiZ3JFSOvxEnlq9Cn5CChvShb+OLeBT674s2No2ivjihbbHnuZsBNeCdkKbUAe60kQmd5mkbuXmQn5CbW6AvYWjSaeqgJj0mFzswc7l4J+QjRQhrQ0al0hBUAUKSLgoy6bgfedu6llWxR061/wADa40rhnE1A4HYVPWG6pbS7qoKZ5HeOhg0F54ea1jJfJ2KxQCGEb3POl7qYud94KxBGTyqWXOGDaO1I3bYmQxMiiaGsY0NaBqATpcaF1XVkLyXeljdDNJE7vRyOYdXdJoeBFDwKbOBFN4qN42hel75yJsVqlE08AdIKVILmh1PjAPa5rCuksZt5WhlM1rCxrG0oBGI20AGwY+arOjpacOQH8V4UHHPhigZ9Q8UhLEWhpIIDhnNJwqKkVG6oKI165lqsByflyLVEgcXuDWhznuNGtaC4knUANKkbFYHOOLTX4dnEpCEwKawwl3Dapu6LI0vzThrp8R2FSdgukNoXYnUNQ+qj7S7MnJ2PB9EtpqrlWNrV2oBFdehGaoq/nkdXTUSfBJ2uxPClaIURLLLnsa7aPNHkfmgk6AKnlihCDW0FAKAIUSdjnz2Ndorq2EHH0XLdPmRudsGHE4BCEcOBrQjDDnsQKjrgdVrq/F5mikXuoCdiEDpR8ls9s1g0a+YwCelV+7SXTg6ySfUqxEIStNpMohCUIVnyJuLrXiaQdhh7IPvP28B603pmMLzSWWQRtLirNkVcvURBzv7x9C7cPdbyr4lWSi40Iy0mihSwHPLjuKCCCClKikKNvK4bPO5rpoI5HN0Oe1pI57NylEUhCOliPTDkpaXWts0EL5I3xtZSNpdmFlRQtboFDUasNSiMneim22ihlAs7MMX9p1NzAfUhehaIALn6YtdxkODdoVayVyLs1gb7FhMhFHSuoXnn7o3DBQuWWTYYXWiJoAcayAAYH4/r461oFEV7Kih0a1L4w4Uljmcx++1igChL/ho4P1EUPEftTwWg5WZOGAmSMeyOkfAT8tCq1qswkaWnXoOwjWs9zS00Vtse2Vu4I1n7reA9FHZQRdhp2H1BUq1tBwCSttnz2ObtGHEYj0SgroeQmmT76xEbHHzofmUpfbqQu30HmPkkrgjpG6unPI8AEpfrawncQfOnzTeVH5Ujk6+rHDY6viAhlE7sNG13oP3XMnG9l36h5BGygiLhGBpz6eI/ZR5R+VDJ9lIydrj9E8tv92/9JSlmhzGNaNQp9V2VlQRtBHiFHlMBQULk/BiXngOeJUyQi2aEMaGjQB5qRum6n2h+YzRpc44ho3/AHiprcaCWwxtuR8n7mdaZM0YMGL3bBsH5j++papZbO1jGsYKNaAANwTe67sZBGGMGjSdZOsnenwV+KPYFiZE5ld8l1BBBdVXQQQQQhBBBBCEEEEEIQQQQQhJyxg1BFQRQg6xsKo155Mxtm7LyGHEs1g7AdivTwqtaXOdO4DE1pT71LF1uZ8UI9Psmlawydxo1Sjv/wACGmFRvqVB3rdphINatOAOih1A/VWkPJdm0xrSm9Rt/n2UocNDTh+YaPNeZw8vLZIN5JBNG1qsJvtVkBJWqLOY5u0eaUZoRl6u+V3TS67PmRtadOk8Sf6J0RuXUEKKRrPEXvDG6TXkBpJVks+T0YHaLieOb5BRGT7qSvOxoHIk19ArQ8loBIpXQvO6pkziQsjsADlcpCQaUVaMnGkjMfmiuNcaDcVdbpu5kLM2MYaSdbjtJ2quz1ADiKA6N6slyuJhaTs8gSB5UWhoOTM5xjl+FrPzNxaDfCeNCMggvTrPQQQQQhBBBBCEEEEEIQQQQQhBBBBCEUpCOyNDnOAxdpPguIJHMa4gnwpBpcbYmh5kA7RFK/f3gm143LHNXrG1qKHVoNQcNlEEEnoR9UO7/VSHuBsFVi8ciniphdnD4XYEcHa+dFBWm5LQzvRP5Au9KoIJXwNpW4syQcHlJx3ZM40EUn8rh5kKWsOR87+/SMb+0fAfULqCWOBp5KebNkHAVnu3JiGGhALna3O101U2a6KTtVjEgAcMAQfvkggun2eOiK77VIyPcbJQtVja9mYRhu1bwloIg0ADAAAAcEEE4jYHbgOUpJIpKoIIJ1CCCCCEIIIIIQv/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8201" name="Picture 9"/>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732240" y="160337"/>
            <a:ext cx="2097228" cy="25880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80029314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23528" y="260648"/>
            <a:ext cx="8686800" cy="838200"/>
          </a:xfrm>
        </p:spPr>
        <p:txBody>
          <a:bodyPr>
            <a:normAutofit fontScale="90000"/>
          </a:bodyPr>
          <a:lstStyle/>
          <a:p>
            <a:r>
              <a:rPr lang="tr-TR" dirty="0" smtClean="0"/>
              <a:t>HANGİ DURUMLARDA BAYKUŞ TAKTİĞİ İŞE YARAR?</a:t>
            </a:r>
            <a:endParaRPr lang="tr-TR" dirty="0"/>
          </a:p>
        </p:txBody>
      </p:sp>
      <p:sp>
        <p:nvSpPr>
          <p:cNvPr id="3" name="İçerik Yer Tutucusu 2"/>
          <p:cNvSpPr>
            <a:spLocks noGrp="1"/>
          </p:cNvSpPr>
          <p:nvPr>
            <p:ph idx="1"/>
          </p:nvPr>
        </p:nvSpPr>
        <p:spPr/>
        <p:txBody>
          <a:bodyPr/>
          <a:lstStyle/>
          <a:p>
            <a:r>
              <a:rPr lang="tr-TR" dirty="0" smtClean="0"/>
              <a:t>Bütün </a:t>
            </a:r>
            <a:r>
              <a:rPr lang="tr-TR" dirty="0"/>
              <a:t>sorumluluğu siz üstlenmek </a:t>
            </a:r>
            <a:r>
              <a:rPr lang="tr-TR" dirty="0" smtClean="0"/>
              <a:t>istemediğinizde,</a:t>
            </a:r>
          </a:p>
          <a:p>
            <a:r>
              <a:rPr lang="tr-TR" dirty="0" smtClean="0"/>
              <a:t>Arada </a:t>
            </a:r>
            <a:r>
              <a:rPr lang="tr-TR" dirty="0"/>
              <a:t>büyük bir güven duygusu </a:t>
            </a:r>
            <a:r>
              <a:rPr lang="tr-TR" dirty="0" smtClean="0"/>
              <a:t>varsa,</a:t>
            </a:r>
          </a:p>
          <a:p>
            <a:r>
              <a:rPr lang="tr-TR" dirty="0" smtClean="0"/>
              <a:t>Diğer </a:t>
            </a:r>
            <a:r>
              <a:rPr lang="tr-TR" dirty="0"/>
              <a:t>kişiden taahhüt elde etmek </a:t>
            </a:r>
            <a:r>
              <a:rPr lang="tr-TR" dirty="0" smtClean="0"/>
              <a:t>istediğinizde,</a:t>
            </a:r>
          </a:p>
          <a:p>
            <a:r>
              <a:rPr lang="tr-TR" dirty="0" smtClean="0"/>
              <a:t>Kin</a:t>
            </a:r>
            <a:r>
              <a:rPr lang="tr-TR" dirty="0"/>
              <a:t>, husumet, vb. gibi yoğun duygularla uğraşmanız gerektiğinde kullanmak uygun olabilir.</a:t>
            </a:r>
          </a:p>
        </p:txBody>
      </p:sp>
    </p:spTree>
    <p:extLst>
      <p:ext uri="{BB962C8B-B14F-4D97-AF65-F5344CB8AC3E}">
        <p14:creationId xmlns:p14="http://schemas.microsoft.com/office/powerpoint/2010/main" xmlns="" val="192006488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23528" y="1340768"/>
            <a:ext cx="8686800" cy="4525963"/>
          </a:xfrm>
        </p:spPr>
        <p:txBody>
          <a:bodyPr/>
          <a:lstStyle/>
          <a:p>
            <a:pPr marL="0" indent="0">
              <a:buNone/>
            </a:pPr>
            <a:r>
              <a:rPr lang="tr-TR" dirty="0" smtClean="0"/>
              <a:t>Anlaşılacağı üzere anne babamızla, arkadaşlarımızla ya da öğretmenlerimizle çatışma yaşadığımız duruma göre farklı taktikler kullanabiliyoruz.</a:t>
            </a:r>
          </a:p>
          <a:p>
            <a:pPr marL="0" indent="0">
              <a:buNone/>
            </a:pPr>
            <a:endParaRPr lang="tr-TR" dirty="0"/>
          </a:p>
          <a:p>
            <a:pPr marL="0" indent="0">
              <a:buNone/>
            </a:pPr>
            <a:endParaRPr lang="tr-TR" dirty="0" smtClean="0"/>
          </a:p>
          <a:p>
            <a:pPr marL="0" indent="0" algn="ctr">
              <a:buNone/>
            </a:pPr>
            <a:r>
              <a:rPr lang="tr-TR" b="1" dirty="0" smtClean="0">
                <a:effectLst>
                  <a:outerShdw blurRad="38100" dist="38100" dir="2700000" algn="tl">
                    <a:srgbClr val="000000">
                      <a:alpha val="43137"/>
                    </a:srgbClr>
                  </a:outerShdw>
                </a:effectLst>
              </a:rPr>
              <a:t>PEKİİ, SEN ÇATIŞMALARINI ÇÖZERKEN HANGİSİSİN??</a:t>
            </a:r>
            <a:endParaRPr lang="tr-TR"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78188596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73429" y="2365641"/>
            <a:ext cx="8686800" cy="2863560"/>
          </a:xfrm>
        </p:spPr>
        <p:txBody>
          <a:bodyPr>
            <a:normAutofit/>
          </a:bodyPr>
          <a:lstStyle/>
          <a:p>
            <a:r>
              <a:rPr lang="tr-TR" sz="4800" dirty="0" smtClean="0"/>
              <a:t>Dinlediğiniz ve ilginiz için teşekkürler.</a:t>
            </a:r>
            <a:endParaRPr lang="tr-TR" sz="4800" dirty="0"/>
          </a:p>
        </p:txBody>
      </p:sp>
      <p:pic>
        <p:nvPicPr>
          <p:cNvPr id="9218" name="Picture 2" descr="http://www.ozgunresimler.com/data/thumbnails/1284/36_2_68.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982342" y="4797152"/>
            <a:ext cx="1944216" cy="1944216"/>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5" name="Resim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491880" y="116632"/>
            <a:ext cx="2016224" cy="18002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xmlns="" val="13847360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04800" y="1052736"/>
            <a:ext cx="8686800" cy="5027389"/>
          </a:xfrm>
        </p:spPr>
        <p:txBody>
          <a:bodyPr>
            <a:normAutofit/>
          </a:bodyPr>
          <a:lstStyle/>
          <a:p>
            <a:r>
              <a:rPr lang="tr-TR" dirty="0" smtClean="0"/>
              <a:t>Öfke kişinin öfkeyi kendi içinde yorumlayışı ile yakından ilgilidir. Birinin öfkelendiği şeye başka biri gülüp geçebilir. HER BİREYİN ÖFKELENDİĞİ DURUMLAR FARKLIDIR. </a:t>
            </a:r>
          </a:p>
          <a:p>
            <a:r>
              <a:rPr lang="tr-TR" dirty="0" smtClean="0"/>
              <a:t>Öfke de yaşanan, normal bir duygudur. Mutluluk ya da üzüntü gibi. Ancak olumsuz bir duygu olduğu için genellikle reddedilir.</a:t>
            </a:r>
          </a:p>
          <a:p>
            <a:pPr marL="0" indent="0">
              <a:buNone/>
            </a:pPr>
            <a:r>
              <a:rPr lang="tr-TR" dirty="0" smtClean="0"/>
              <a:t>Neye öfkelendin?</a:t>
            </a:r>
          </a:p>
          <a:p>
            <a:pPr marL="0" indent="0">
              <a:buNone/>
            </a:pPr>
            <a:r>
              <a:rPr lang="tr-TR" dirty="0" smtClean="0"/>
              <a:t>Ne oldu da böyle mutlusun?</a:t>
            </a:r>
          </a:p>
          <a:p>
            <a:pPr marL="0" indent="0">
              <a:buNone/>
            </a:pPr>
            <a:endParaRPr lang="tr-TR" dirty="0" smtClean="0"/>
          </a:p>
        </p:txBody>
      </p:sp>
      <p:sp>
        <p:nvSpPr>
          <p:cNvPr id="4" name="Komut Düğmesi: İleri veya Sonraki 3">
            <a:hlinkClick r:id="" action="ppaction://hlinkshowjump?jump=nextslide" highlightClick="1"/>
          </p:cNvPr>
          <p:cNvSpPr/>
          <p:nvPr/>
        </p:nvSpPr>
        <p:spPr>
          <a:xfrm>
            <a:off x="5292080" y="4797152"/>
            <a:ext cx="792088" cy="1008112"/>
          </a:xfrm>
          <a:prstGeom prst="actionButtonForwardNex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Metin kutusu 4"/>
          <p:cNvSpPr txBox="1"/>
          <p:nvPr/>
        </p:nvSpPr>
        <p:spPr>
          <a:xfrm>
            <a:off x="6516216" y="4653136"/>
            <a:ext cx="2016224" cy="1477328"/>
          </a:xfrm>
          <a:prstGeom prst="rect">
            <a:avLst/>
          </a:prstGeom>
          <a:noFill/>
        </p:spPr>
        <p:txBody>
          <a:bodyPr wrap="square" rtlCol="0">
            <a:spAutoFit/>
          </a:bodyPr>
          <a:lstStyle/>
          <a:p>
            <a:r>
              <a:rPr lang="tr-TR" b="1" dirty="0" smtClean="0"/>
              <a:t>Öfkeyi daha çok reddetme eğilimindeyiz: «hayır, sinirli değilim!»</a:t>
            </a:r>
            <a:endParaRPr lang="tr-TR" b="1" dirty="0"/>
          </a:p>
        </p:txBody>
      </p:sp>
    </p:spTree>
    <p:extLst>
      <p:ext uri="{BB962C8B-B14F-4D97-AF65-F5344CB8AC3E}">
        <p14:creationId xmlns:p14="http://schemas.microsoft.com/office/powerpoint/2010/main" xmlns="" val="23328020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err="1" smtClean="0"/>
              <a:t>Hangİ</a:t>
            </a:r>
            <a:r>
              <a:rPr lang="tr-TR" dirty="0" smtClean="0"/>
              <a:t> zamanlarda öfke duyarız?</a:t>
            </a:r>
            <a:endParaRPr lang="tr-TR" dirty="0"/>
          </a:p>
        </p:txBody>
      </p:sp>
      <p:sp>
        <p:nvSpPr>
          <p:cNvPr id="3" name="İçerik Yer Tutucusu 2"/>
          <p:cNvSpPr>
            <a:spLocks noGrp="1"/>
          </p:cNvSpPr>
          <p:nvPr>
            <p:ph idx="1"/>
          </p:nvPr>
        </p:nvSpPr>
        <p:spPr>
          <a:xfrm>
            <a:off x="323528" y="1484784"/>
            <a:ext cx="8668072" cy="4739357"/>
          </a:xfrm>
        </p:spPr>
        <p:txBody>
          <a:bodyPr/>
          <a:lstStyle/>
          <a:p>
            <a:r>
              <a:rPr lang="tr-TR" dirty="0" smtClean="0"/>
              <a:t>İncindiğimizde</a:t>
            </a:r>
          </a:p>
          <a:p>
            <a:r>
              <a:rPr lang="tr-TR" dirty="0" smtClean="0"/>
              <a:t>Haklarımız çiğnendiğinde</a:t>
            </a:r>
          </a:p>
          <a:p>
            <a:r>
              <a:rPr lang="tr-TR" dirty="0" smtClean="0"/>
              <a:t>İstek ve ihtiyaçlarımız engellendiğinde</a:t>
            </a:r>
          </a:p>
          <a:p>
            <a:r>
              <a:rPr lang="tr-TR" dirty="0" smtClean="0"/>
              <a:t>Beklentilerimiz karşılanmadığında</a:t>
            </a:r>
          </a:p>
          <a:p>
            <a:r>
              <a:rPr lang="tr-TR" dirty="0" smtClean="0"/>
              <a:t>Tehdit hissettiğimizde</a:t>
            </a:r>
          </a:p>
          <a:p>
            <a:endParaRPr lang="tr-TR" dirty="0" smtClean="0"/>
          </a:p>
          <a:p>
            <a:endParaRPr lang="tr-TR" dirty="0"/>
          </a:p>
        </p:txBody>
      </p:sp>
    </p:spTree>
    <p:extLst>
      <p:ext uri="{BB962C8B-B14F-4D97-AF65-F5344CB8AC3E}">
        <p14:creationId xmlns:p14="http://schemas.microsoft.com/office/powerpoint/2010/main" xmlns="" val="34927367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smtClean="0"/>
              <a:t>ÖFKELENDİĞİMİZDE NE YAŞARIZ?</a:t>
            </a:r>
            <a:endParaRPr lang="tr-TR" dirty="0"/>
          </a:p>
        </p:txBody>
      </p:sp>
      <p:sp>
        <p:nvSpPr>
          <p:cNvPr id="3" name="İçerik Yer Tutucusu 2"/>
          <p:cNvSpPr>
            <a:spLocks noGrp="1"/>
          </p:cNvSpPr>
          <p:nvPr>
            <p:ph idx="1"/>
          </p:nvPr>
        </p:nvSpPr>
        <p:spPr/>
        <p:txBody>
          <a:bodyPr/>
          <a:lstStyle/>
          <a:p>
            <a:r>
              <a:rPr lang="tr-TR" dirty="0" smtClean="0"/>
              <a:t>Kalp atışı hızlanır, soluk alıp verme artar. Enerji artışı görülebilir. Yüz kızarması, titreme hissi, uyuşma hissi, tıkanma hissi… </a:t>
            </a:r>
          </a:p>
          <a:p>
            <a:r>
              <a:rPr lang="tr-TR" dirty="0" smtClean="0"/>
              <a:t>Verdiğimiz davranışsal ve sözel tepkiler ise kültürün ürünüdür ve çevreden öğrenilmiştir.</a:t>
            </a:r>
          </a:p>
          <a:p>
            <a:endParaRPr lang="tr-TR" dirty="0"/>
          </a:p>
        </p:txBody>
      </p:sp>
    </p:spTree>
    <p:extLst>
      <p:ext uri="{BB962C8B-B14F-4D97-AF65-F5344CB8AC3E}">
        <p14:creationId xmlns:p14="http://schemas.microsoft.com/office/powerpoint/2010/main" xmlns="" val="7519857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galeri3.uludagsozluk.com/135/buzda%C4%9F%C4%B1n%C4%B1n-g%C3%B6r%C3%BCnmeyen-k%C4%B1sm%C4%B1_251195.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 y="0"/>
            <a:ext cx="9143999"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Başlık 1"/>
          <p:cNvSpPr>
            <a:spLocks noGrp="1"/>
          </p:cNvSpPr>
          <p:nvPr>
            <p:ph type="title"/>
          </p:nvPr>
        </p:nvSpPr>
        <p:spPr>
          <a:xfrm>
            <a:off x="228600" y="0"/>
            <a:ext cx="8686800" cy="666800"/>
          </a:xfrm>
        </p:spPr>
        <p:txBody>
          <a:bodyPr>
            <a:normAutofit fontScale="90000"/>
          </a:bodyPr>
          <a:lstStyle/>
          <a:p>
            <a:r>
              <a:rPr lang="tr-TR" sz="3200" dirty="0" smtClean="0"/>
              <a:t>Buzdağının görünen kısmı: </a:t>
            </a:r>
            <a:r>
              <a:rPr lang="tr-TR" sz="4400" dirty="0" smtClean="0"/>
              <a:t>ÖFKE</a:t>
            </a:r>
            <a:endParaRPr lang="tr-TR" sz="4400" dirty="0"/>
          </a:p>
        </p:txBody>
      </p:sp>
      <p:sp>
        <p:nvSpPr>
          <p:cNvPr id="4" name="Metin kutusu 3"/>
          <p:cNvSpPr txBox="1"/>
          <p:nvPr/>
        </p:nvSpPr>
        <p:spPr>
          <a:xfrm>
            <a:off x="1187624" y="2996952"/>
            <a:ext cx="7488832" cy="707886"/>
          </a:xfrm>
          <a:prstGeom prst="rect">
            <a:avLst/>
          </a:prstGeom>
          <a:noFill/>
        </p:spPr>
        <p:txBody>
          <a:bodyPr wrap="square" rtlCol="0">
            <a:spAutoFit/>
          </a:bodyPr>
          <a:lstStyle/>
          <a:p>
            <a:r>
              <a:rPr lang="tr-TR" sz="4000" b="1" dirty="0" smtClean="0">
                <a:solidFill>
                  <a:schemeClr val="bg1"/>
                </a:solidFill>
              </a:rPr>
              <a:t>Peki ya görünmeyen kısmı???</a:t>
            </a:r>
            <a:endParaRPr lang="tr-TR" sz="4000" b="1" dirty="0">
              <a:solidFill>
                <a:schemeClr val="bg1"/>
              </a:solidFill>
            </a:endParaRPr>
          </a:p>
        </p:txBody>
      </p:sp>
      <p:sp>
        <p:nvSpPr>
          <p:cNvPr id="7" name="Metin kutusu 6"/>
          <p:cNvSpPr txBox="1"/>
          <p:nvPr/>
        </p:nvSpPr>
        <p:spPr>
          <a:xfrm>
            <a:off x="827584" y="5445224"/>
            <a:ext cx="7920880" cy="1077218"/>
          </a:xfrm>
          <a:prstGeom prst="rect">
            <a:avLst/>
          </a:prstGeom>
          <a:noFill/>
        </p:spPr>
        <p:txBody>
          <a:bodyPr wrap="square" rtlCol="0">
            <a:spAutoFit/>
          </a:bodyPr>
          <a:lstStyle/>
          <a:p>
            <a:r>
              <a:rPr lang="tr-TR" sz="2400" b="1" dirty="0" smtClean="0">
                <a:solidFill>
                  <a:schemeClr val="bg1"/>
                </a:solidFill>
              </a:rPr>
              <a:t>Kıskançlık, üzüntü, merak, yalnızlık, kaygı, itilmişlik, hayal kırıklığı, haksızlığa uğrama, anlaşılamamak, sıkıntı…</a:t>
            </a:r>
            <a:r>
              <a:rPr lang="tr-TR" sz="4000" b="1" dirty="0" smtClean="0">
                <a:solidFill>
                  <a:schemeClr val="bg1"/>
                </a:solidFill>
              </a:rPr>
              <a:t> </a:t>
            </a:r>
            <a:endParaRPr lang="tr-TR" sz="4000" b="1" dirty="0">
              <a:solidFill>
                <a:schemeClr val="bg1"/>
              </a:solidFill>
            </a:endParaRPr>
          </a:p>
        </p:txBody>
      </p:sp>
    </p:spTree>
    <p:extLst>
      <p:ext uri="{BB962C8B-B14F-4D97-AF65-F5344CB8AC3E}">
        <p14:creationId xmlns:p14="http://schemas.microsoft.com/office/powerpoint/2010/main" xmlns="" val="8860819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23528" y="1196752"/>
            <a:ext cx="8686800" cy="1080120"/>
          </a:xfrm>
        </p:spPr>
        <p:txBody>
          <a:bodyPr>
            <a:normAutofit fontScale="70000" lnSpcReduction="20000"/>
          </a:bodyPr>
          <a:lstStyle/>
          <a:p>
            <a:r>
              <a:rPr lang="tr-TR" dirty="0" smtClean="0"/>
              <a:t>Bu temel duygular birikip sertleşip katılaşınca buzdağının tepesindeki buzdağını oluşturur!</a:t>
            </a:r>
          </a:p>
          <a:p>
            <a:pPr marL="0" indent="0">
              <a:buNone/>
            </a:pPr>
            <a:r>
              <a:rPr lang="tr-TR" dirty="0" smtClean="0"/>
              <a:t> </a:t>
            </a:r>
            <a:endParaRPr lang="tr-TR" dirty="0"/>
          </a:p>
        </p:txBody>
      </p:sp>
      <p:sp>
        <p:nvSpPr>
          <p:cNvPr id="8" name="Başlık 7"/>
          <p:cNvSpPr>
            <a:spLocks noGrp="1"/>
          </p:cNvSpPr>
          <p:nvPr>
            <p:ph type="title"/>
          </p:nvPr>
        </p:nvSpPr>
        <p:spPr>
          <a:xfrm>
            <a:off x="323528" y="1988840"/>
            <a:ext cx="8686800" cy="838200"/>
          </a:xfrm>
        </p:spPr>
        <p:txBody>
          <a:bodyPr/>
          <a:lstStyle/>
          <a:p>
            <a:pPr algn="ctr"/>
            <a:r>
              <a:rPr lang="tr-TR" dirty="0" smtClean="0"/>
              <a:t>ÖFKE TÜRLERİ </a:t>
            </a:r>
            <a:endParaRPr lang="tr-TR" dirty="0"/>
          </a:p>
        </p:txBody>
      </p:sp>
      <p:cxnSp>
        <p:nvCxnSpPr>
          <p:cNvPr id="10" name="Düz Ok Bağlayıcısı 9"/>
          <p:cNvCxnSpPr/>
          <p:nvPr/>
        </p:nvCxnSpPr>
        <p:spPr>
          <a:xfrm flipH="1">
            <a:off x="2195736" y="2780928"/>
            <a:ext cx="1728192" cy="792088"/>
          </a:xfrm>
          <a:prstGeom prst="straightConnector1">
            <a:avLst/>
          </a:prstGeom>
          <a:ln>
            <a:solidFill>
              <a:schemeClr val="bg2">
                <a:lumMod val="1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Düz Ok Bağlayıcısı 14"/>
          <p:cNvCxnSpPr/>
          <p:nvPr/>
        </p:nvCxnSpPr>
        <p:spPr>
          <a:xfrm>
            <a:off x="5724128" y="2780928"/>
            <a:ext cx="1629544" cy="865786"/>
          </a:xfrm>
          <a:prstGeom prst="straightConnector1">
            <a:avLst/>
          </a:prstGeom>
          <a:ln>
            <a:solidFill>
              <a:schemeClr val="bg2">
                <a:lumMod val="10000"/>
              </a:schemeClr>
            </a:solidFill>
            <a:tailEnd type="arrow"/>
          </a:ln>
        </p:spPr>
        <p:style>
          <a:lnRef idx="1">
            <a:schemeClr val="accent1"/>
          </a:lnRef>
          <a:fillRef idx="0">
            <a:schemeClr val="accent1"/>
          </a:fillRef>
          <a:effectRef idx="0">
            <a:schemeClr val="accent1"/>
          </a:effectRef>
          <a:fontRef idx="minor">
            <a:schemeClr val="tx1"/>
          </a:fontRef>
        </p:style>
      </p:cxnSp>
      <p:sp>
        <p:nvSpPr>
          <p:cNvPr id="21" name="Metin kutusu 20"/>
          <p:cNvSpPr txBox="1"/>
          <p:nvPr/>
        </p:nvSpPr>
        <p:spPr>
          <a:xfrm>
            <a:off x="539552" y="3861048"/>
            <a:ext cx="3600400" cy="2308324"/>
          </a:xfrm>
          <a:prstGeom prst="rect">
            <a:avLst/>
          </a:prstGeom>
          <a:noFill/>
        </p:spPr>
        <p:txBody>
          <a:bodyPr wrap="square" rtlCol="0">
            <a:spAutoFit/>
          </a:bodyPr>
          <a:lstStyle/>
          <a:p>
            <a:pPr algn="ctr"/>
            <a:r>
              <a:rPr lang="tr-TR" dirty="0" smtClean="0">
                <a:solidFill>
                  <a:schemeClr val="accent1">
                    <a:lumMod val="75000"/>
                  </a:schemeClr>
                </a:solidFill>
                <a:effectLst>
                  <a:outerShdw blurRad="38100" dist="38100" dir="2700000" algn="tl">
                    <a:srgbClr val="000000">
                      <a:alpha val="43137"/>
                    </a:srgbClr>
                  </a:outerShdw>
                </a:effectLst>
              </a:rPr>
              <a:t>SÜREKLİ ÖFKE</a:t>
            </a:r>
          </a:p>
          <a:p>
            <a:r>
              <a:rPr lang="tr-TR" dirty="0" smtClean="0"/>
              <a:t>Güçlü imaj oluşturduğu konusunda öğrenme ve pekişme sonucu olabilir. Kişilik bozukluğu (</a:t>
            </a:r>
            <a:r>
              <a:rPr lang="tr-TR" dirty="0" err="1" smtClean="0"/>
              <a:t>antisosyal</a:t>
            </a:r>
            <a:r>
              <a:rPr lang="tr-TR" dirty="0" smtClean="0"/>
              <a:t> kişilik) olabilir. İncinmeden çok, incitmeyi tercih edebilir. Böyle kişilere öfkesini kabul ettirmek bir hayli güçtür. </a:t>
            </a:r>
            <a:endParaRPr lang="tr-TR" dirty="0"/>
          </a:p>
        </p:txBody>
      </p:sp>
      <p:sp>
        <p:nvSpPr>
          <p:cNvPr id="22" name="Metin kutusu 21"/>
          <p:cNvSpPr txBox="1"/>
          <p:nvPr/>
        </p:nvSpPr>
        <p:spPr>
          <a:xfrm>
            <a:off x="5220072" y="3861048"/>
            <a:ext cx="3312368" cy="3142079"/>
          </a:xfrm>
          <a:prstGeom prst="rect">
            <a:avLst/>
          </a:prstGeom>
          <a:noFill/>
        </p:spPr>
        <p:txBody>
          <a:bodyPr wrap="square" rtlCol="0">
            <a:spAutoFit/>
          </a:bodyPr>
          <a:lstStyle/>
          <a:p>
            <a:pPr algn="ctr"/>
            <a:r>
              <a:rPr lang="tr-TR" dirty="0" smtClean="0">
                <a:solidFill>
                  <a:schemeClr val="accent1">
                    <a:lumMod val="75000"/>
                  </a:schemeClr>
                </a:solidFill>
                <a:effectLst>
                  <a:outerShdw blurRad="38100" dist="38100" dir="2700000" algn="tl">
                    <a:srgbClr val="000000">
                      <a:alpha val="43137"/>
                    </a:srgbClr>
                  </a:outerShdw>
                </a:effectLst>
              </a:rPr>
              <a:t>DURUMLUK ÖFKE</a:t>
            </a:r>
          </a:p>
          <a:p>
            <a:r>
              <a:rPr lang="tr-TR" dirty="0" smtClean="0"/>
              <a:t>Öfke, olaya bağımlıdır. Özel durumlar karşısında ortaya çıkar. Kişiye öfkeli olduğunu kabul ettirirseniz, onu kontrol etmeniz kolay olur. Öfkenin kontrol edilememesi durumunda daha sonradan utanma duygusu yaşanabilir. </a:t>
            </a:r>
            <a:r>
              <a:rPr lang="tr-TR" dirty="0" smtClean="0">
                <a:latin typeface="+mj-lt"/>
                <a:cs typeface="Times New Roman" pitchFamily="18" charset="0"/>
              </a:rPr>
              <a:t>    </a:t>
            </a:r>
            <a:endParaRPr lang="tr-TR" dirty="0">
              <a:latin typeface="+mj-lt"/>
              <a:cs typeface="Times New Roman" pitchFamily="18" charset="0"/>
            </a:endParaRPr>
          </a:p>
          <a:p>
            <a:pPr marL="381000" algn="just">
              <a:lnSpc>
                <a:spcPct val="0"/>
              </a:lnSpc>
              <a:tabLst>
                <a:tab pos="381000" algn="l"/>
                <a:tab pos="863600" algn="l"/>
              </a:tabLst>
            </a:pPr>
            <a:r>
              <a:rPr lang="tr-TR" b="1" dirty="0" smtClean="0">
                <a:latin typeface="+mj-lt"/>
              </a:rPr>
              <a:t>  </a:t>
            </a:r>
            <a:endParaRPr lang="tr-TR" b="1" dirty="0">
              <a:latin typeface="+mj-lt"/>
            </a:endParaRPr>
          </a:p>
          <a:p>
            <a:pPr marL="381000" algn="just">
              <a:tabLst>
                <a:tab pos="381000" algn="l"/>
                <a:tab pos="863600" algn="l"/>
              </a:tabLst>
            </a:pPr>
            <a:r>
              <a:rPr lang="tr-TR" b="1" dirty="0">
                <a:latin typeface="+mj-lt"/>
              </a:rPr>
              <a:t>                </a:t>
            </a:r>
            <a:endParaRPr lang="tr-TR" dirty="0">
              <a:latin typeface="+mj-lt"/>
            </a:endParaRPr>
          </a:p>
          <a:p>
            <a:endParaRPr lang="tr-TR" dirty="0">
              <a:solidFill>
                <a:schemeClr val="accent1">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35289951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txBox="1">
            <a:spLocks/>
          </p:cNvSpPr>
          <p:nvPr/>
        </p:nvSpPr>
        <p:spPr>
          <a:xfrm>
            <a:off x="323528" y="1196752"/>
            <a:ext cx="8686800" cy="838200"/>
          </a:xfrm>
          <a:prstGeom prst="rect">
            <a:avLst/>
          </a:prstGeom>
        </p:spPr>
        <p:txBody>
          <a:bodyPr vert="horz" anchor="ctr">
            <a:normAutofit fontScale="82500" lnSpcReduction="20000"/>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pPr algn="ctr"/>
            <a:r>
              <a:rPr lang="tr-TR" dirty="0" smtClean="0"/>
              <a:t> PEKİ SEN ÖFKELENDİĞİNDE ÖFKENİ NASIL İFADE EDERSİN?</a:t>
            </a:r>
            <a:endParaRPr lang="tr-TR" dirty="0"/>
          </a:p>
        </p:txBody>
      </p:sp>
      <p:sp>
        <p:nvSpPr>
          <p:cNvPr id="6" name="Yuvarlatılmış Dikdörtgen 5"/>
          <p:cNvSpPr/>
          <p:nvPr/>
        </p:nvSpPr>
        <p:spPr>
          <a:xfrm>
            <a:off x="539552" y="2924944"/>
            <a:ext cx="3672408" cy="309634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chemeClr val="accent1">
                    <a:lumMod val="75000"/>
                  </a:schemeClr>
                </a:solidFill>
                <a:effectLst>
                  <a:outerShdw blurRad="38100" dist="38100" dir="2700000" algn="tl">
                    <a:srgbClr val="000000">
                      <a:alpha val="43137"/>
                    </a:srgbClr>
                  </a:outerShdw>
                </a:effectLst>
              </a:rPr>
              <a:t>ÖFKENİN İÇE YÖNELMESİ</a:t>
            </a:r>
          </a:p>
          <a:p>
            <a:pPr algn="ctr"/>
            <a:r>
              <a:rPr lang="tr-TR" dirty="0" smtClean="0">
                <a:solidFill>
                  <a:schemeClr val="tx1"/>
                </a:solidFill>
              </a:rPr>
              <a:t>Bazılarımız öfkemizi ifade etmekte zorlanırlar. Kendilerine ait kuralları ve ölçüleri olması nedeniyle böyle olanlarımız duygularını ifade etmeye engel koyarlar. </a:t>
            </a:r>
          </a:p>
          <a:p>
            <a:pPr algn="ctr"/>
            <a:r>
              <a:rPr lang="tr-TR" dirty="0" smtClean="0">
                <a:solidFill>
                  <a:schemeClr val="tx1"/>
                </a:solidFill>
              </a:rPr>
              <a:t>Böyle insanların tepkileri genellikle somurtma, küsme, surat asma gibi edilgen tepkilerdir. </a:t>
            </a:r>
            <a:endParaRPr lang="tr-TR" dirty="0">
              <a:solidFill>
                <a:schemeClr val="tx1"/>
              </a:solidFill>
            </a:endParaRPr>
          </a:p>
        </p:txBody>
      </p:sp>
      <p:sp>
        <p:nvSpPr>
          <p:cNvPr id="7" name="Yuvarlatılmış Dikdörtgen 6"/>
          <p:cNvSpPr/>
          <p:nvPr/>
        </p:nvSpPr>
        <p:spPr>
          <a:xfrm>
            <a:off x="4913514" y="2929136"/>
            <a:ext cx="3672408" cy="309634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chemeClr val="accent1">
                    <a:lumMod val="75000"/>
                  </a:schemeClr>
                </a:solidFill>
                <a:effectLst>
                  <a:outerShdw blurRad="38100" dist="38100" dir="2700000" algn="tl">
                    <a:srgbClr val="000000">
                      <a:alpha val="43137"/>
                    </a:srgbClr>
                  </a:outerShdw>
                </a:effectLst>
              </a:rPr>
              <a:t>ÖFKENİN DIŞA YÖNELMESİ</a:t>
            </a:r>
          </a:p>
          <a:p>
            <a:pPr algn="ctr"/>
            <a:r>
              <a:rPr lang="tr-TR" dirty="0" smtClean="0">
                <a:solidFill>
                  <a:schemeClr val="tx1"/>
                </a:solidFill>
              </a:rPr>
              <a:t>Öfkenin dışa yönelmesi, öfke duygusunun sözel olarak ifade edilmesidir. Ancak bu ifade fevri bir biçimde kontrolsüzdür. Öfkelerini bu biçimde ifade eden kişilerin ilişkilerinde problem yaşamaları, herhangi bir topluluktan ya da toplumdan dışlanmaları kaçınılmazdır. </a:t>
            </a:r>
            <a:endParaRPr lang="tr-TR" dirty="0">
              <a:solidFill>
                <a:schemeClr val="tx1"/>
              </a:solidFill>
            </a:endParaRPr>
          </a:p>
        </p:txBody>
      </p:sp>
    </p:spTree>
    <p:extLst>
      <p:ext uri="{BB962C8B-B14F-4D97-AF65-F5344CB8AC3E}">
        <p14:creationId xmlns:p14="http://schemas.microsoft.com/office/powerpoint/2010/main" xmlns="" val="25191609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Gezinti">
  <a:themeElements>
    <a:clrScheme name="Gezinti">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Gezinti">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Gezinti">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499</TotalTime>
  <Words>1405</Words>
  <Application>Microsoft Office PowerPoint</Application>
  <PresentationFormat>Ekran Gösterisi (4:3)</PresentationFormat>
  <Paragraphs>159</Paragraphs>
  <Slides>36</Slides>
  <Notes>0</Notes>
  <HiddenSlides>0</HiddenSlides>
  <MMClips>0</MMClips>
  <ScaleCrop>false</ScaleCrop>
  <HeadingPairs>
    <vt:vector size="4" baseType="variant">
      <vt:variant>
        <vt:lpstr>Tema</vt:lpstr>
      </vt:variant>
      <vt:variant>
        <vt:i4>1</vt:i4>
      </vt:variant>
      <vt:variant>
        <vt:lpstr>Slayt Başlıkları</vt:lpstr>
      </vt:variant>
      <vt:variant>
        <vt:i4>36</vt:i4>
      </vt:variant>
    </vt:vector>
  </HeadingPairs>
  <TitlesOfParts>
    <vt:vector size="37" baseType="lpstr">
      <vt:lpstr>Gezinti</vt:lpstr>
      <vt:lpstr>ÖFKE KONTROLÜ</vt:lpstr>
      <vt:lpstr>ÖFKE NEDİR?</vt:lpstr>
      <vt:lpstr>    Gerçekler                         mİtler</vt:lpstr>
      <vt:lpstr>Slayt 4</vt:lpstr>
      <vt:lpstr>Hangİ zamanlarda öfke duyarız?</vt:lpstr>
      <vt:lpstr>ÖFKELENDİĞİMİZDE NE YAŞARIZ?</vt:lpstr>
      <vt:lpstr>Buzdağının görünen kısmı: ÖFKE</vt:lpstr>
      <vt:lpstr>ÖFKE TÜRLERİ </vt:lpstr>
      <vt:lpstr>Slayt 9</vt:lpstr>
      <vt:lpstr>“ÖFKEMİ AMACIMA ULAŞMAYI ENGELLEMEYECEK BİR TARZDA NASIL İFADE EDEBİLİRİM?”</vt:lpstr>
      <vt:lpstr>Slayt 11</vt:lpstr>
      <vt:lpstr>öfkeyle baş etmede kullanılan yanlış yollar  </vt:lpstr>
      <vt:lpstr>ÖFKE KONTROLÜ</vt:lpstr>
      <vt:lpstr>ÖFKE KONTROLÜNDE TEMEL İLKELER  </vt:lpstr>
      <vt:lpstr>ÖFKEYLE OLUMLU BAŞETME YOLLARI </vt:lpstr>
      <vt:lpstr>ÖFKELİ İSENİZ </vt:lpstr>
      <vt:lpstr>Slayt 17</vt:lpstr>
      <vt:lpstr>ÖFKEYİ KONTROL ETME STRATEJİLERİ</vt:lpstr>
      <vt:lpstr>ÖFKEYİ KONTROL ETME STRATEJİLERİ</vt:lpstr>
      <vt:lpstr>KİŞİLERARASI ÇATIşMA NEDİR?</vt:lpstr>
      <vt:lpstr>Çatışma çözme stratejİlerİ</vt:lpstr>
      <vt:lpstr>Slayt 22</vt:lpstr>
      <vt:lpstr>Slayt 23</vt:lpstr>
      <vt:lpstr>Slayt 24</vt:lpstr>
      <vt:lpstr>KAPLUMBAĞA TAKTİĞİ</vt:lpstr>
      <vt:lpstr>HANGİ DURUMLARDA KAPLUMBAĞA TAKTİĞİ İŞE YARAR??</vt:lpstr>
      <vt:lpstr>Oyuncak ayı taktİĞİ</vt:lpstr>
      <vt:lpstr>Hangİ DURUMLARDA OYUNCAK AYI TAKTİĞİ İŞE YARAR?</vt:lpstr>
      <vt:lpstr>Köpek balığı taktİĞİ</vt:lpstr>
      <vt:lpstr>HANGİ DURUMLARDA KÖPEK BALIĞI TAKTİĞİ?</vt:lpstr>
      <vt:lpstr>TİLKİ TAKTİĞİ</vt:lpstr>
      <vt:lpstr>Hangİ durumlarda tİlkİ taktİğİ İşe yarar?</vt:lpstr>
      <vt:lpstr>Baykuş taktİĞİ</vt:lpstr>
      <vt:lpstr>HANGİ DURUMLARDA BAYKUŞ TAKTİĞİ İŞE YARAR?</vt:lpstr>
      <vt:lpstr>Slayt 35</vt:lpstr>
      <vt:lpstr>Slayt 36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ÖFKE KONTROLÜ</dc:title>
  <dc:creator>wın8</dc:creator>
  <cp:lastModifiedBy>Serkan</cp:lastModifiedBy>
  <cp:revision>38</cp:revision>
  <dcterms:created xsi:type="dcterms:W3CDTF">2015-10-07T13:35:41Z</dcterms:created>
  <dcterms:modified xsi:type="dcterms:W3CDTF">2015-12-17T08:18:44Z</dcterms:modified>
</cp:coreProperties>
</file>