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8" r:id="rId2"/>
    <p:sldId id="259" r:id="rId3"/>
    <p:sldId id="260" r:id="rId4"/>
    <p:sldId id="261" r:id="rId5"/>
    <p:sldId id="262" r:id="rId6"/>
    <p:sldId id="263" r:id="rId7"/>
    <p:sldId id="264" r:id="rId8"/>
    <p:sldId id="267" r:id="rId9"/>
    <p:sldId id="285" r:id="rId10"/>
    <p:sldId id="289" r:id="rId11"/>
    <p:sldId id="290" r:id="rId12"/>
    <p:sldId id="268" r:id="rId13"/>
    <p:sldId id="283" r:id="rId14"/>
    <p:sldId id="269" r:id="rId15"/>
    <p:sldId id="270" r:id="rId16"/>
    <p:sldId id="271" r:id="rId17"/>
    <p:sldId id="273" r:id="rId18"/>
    <p:sldId id="274" r:id="rId19"/>
    <p:sldId id="275" r:id="rId20"/>
    <p:sldId id="276" r:id="rId21"/>
    <p:sldId id="277" r:id="rId22"/>
    <p:sldId id="278" r:id="rId23"/>
    <p:sldId id="288" r:id="rId24"/>
    <p:sldId id="279" r:id="rId25"/>
    <p:sldId id="280" r:id="rId26"/>
    <p:sldId id="281" r:id="rId27"/>
    <p:sldId id="291" r:id="rId28"/>
    <p:sldId id="292" r:id="rId29"/>
    <p:sldId id="282"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pPr/>
              <a:t>17.12.2015</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pPr/>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pPr/>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pPr/>
              <a:t>17.12.2015</a:t>
            </a:fld>
            <a:endParaRPr lang="tr-T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57200" y="274638"/>
            <a:ext cx="7620000" cy="4810546"/>
          </a:xfrm>
        </p:spPr>
        <p:txBody>
          <a:bodyPr/>
          <a:lstStyle/>
          <a:p>
            <a:r>
              <a:rPr lang="tr-TR" sz="8000" dirty="0" smtClean="0">
                <a:solidFill>
                  <a:schemeClr val="accent2">
                    <a:lumMod val="75000"/>
                  </a:schemeClr>
                </a:solidFill>
              </a:rPr>
              <a:t>BAŞARI            NEDİR?</a:t>
            </a:r>
            <a:endParaRPr lang="tr-TR" sz="8000" dirty="0">
              <a:solidFill>
                <a:schemeClr val="accent2">
                  <a:lumMod val="75000"/>
                </a:schemeClr>
              </a:solidFill>
            </a:endParaRP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tretch>
            <a:fillRect/>
          </a:stretch>
        </p:blipFill>
        <p:spPr bwMode="auto">
          <a:xfrm>
            <a:off x="4572000" y="1052736"/>
            <a:ext cx="3023878" cy="29751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56612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AİLE</a:t>
            </a:r>
            <a:endParaRPr lang="tr-TR" dirty="0"/>
          </a:p>
        </p:txBody>
      </p:sp>
      <p:sp>
        <p:nvSpPr>
          <p:cNvPr id="3" name="İçerik Yer Tutucusu 2"/>
          <p:cNvSpPr>
            <a:spLocks noGrp="1"/>
          </p:cNvSpPr>
          <p:nvPr>
            <p:ph idx="1"/>
          </p:nvPr>
        </p:nvSpPr>
        <p:spPr/>
        <p:txBody>
          <a:bodyPr>
            <a:normAutofit lnSpcReduction="10000"/>
          </a:bodyPr>
          <a:lstStyle/>
          <a:p>
            <a:r>
              <a:rPr lang="tr-TR" dirty="0"/>
              <a:t>Bazen de aile içindeki bazı durumlar motivasyon düşüşüne neden olabilir. Örneğin ailenizin sizi başkalarıyla kıyaslaması, size yeteri kadar destek olmaması, aranızda yaşanan ufak tefek anlaşmazlıklar, siz tam konsantrasyonunuzu sağlamış çalışırken sizden bir şey yapmanızı istemeleri, eve gelen giden misafirler, küçük kardeşler vs. vs. </a:t>
            </a:r>
            <a:r>
              <a:rPr lang="tr-TR" dirty="0" err="1"/>
              <a:t>vs</a:t>
            </a:r>
            <a:r>
              <a:rPr lang="tr-TR" dirty="0"/>
              <a:t>……. Listeyi uzatıp gitmek mümkün. </a:t>
            </a:r>
          </a:p>
          <a:p>
            <a:r>
              <a:rPr lang="tr-TR" dirty="0"/>
              <a:t>Hiçbiri aşılamayacak problemler değil. Yapmanız gereken tek şey var ailenizle oturup konuşmak. Beni dinlemezler ki mi diyorsunuz. Denemekle ne </a:t>
            </a:r>
            <a:r>
              <a:rPr lang="tr-TR" dirty="0" err="1"/>
              <a:t>kaybedersiziniz</a:t>
            </a:r>
            <a:r>
              <a:rPr lang="tr-TR" dirty="0"/>
              <a:t>? Oysa anlarla iletişime geçerseniz kazanacağınız çok şey olacak.</a:t>
            </a:r>
          </a:p>
          <a:p>
            <a:r>
              <a:rPr lang="tr-TR" dirty="0"/>
              <a:t>Onlara bu tip durumlarda kendinizi nasıl hissettiğinizi, ne düşündüğünüzü, motivasyonunuzun nasıl bozulduğunu anlatın. Kimsenin ne hissettiği anlında yazmaz. Anlatmazsanız anlaşılamazsınız unutmayın…</a:t>
            </a:r>
          </a:p>
          <a:p>
            <a:endParaRPr lang="tr-TR" dirty="0"/>
          </a:p>
        </p:txBody>
      </p:sp>
    </p:spTree>
    <p:extLst>
      <p:ext uri="{BB962C8B-B14F-4D97-AF65-F5344CB8AC3E}">
        <p14:creationId xmlns:p14="http://schemas.microsoft.com/office/powerpoint/2010/main" xmlns="" val="1092956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ARKADAŞLAR</a:t>
            </a:r>
            <a:endParaRPr lang="tr-TR" dirty="0"/>
          </a:p>
        </p:txBody>
      </p:sp>
      <p:sp>
        <p:nvSpPr>
          <p:cNvPr id="3" name="İçerik Yer Tutucusu 2"/>
          <p:cNvSpPr>
            <a:spLocks noGrp="1"/>
          </p:cNvSpPr>
          <p:nvPr>
            <p:ph idx="1"/>
          </p:nvPr>
        </p:nvSpPr>
        <p:spPr/>
        <p:txBody>
          <a:bodyPr/>
          <a:lstStyle/>
          <a:p>
            <a:r>
              <a:rPr lang="tr-TR" dirty="0"/>
              <a:t>Bazen kendinizi başkasıyla kıyaslama hatasına kendiniz düşersiniz ne yazık ki. Özellikle de </a:t>
            </a:r>
            <a:r>
              <a:rPr lang="tr-TR" dirty="0" err="1"/>
              <a:t>arkadaşlarınızla.Arkadaşınız</a:t>
            </a:r>
            <a:r>
              <a:rPr lang="tr-TR" dirty="0"/>
              <a:t> sizden daha çok soru çözmektedir, deneme sınavlarında sizden daha yüksek puan almaktadır. Bunları nasıl olup da başarmaktadır. Onda olup da sizde olmayan nedir? Kafanız bütün bu sorularla karışıp dururken elbette performansınız düşer, motivasyonunuz bozulur. Bunların yerine acaba arkadaşım nasıl bir yöntem takip ediyor, nasıl çalışıyor diye merak edip arkadaşınızdan bu işin sırrını, püf noktasını öğrenmek daha isabetli bir davranış olacaktır</a:t>
            </a:r>
          </a:p>
        </p:txBody>
      </p:sp>
    </p:spTree>
    <p:extLst>
      <p:ext uri="{BB962C8B-B14F-4D97-AF65-F5344CB8AC3E}">
        <p14:creationId xmlns:p14="http://schemas.microsoft.com/office/powerpoint/2010/main" xmlns="" val="3449051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KURBAĞA HİKAYESİ…</a:t>
            </a:r>
            <a:r>
              <a:rPr lang="tr-TR" dirty="0"/>
              <a:t/>
            </a:r>
            <a:br>
              <a:rPr lang="tr-TR" dirty="0"/>
            </a:br>
            <a:endParaRPr lang="tr-TR" dirty="0"/>
          </a:p>
        </p:txBody>
      </p:sp>
      <p:sp>
        <p:nvSpPr>
          <p:cNvPr id="3" name="İçerik Yer Tutucusu 2"/>
          <p:cNvSpPr>
            <a:spLocks noGrp="1"/>
          </p:cNvSpPr>
          <p:nvPr>
            <p:ph idx="1"/>
          </p:nvPr>
        </p:nvSpPr>
        <p:spPr>
          <a:xfrm>
            <a:off x="323528" y="836712"/>
            <a:ext cx="7715200" cy="5688632"/>
          </a:xfrm>
        </p:spPr>
        <p:txBody>
          <a:bodyPr>
            <a:normAutofit fontScale="25000" lnSpcReduction="20000"/>
          </a:bodyPr>
          <a:lstStyle/>
          <a:p>
            <a:endParaRPr lang="tr-TR" dirty="0"/>
          </a:p>
          <a:p>
            <a:pPr marL="114300" indent="0" algn="just">
              <a:buNone/>
            </a:pPr>
            <a:r>
              <a:rPr lang="tr-TR" sz="7200" dirty="0" smtClean="0"/>
              <a:t>Bir grup </a:t>
            </a:r>
            <a:r>
              <a:rPr lang="tr-TR" sz="7200" dirty="0"/>
              <a:t>kurbağa bir elektrik direğine tırmanma </a:t>
            </a:r>
            <a:r>
              <a:rPr lang="tr-TR" sz="7200" dirty="0" smtClean="0"/>
              <a:t>yarışı düzenliyorlardı. Seyircilerden </a:t>
            </a:r>
            <a:r>
              <a:rPr lang="tr-TR" sz="7200" dirty="0"/>
              <a:t>bir başka kurbağa grubu </a:t>
            </a:r>
            <a:r>
              <a:rPr lang="tr-TR" sz="7200" dirty="0" smtClean="0"/>
              <a:t>start </a:t>
            </a:r>
            <a:r>
              <a:rPr lang="tr-TR" sz="7200" dirty="0"/>
              <a:t>veriyor ve yarış başlar</a:t>
            </a:r>
            <a:r>
              <a:rPr lang="tr-TR" sz="7200" dirty="0" smtClean="0"/>
              <a:t>. Yarışla </a:t>
            </a:r>
            <a:r>
              <a:rPr lang="tr-TR" sz="7200" dirty="0"/>
              <a:t>birlikte </a:t>
            </a:r>
            <a:r>
              <a:rPr lang="tr-TR" sz="7200" dirty="0" smtClean="0"/>
              <a:t>seyircilerin yüksek </a:t>
            </a:r>
            <a:r>
              <a:rPr lang="tr-TR" sz="7200" dirty="0"/>
              <a:t>sesli </a:t>
            </a:r>
            <a:r>
              <a:rPr lang="tr-TR" sz="7200" dirty="0" err="1"/>
              <a:t>yorumlarıda</a:t>
            </a:r>
            <a:r>
              <a:rPr lang="tr-TR" sz="7200" dirty="0"/>
              <a:t>...! </a:t>
            </a:r>
            <a:endParaRPr lang="tr-TR" sz="7200" dirty="0" smtClean="0"/>
          </a:p>
          <a:p>
            <a:pPr marL="114300" indent="0" algn="just">
              <a:buNone/>
            </a:pPr>
            <a:endParaRPr lang="tr-TR" sz="7200" dirty="0" smtClean="0"/>
          </a:p>
          <a:p>
            <a:pPr marL="114300" indent="0" algn="just">
              <a:buNone/>
            </a:pPr>
            <a:r>
              <a:rPr lang="tr-TR" sz="7200" dirty="0" smtClean="0"/>
              <a:t>'</a:t>
            </a:r>
            <a:r>
              <a:rPr lang="tr-TR" sz="7200" dirty="0"/>
              <a:t>'bu güne kadar bu direğe tırmanan olmadı ki.'' </a:t>
            </a:r>
          </a:p>
          <a:p>
            <a:pPr marL="114300" indent="0" algn="just">
              <a:buNone/>
            </a:pPr>
            <a:r>
              <a:rPr lang="tr-TR" sz="7200" dirty="0"/>
              <a:t> </a:t>
            </a:r>
            <a:r>
              <a:rPr lang="tr-TR" sz="7200" dirty="0" smtClean="0"/>
              <a:t>'</a:t>
            </a:r>
            <a:r>
              <a:rPr lang="tr-TR" sz="7200" dirty="0"/>
              <a:t>'bunu başarmak zor'' </a:t>
            </a:r>
          </a:p>
          <a:p>
            <a:pPr marL="114300" indent="0" algn="just">
              <a:buNone/>
            </a:pPr>
            <a:r>
              <a:rPr lang="tr-TR" sz="7200" dirty="0" smtClean="0"/>
              <a:t> '</a:t>
            </a:r>
            <a:r>
              <a:rPr lang="tr-TR" sz="7200" dirty="0"/>
              <a:t>'geçen sefer 5 kurbağa düşüp ölmüştü'' </a:t>
            </a:r>
            <a:endParaRPr lang="tr-TR" sz="7200" dirty="0" smtClean="0"/>
          </a:p>
          <a:p>
            <a:pPr marL="114300" indent="0" algn="just">
              <a:buNone/>
            </a:pPr>
            <a:r>
              <a:rPr lang="tr-TR" sz="7200" dirty="0" smtClean="0"/>
              <a:t> '</a:t>
            </a:r>
            <a:r>
              <a:rPr lang="tr-TR" sz="7200" dirty="0"/>
              <a:t>'</a:t>
            </a:r>
            <a:r>
              <a:rPr lang="tr-TR" sz="7200" dirty="0" err="1"/>
              <a:t>yaaaa</a:t>
            </a:r>
            <a:r>
              <a:rPr lang="tr-TR" sz="7200" dirty="0"/>
              <a:t>... biride tam </a:t>
            </a:r>
            <a:r>
              <a:rPr lang="tr-TR" sz="7200" dirty="0" err="1"/>
              <a:t>kafalama</a:t>
            </a:r>
            <a:r>
              <a:rPr lang="tr-TR" sz="7200" dirty="0"/>
              <a:t> çakılmıştı hem'' </a:t>
            </a:r>
            <a:endParaRPr lang="tr-TR" sz="7200" dirty="0" smtClean="0"/>
          </a:p>
          <a:p>
            <a:pPr marL="114300" indent="0" algn="just">
              <a:buNone/>
            </a:pPr>
            <a:r>
              <a:rPr lang="tr-TR" sz="7200" dirty="0" smtClean="0"/>
              <a:t>'</a:t>
            </a:r>
            <a:r>
              <a:rPr lang="tr-TR" sz="7200" dirty="0"/>
              <a:t>'evet </a:t>
            </a:r>
            <a:r>
              <a:rPr lang="tr-TR" sz="7200" dirty="0" err="1"/>
              <a:t>evet</a:t>
            </a:r>
            <a:r>
              <a:rPr lang="tr-TR" sz="7200" dirty="0"/>
              <a:t> hatırlıyorum dört tanesi de elektriğe </a:t>
            </a:r>
            <a:r>
              <a:rPr lang="tr-TR" sz="7200" dirty="0" smtClean="0"/>
              <a:t>kapılmıştı </a:t>
            </a:r>
            <a:r>
              <a:rPr lang="tr-TR" sz="7200" dirty="0"/>
              <a:t>zavallıların'' </a:t>
            </a:r>
            <a:endParaRPr lang="tr-TR" sz="7200" dirty="0" smtClean="0"/>
          </a:p>
          <a:p>
            <a:pPr marL="114300" indent="0" algn="just">
              <a:buNone/>
            </a:pPr>
            <a:r>
              <a:rPr lang="tr-TR" sz="7200" dirty="0" smtClean="0"/>
              <a:t>'</a:t>
            </a:r>
            <a:r>
              <a:rPr lang="tr-TR" sz="7200" dirty="0"/>
              <a:t>'bak şimdi kayacak elleri'' </a:t>
            </a:r>
          </a:p>
          <a:p>
            <a:pPr marL="114300" indent="0" algn="just">
              <a:buNone/>
            </a:pPr>
            <a:r>
              <a:rPr lang="tr-TR" sz="7200" dirty="0"/>
              <a:t>''şuna bak ayağı takıldı tele'' </a:t>
            </a:r>
          </a:p>
          <a:p>
            <a:pPr marL="114300" indent="0" algn="just">
              <a:buNone/>
            </a:pPr>
            <a:r>
              <a:rPr lang="tr-TR" sz="7200" dirty="0"/>
              <a:t>''yok bu iş olmaz ya bırakırlar ya ölürler bunlar'' </a:t>
            </a:r>
          </a:p>
          <a:p>
            <a:pPr marL="114300" indent="0" algn="just">
              <a:buNone/>
            </a:pPr>
            <a:r>
              <a:rPr lang="tr-TR" sz="7200" dirty="0" smtClean="0"/>
              <a:t>Bir </a:t>
            </a:r>
            <a:r>
              <a:rPr lang="tr-TR" sz="7200" dirty="0"/>
              <a:t>süre sonra yarışmacılar ya düşerek ya </a:t>
            </a:r>
            <a:r>
              <a:rPr lang="tr-TR" sz="7200" dirty="0" smtClean="0"/>
              <a:t>yaralanarak veya </a:t>
            </a:r>
            <a:r>
              <a:rPr lang="tr-TR" sz="7200" dirty="0"/>
              <a:t>korkarak birer birer bırakırlar yarışı. </a:t>
            </a:r>
            <a:endParaRPr lang="tr-TR" sz="7200" dirty="0" smtClean="0"/>
          </a:p>
          <a:p>
            <a:pPr marL="114300" indent="0" algn="just">
              <a:buNone/>
            </a:pPr>
            <a:endParaRPr lang="tr-TR" sz="7200" dirty="0"/>
          </a:p>
          <a:p>
            <a:pPr marL="114300" indent="0" algn="just">
              <a:buNone/>
            </a:pPr>
            <a:r>
              <a:rPr lang="tr-TR" sz="7200" dirty="0" smtClean="0"/>
              <a:t>Fakat </a:t>
            </a:r>
            <a:r>
              <a:rPr lang="tr-TR" sz="7200" dirty="0"/>
              <a:t>içlerinden bir tanesi elektrik direğinin en</a:t>
            </a:r>
          </a:p>
          <a:p>
            <a:pPr marL="114300" indent="0" algn="just">
              <a:buNone/>
            </a:pPr>
            <a:r>
              <a:rPr lang="tr-TR" sz="7200" dirty="0"/>
              <a:t>tepesine kadar ulaşır ve sağ salim geri döner. </a:t>
            </a:r>
          </a:p>
          <a:p>
            <a:pPr marL="114300" indent="0" algn="just">
              <a:buNone/>
            </a:pPr>
            <a:r>
              <a:rPr lang="tr-TR" sz="7200" dirty="0"/>
              <a:t>Döndüğünde birde bakarlar ki bu başarılı kurbağa SAĞIRMIŞ</a:t>
            </a:r>
            <a:r>
              <a:rPr lang="tr-TR" sz="7200" dirty="0" smtClean="0"/>
              <a:t>.......</a:t>
            </a:r>
            <a:r>
              <a:rPr lang="tr-TR" sz="7200" dirty="0" smtClean="0">
                <a:sym typeface="Wingdings" panose="05000000000000000000" pitchFamily="2" charset="2"/>
              </a:rPr>
              <a:t></a:t>
            </a:r>
            <a:endParaRPr lang="tr-TR" sz="7200" dirty="0"/>
          </a:p>
          <a:p>
            <a:pPr algn="just"/>
            <a:endParaRPr lang="tr-TR" dirty="0"/>
          </a:p>
        </p:txBody>
      </p:sp>
    </p:spTree>
    <p:extLst>
      <p:ext uri="{BB962C8B-B14F-4D97-AF65-F5344CB8AC3E}">
        <p14:creationId xmlns:p14="http://schemas.microsoft.com/office/powerpoint/2010/main" xmlns="" val="1305034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00808"/>
            <a:ext cx="7620000" cy="3600400"/>
          </a:xfrm>
        </p:spPr>
        <p:txBody>
          <a:bodyPr/>
          <a:lstStyle/>
          <a:p>
            <a:r>
              <a:rPr lang="tr-TR" sz="4800" b="1" i="1" dirty="0">
                <a:solidFill>
                  <a:srgbClr val="7030A0"/>
                </a:solidFill>
                <a:latin typeface="Agency FB" panose="020B0503020202020204" pitchFamily="34" charset="0"/>
              </a:rPr>
              <a:t>OLUMSUZ DÜŞÜNEN İNSANLARI DUYMAYIN…. ONLAR KALBİNİZDEKİ TÜM ÜMİTLERİ ÇALABİLİRLER!</a:t>
            </a:r>
          </a:p>
          <a:p>
            <a:endParaRPr lang="tr-TR" dirty="0"/>
          </a:p>
        </p:txBody>
      </p:sp>
    </p:spTree>
    <p:extLst>
      <p:ext uri="{BB962C8B-B14F-4D97-AF65-F5344CB8AC3E}">
        <p14:creationId xmlns:p14="http://schemas.microsoft.com/office/powerpoint/2010/main" xmlns="" val="3399827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5">
                    <a:lumMod val="60000"/>
                    <a:lumOff val="40000"/>
                  </a:schemeClr>
                </a:solidFill>
              </a:rPr>
              <a:t>MOTİVASYONU ENGELLEYEN</a:t>
            </a:r>
            <a:br>
              <a:rPr lang="tr-TR" dirty="0">
                <a:solidFill>
                  <a:schemeClr val="accent5">
                    <a:lumMod val="60000"/>
                    <a:lumOff val="40000"/>
                  </a:schemeClr>
                </a:solidFill>
              </a:rPr>
            </a:br>
            <a:r>
              <a:rPr lang="tr-TR" dirty="0">
                <a:solidFill>
                  <a:schemeClr val="accent5">
                    <a:lumMod val="60000"/>
                    <a:lumOff val="40000"/>
                  </a:schemeClr>
                </a:solidFill>
              </a:rPr>
              <a:t>İÇ ETKENLER</a:t>
            </a:r>
          </a:p>
        </p:txBody>
      </p:sp>
      <p:sp>
        <p:nvSpPr>
          <p:cNvPr id="4" name="Dikdörtgen 3"/>
          <p:cNvSpPr/>
          <p:nvPr/>
        </p:nvSpPr>
        <p:spPr>
          <a:xfrm>
            <a:off x="359532" y="1664804"/>
            <a:ext cx="525658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1.ÇALIŞMA İSTEKSİZLİĞİ</a:t>
            </a:r>
          </a:p>
        </p:txBody>
      </p:sp>
      <p:sp>
        <p:nvSpPr>
          <p:cNvPr id="5" name="Dikdörtgen 4"/>
          <p:cNvSpPr/>
          <p:nvPr/>
        </p:nvSpPr>
        <p:spPr>
          <a:xfrm>
            <a:off x="2627784" y="3429000"/>
            <a:ext cx="489654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2.KENDİNE GÜVENMEME</a:t>
            </a:r>
          </a:p>
        </p:txBody>
      </p:sp>
      <p:sp>
        <p:nvSpPr>
          <p:cNvPr id="6" name="Dikdörtgen 5"/>
          <p:cNvSpPr/>
          <p:nvPr/>
        </p:nvSpPr>
        <p:spPr>
          <a:xfrm>
            <a:off x="4067944" y="5229200"/>
            <a:ext cx="4392488"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3.UMUTSUZLUĞA KAPILMA</a:t>
            </a:r>
          </a:p>
        </p:txBody>
      </p:sp>
    </p:spTree>
    <p:extLst>
      <p:ext uri="{BB962C8B-B14F-4D97-AF65-F5344CB8AC3E}">
        <p14:creationId xmlns:p14="http://schemas.microsoft.com/office/powerpoint/2010/main" xmlns="" val="27210361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3">
                    <a:lumMod val="60000"/>
                    <a:lumOff val="40000"/>
                  </a:schemeClr>
                </a:solidFill>
              </a:rPr>
              <a:t>1.ÇALIŞMA İSTEKSİZLİĞİ</a:t>
            </a:r>
            <a:r>
              <a:rPr lang="tr-TR" dirty="0"/>
              <a:t/>
            </a:r>
            <a:br>
              <a:rPr lang="tr-TR" dirty="0"/>
            </a:br>
            <a:endParaRPr lang="tr-TR" dirty="0"/>
          </a:p>
        </p:txBody>
      </p:sp>
      <p:sp>
        <p:nvSpPr>
          <p:cNvPr id="3" name="İçerik Yer Tutucusu 2"/>
          <p:cNvSpPr>
            <a:spLocks noGrp="1"/>
          </p:cNvSpPr>
          <p:nvPr>
            <p:ph idx="1"/>
          </p:nvPr>
        </p:nvSpPr>
        <p:spPr/>
        <p:txBody>
          <a:bodyPr/>
          <a:lstStyle/>
          <a:p>
            <a:r>
              <a:rPr lang="tr-TR" sz="3600" dirty="0"/>
              <a:t>Hedef tespiti yapmamak</a:t>
            </a:r>
          </a:p>
          <a:p>
            <a:endParaRPr lang="tr-TR" sz="3600" dirty="0"/>
          </a:p>
          <a:p>
            <a:r>
              <a:rPr lang="tr-TR" sz="3600" dirty="0"/>
              <a:t> Plansız çalışmak </a:t>
            </a:r>
          </a:p>
          <a:p>
            <a:endParaRPr lang="tr-TR"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23928" y="3933056"/>
            <a:ext cx="3657600" cy="2451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83526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1">
                    <a:lumMod val="75000"/>
                  </a:schemeClr>
                </a:solidFill>
              </a:rPr>
              <a:t>Hedef Sahibi  Olmak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sz="4000" dirty="0" smtClean="0"/>
              <a:t>Çalışmanın </a:t>
            </a:r>
            <a:r>
              <a:rPr lang="tr-TR" sz="4000" dirty="0"/>
              <a:t>ilk şartı, amacınızı, hedefinizi belirlemektir.</a:t>
            </a:r>
          </a:p>
          <a:p>
            <a:r>
              <a:rPr lang="tr-TR" sz="4000" dirty="0"/>
              <a:t>Çalışma şartlarınız ne kadar zor olursa olsun eğer güçlü bir amacınız varsa hiçbir ortam sizi hedeflerinizden alıkoyamaz</a:t>
            </a:r>
          </a:p>
          <a:p>
            <a:endParaRPr lang="tr-TR" sz="4000" dirty="0"/>
          </a:p>
        </p:txBody>
      </p:sp>
    </p:spTree>
    <p:extLst>
      <p:ext uri="{BB962C8B-B14F-4D97-AF65-F5344CB8AC3E}">
        <p14:creationId xmlns:p14="http://schemas.microsoft.com/office/powerpoint/2010/main" xmlns="" val="30198683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NEDEN?</a:t>
            </a:r>
            <a:endParaRPr lang="tr-TR" dirty="0"/>
          </a:p>
        </p:txBody>
      </p:sp>
      <p:sp>
        <p:nvSpPr>
          <p:cNvPr id="3" name="İçerik Yer Tutucusu 2"/>
          <p:cNvSpPr>
            <a:spLocks noGrp="1"/>
          </p:cNvSpPr>
          <p:nvPr>
            <p:ph idx="1"/>
          </p:nvPr>
        </p:nvSpPr>
        <p:spPr/>
        <p:txBody>
          <a:bodyPr/>
          <a:lstStyle/>
          <a:p>
            <a:r>
              <a:rPr lang="tr-TR" dirty="0"/>
              <a:t>Sınıfı geçebilmek için</a:t>
            </a:r>
          </a:p>
          <a:p>
            <a:r>
              <a:rPr lang="tr-TR" dirty="0"/>
              <a:t>Zayıf almamak için</a:t>
            </a:r>
          </a:p>
          <a:p>
            <a:r>
              <a:rPr lang="tr-TR" dirty="0"/>
              <a:t>Başarılı bir fert olmak için</a:t>
            </a:r>
          </a:p>
          <a:p>
            <a:r>
              <a:rPr lang="tr-TR" dirty="0"/>
              <a:t>Sınıfta arkadaşlarım arasında </a:t>
            </a:r>
            <a:r>
              <a:rPr lang="tr-TR" dirty="0" err="1"/>
              <a:t>mahçup</a:t>
            </a:r>
            <a:r>
              <a:rPr lang="tr-TR" dirty="0"/>
              <a:t> olmamak için</a:t>
            </a:r>
          </a:p>
          <a:p>
            <a:r>
              <a:rPr lang="tr-TR" dirty="0"/>
              <a:t>Gelecekte sadece zengin olmak için </a:t>
            </a:r>
          </a:p>
          <a:p>
            <a:r>
              <a:rPr lang="tr-TR" dirty="0"/>
              <a:t>Ailem istediği için</a:t>
            </a:r>
          </a:p>
          <a:p>
            <a:r>
              <a:rPr lang="tr-TR" dirty="0"/>
              <a:t>Doktor olmak için</a:t>
            </a:r>
          </a:p>
          <a:p>
            <a:r>
              <a:rPr lang="tr-TR" dirty="0"/>
              <a:t>Aslına bakarsanız ben de bilmiyorum. </a:t>
            </a:r>
          </a:p>
          <a:p>
            <a:r>
              <a:rPr lang="tr-TR" dirty="0"/>
              <a:t>Mutlu başarılı ve üretken bir fert olmak için</a:t>
            </a:r>
          </a:p>
          <a:p>
            <a:r>
              <a:rPr lang="tr-TR" dirty="0"/>
              <a:t>Adaletli bir dünya oluşması için</a:t>
            </a:r>
          </a:p>
          <a:p>
            <a:endParaRPr lang="tr-TR" dirty="0"/>
          </a:p>
        </p:txBody>
      </p:sp>
    </p:spTree>
    <p:extLst>
      <p:ext uri="{BB962C8B-B14F-4D97-AF65-F5344CB8AC3E}">
        <p14:creationId xmlns:p14="http://schemas.microsoft.com/office/powerpoint/2010/main" xmlns="" val="2046400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08720"/>
            <a:ext cx="7620000" cy="4800600"/>
          </a:xfrm>
        </p:spPr>
        <p:txBody>
          <a:bodyPr>
            <a:normAutofit/>
          </a:bodyPr>
          <a:lstStyle/>
          <a:p>
            <a:r>
              <a:rPr lang="tr-TR" dirty="0"/>
              <a:t>Sizin başarıya ulaşmanızdaki en büyük etken bu sorulara verdiğiniz cevaplarda </a:t>
            </a:r>
            <a:r>
              <a:rPr lang="tr-TR" dirty="0" err="1"/>
              <a:t>saklıdır.Eğer</a:t>
            </a:r>
            <a:r>
              <a:rPr lang="tr-TR" dirty="0"/>
              <a:t> cevabınız ailem istediği için gibi  dış kaynaklara bağlı bir cevapsa işiniz oldukça sıkıntılı ve zor olacaktır, çünkü neden okuduğunuza henüz siz </a:t>
            </a:r>
            <a:r>
              <a:rPr lang="tr-TR" dirty="0" smtClean="0"/>
              <a:t>inanmamışsınız.</a:t>
            </a:r>
          </a:p>
          <a:p>
            <a:endParaRPr lang="tr-TR" dirty="0"/>
          </a:p>
          <a:p>
            <a:endParaRPr lang="tr-TR" dirty="0" smtClean="0"/>
          </a:p>
          <a:p>
            <a:r>
              <a:rPr lang="tr-TR" dirty="0" smtClean="0"/>
              <a:t>İstediğiniz </a:t>
            </a:r>
            <a:r>
              <a:rPr lang="tr-TR" dirty="0"/>
              <a:t>hedefin nedenini henüz bulamamış iseniz, benzininiz yok </a:t>
            </a:r>
            <a:r>
              <a:rPr lang="tr-TR" dirty="0" err="1"/>
              <a:t>demektir.Buda</a:t>
            </a:r>
            <a:r>
              <a:rPr lang="tr-TR" dirty="0"/>
              <a:t> yolun hala başında olduğunuzu gösterir. Bu nedenle mutlaka bir nedeninizin olması gerekir.</a:t>
            </a:r>
          </a:p>
          <a:p>
            <a:endParaRPr lang="tr-TR" dirty="0"/>
          </a:p>
          <a:p>
            <a:endParaRPr lang="tr-TR" dirty="0"/>
          </a:p>
        </p:txBody>
      </p:sp>
    </p:spTree>
    <p:extLst>
      <p:ext uri="{BB962C8B-B14F-4D97-AF65-F5344CB8AC3E}">
        <p14:creationId xmlns:p14="http://schemas.microsoft.com/office/powerpoint/2010/main" xmlns="" val="1720280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404664"/>
            <a:ext cx="7620000" cy="1143000"/>
          </a:xfrm>
        </p:spPr>
        <p:txBody>
          <a:bodyPr/>
          <a:lstStyle/>
          <a:p>
            <a:r>
              <a:rPr lang="tr-TR" sz="3200" dirty="0"/>
              <a:t>Doğru hedef nasıl belirlenir?</a:t>
            </a:r>
            <a:br>
              <a:rPr lang="tr-TR" sz="3200" dirty="0"/>
            </a:br>
            <a:r>
              <a:rPr lang="tr-TR" sz="3200" dirty="0"/>
              <a:t> </a:t>
            </a:r>
          </a:p>
        </p:txBody>
      </p:sp>
      <p:sp>
        <p:nvSpPr>
          <p:cNvPr id="3" name="İçerik Yer Tutucusu 2"/>
          <p:cNvSpPr>
            <a:spLocks noGrp="1"/>
          </p:cNvSpPr>
          <p:nvPr>
            <p:ph idx="1"/>
          </p:nvPr>
        </p:nvSpPr>
        <p:spPr>
          <a:xfrm>
            <a:off x="251520" y="1268760"/>
            <a:ext cx="7620000" cy="4555976"/>
          </a:xfrm>
        </p:spPr>
        <p:txBody>
          <a:bodyPr/>
          <a:lstStyle/>
          <a:p>
            <a:r>
              <a:rPr lang="tr-TR" dirty="0"/>
              <a:t>Kendinize uygun olmayan bir hedef belirlediyseniz yarı yolda pes </a:t>
            </a:r>
            <a:r>
              <a:rPr lang="tr-TR" dirty="0" smtClean="0"/>
              <a:t>edebilirsiniz.</a:t>
            </a:r>
          </a:p>
          <a:p>
            <a:pPr marL="114300" indent="0">
              <a:buNone/>
            </a:pPr>
            <a:endParaRPr lang="tr-TR" dirty="0" smtClean="0"/>
          </a:p>
          <a:p>
            <a:pPr marL="114300" indent="0">
              <a:buNone/>
            </a:pPr>
            <a:r>
              <a:rPr lang="tr-TR" dirty="0" smtClean="0"/>
              <a:t> </a:t>
            </a:r>
            <a:r>
              <a:rPr lang="tr-TR" dirty="0"/>
              <a:t>Doğru hedef  için  şu sorulara cevap vermelisiniz?</a:t>
            </a:r>
          </a:p>
          <a:p>
            <a:r>
              <a:rPr lang="tr-TR" dirty="0"/>
              <a:t>Hedefleriniz nelerdir?</a:t>
            </a:r>
          </a:p>
          <a:p>
            <a:r>
              <a:rPr lang="tr-TR" dirty="0"/>
              <a:t>Hedefinize nasıl ulaşacaksınız</a:t>
            </a:r>
            <a:r>
              <a:rPr lang="tr-TR" dirty="0" smtClean="0"/>
              <a:t>?</a:t>
            </a:r>
          </a:p>
          <a:p>
            <a:r>
              <a:rPr lang="tr-TR" dirty="0"/>
              <a:t>Hedefiniz size ait bir hedef mi?</a:t>
            </a:r>
          </a:p>
          <a:p>
            <a:r>
              <a:rPr lang="tr-TR" dirty="0"/>
              <a:t>Hedefiniz yeteneklerinizle örtüşüyor mu?</a:t>
            </a:r>
          </a:p>
          <a:p>
            <a:r>
              <a:rPr lang="tr-TR" dirty="0"/>
              <a:t>Hedefiniz değer ve inançlarınızla örtüşüyor mu</a:t>
            </a:r>
            <a:r>
              <a:rPr lang="tr-TR" dirty="0" smtClean="0"/>
              <a:t>?</a:t>
            </a:r>
          </a:p>
          <a:p>
            <a:pPr marL="114300" indent="0">
              <a:buNone/>
            </a:pPr>
            <a:endParaRPr lang="tr-TR" dirty="0"/>
          </a:p>
          <a:p>
            <a:pPr marL="114300" indent="0">
              <a:buNone/>
            </a:pPr>
            <a:r>
              <a:rPr lang="tr-TR" dirty="0" smtClean="0"/>
              <a:t>  </a:t>
            </a:r>
            <a:r>
              <a:rPr lang="tr-TR" dirty="0"/>
              <a:t>Eğer bu sorulara evet dediyseniz doğru yoldasınız</a:t>
            </a:r>
            <a:endParaRPr lang="tr-TR" dirty="0" smtClean="0"/>
          </a:p>
          <a:p>
            <a:pPr marL="114300" indent="0">
              <a:buNone/>
            </a:pPr>
            <a:endParaRPr lang="tr-TR" dirty="0"/>
          </a:p>
          <a:p>
            <a:pPr marL="114300" indent="0">
              <a:buNone/>
            </a:pPr>
            <a:endParaRPr lang="tr-TR" dirty="0"/>
          </a:p>
        </p:txBody>
      </p:sp>
    </p:spTree>
    <p:extLst>
      <p:ext uri="{BB962C8B-B14F-4D97-AF65-F5344CB8AC3E}">
        <p14:creationId xmlns:p14="http://schemas.microsoft.com/office/powerpoint/2010/main" xmlns="" val="2005291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8000" dirty="0" smtClean="0">
                <a:solidFill>
                  <a:schemeClr val="accent6">
                    <a:lumMod val="75000"/>
                  </a:schemeClr>
                </a:solidFill>
              </a:rPr>
              <a:t>SİZCE HANGİSİ?</a:t>
            </a:r>
            <a:endParaRPr lang="tr-TR" sz="8000" dirty="0">
              <a:solidFill>
                <a:schemeClr val="accent6">
                  <a:lumMod val="75000"/>
                </a:schemeClr>
              </a:solidFill>
            </a:endParaRPr>
          </a:p>
        </p:txBody>
      </p:sp>
      <p:sp>
        <p:nvSpPr>
          <p:cNvPr id="3" name="İçerik Yer Tutucusu 2"/>
          <p:cNvSpPr>
            <a:spLocks noGrp="1"/>
          </p:cNvSpPr>
          <p:nvPr>
            <p:ph idx="1"/>
          </p:nvPr>
        </p:nvSpPr>
        <p:spPr/>
        <p:txBody>
          <a:bodyPr/>
          <a:lstStyle/>
          <a:p>
            <a:r>
              <a:rPr lang="tr-TR" dirty="0"/>
              <a:t> </a:t>
            </a:r>
            <a:r>
              <a:rPr lang="tr-TR" sz="4000" dirty="0">
                <a:solidFill>
                  <a:schemeClr val="accent6"/>
                </a:solidFill>
              </a:rPr>
              <a:t>Zengin olmak mı ? </a:t>
            </a:r>
          </a:p>
          <a:p>
            <a:r>
              <a:rPr lang="tr-TR" sz="4000" dirty="0">
                <a:solidFill>
                  <a:schemeClr val="accent6"/>
                </a:solidFill>
              </a:rPr>
              <a:t> Popüler olmak mı ?</a:t>
            </a:r>
          </a:p>
          <a:p>
            <a:r>
              <a:rPr lang="tr-TR" sz="4000" dirty="0">
                <a:solidFill>
                  <a:schemeClr val="accent6"/>
                </a:solidFill>
              </a:rPr>
              <a:t> Taktir edilmek mi ?</a:t>
            </a:r>
          </a:p>
          <a:p>
            <a:r>
              <a:rPr lang="tr-TR" sz="4000" dirty="0">
                <a:solidFill>
                  <a:schemeClr val="accent6"/>
                </a:solidFill>
              </a:rPr>
              <a:t> Lider olmak mı ?</a:t>
            </a:r>
          </a:p>
          <a:p>
            <a:r>
              <a:rPr lang="tr-TR" sz="4000" dirty="0">
                <a:solidFill>
                  <a:schemeClr val="accent6"/>
                </a:solidFill>
              </a:rPr>
              <a:t> Sevilmek mi ?</a:t>
            </a:r>
          </a:p>
          <a:p>
            <a:r>
              <a:rPr lang="tr-TR" sz="4000" dirty="0">
                <a:solidFill>
                  <a:schemeClr val="accent6"/>
                </a:solidFill>
              </a:rPr>
              <a:t> Saygı görmek mi ?</a:t>
            </a:r>
          </a:p>
        </p:txBody>
      </p:sp>
    </p:spTree>
    <p:extLst>
      <p:ext uri="{BB962C8B-B14F-4D97-AF65-F5344CB8AC3E}">
        <p14:creationId xmlns:p14="http://schemas.microsoft.com/office/powerpoint/2010/main" xmlns="" val="2128969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sorulara verdiğiniz cevaplardan sonra     kısa, orta ve uzun vadede yapmanız gereken planlarınızı oluşturun</a:t>
            </a:r>
            <a:r>
              <a:rPr lang="tr-TR" dirty="0" smtClean="0"/>
              <a:t>.</a:t>
            </a:r>
          </a:p>
          <a:p>
            <a:endParaRPr lang="tr-TR" dirty="0"/>
          </a:p>
          <a:p>
            <a:r>
              <a:rPr lang="tr-TR" dirty="0"/>
              <a:t>Her bir plan başlangıcında hedeflerinizi küçük parçalara </a:t>
            </a:r>
            <a:r>
              <a:rPr lang="tr-TR" dirty="0" smtClean="0"/>
              <a:t>ayırın.</a:t>
            </a:r>
          </a:p>
          <a:p>
            <a:endParaRPr lang="tr-TR" dirty="0"/>
          </a:p>
          <a:p>
            <a:endParaRPr lang="tr-TR" dirty="0" smtClean="0"/>
          </a:p>
          <a:p>
            <a:r>
              <a:rPr lang="tr-TR" dirty="0" smtClean="0"/>
              <a:t>Yıllık </a:t>
            </a:r>
            <a:r>
              <a:rPr lang="tr-TR" dirty="0"/>
              <a:t>plandan günlük plana kadar inin daha sonrada harekete geçin.</a:t>
            </a:r>
          </a:p>
          <a:p>
            <a:pPr marL="114300" indent="0">
              <a:buNone/>
            </a:pPr>
            <a:endParaRPr lang="tr-TR" dirty="0" smtClean="0"/>
          </a:p>
          <a:p>
            <a:pPr marL="114300" indent="0">
              <a:buNone/>
            </a:pPr>
            <a:endParaRPr lang="tr-TR" dirty="0"/>
          </a:p>
        </p:txBody>
      </p:sp>
    </p:spTree>
    <p:extLst>
      <p:ext uri="{BB962C8B-B14F-4D97-AF65-F5344CB8AC3E}">
        <p14:creationId xmlns:p14="http://schemas.microsoft.com/office/powerpoint/2010/main" xmlns="" val="3535441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a:solidFill>
                  <a:schemeClr val="accent3">
                    <a:lumMod val="60000"/>
                    <a:lumOff val="40000"/>
                  </a:schemeClr>
                </a:solidFill>
              </a:rPr>
              <a:t>2.KENDİNE GÜVENMEME </a:t>
            </a:r>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5580112" y="2492896"/>
            <a:ext cx="2762250" cy="1657350"/>
          </a:xfrm>
        </p:spPr>
      </p:pic>
      <p:sp>
        <p:nvSpPr>
          <p:cNvPr id="5" name="Dikdörtgen 4"/>
          <p:cNvSpPr/>
          <p:nvPr/>
        </p:nvSpPr>
        <p:spPr>
          <a:xfrm>
            <a:off x="899592" y="4797152"/>
            <a:ext cx="7200800" cy="769441"/>
          </a:xfrm>
          <a:prstGeom prst="rect">
            <a:avLst/>
          </a:prstGeom>
        </p:spPr>
        <p:txBody>
          <a:bodyPr wrap="square">
            <a:spAutoFit/>
          </a:bodyPr>
          <a:lstStyle/>
          <a:p>
            <a:r>
              <a:rPr lang="tr-TR" sz="4400" dirty="0"/>
              <a:t>BAŞARACAĞINA İNANMAMA</a:t>
            </a:r>
          </a:p>
        </p:txBody>
      </p:sp>
      <p:sp>
        <p:nvSpPr>
          <p:cNvPr id="6" name="Aşağı Ok 5"/>
          <p:cNvSpPr/>
          <p:nvPr/>
        </p:nvSpPr>
        <p:spPr>
          <a:xfrm>
            <a:off x="2555776" y="1556792"/>
            <a:ext cx="2376264" cy="2952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1963400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3.UMUTSUZLUĞA KAPILMA</a:t>
            </a:r>
            <a:br>
              <a:rPr lang="tr-TR" dirty="0"/>
            </a:br>
            <a:r>
              <a:rPr lang="tr-TR" dirty="0"/>
              <a:t>PES ETME </a:t>
            </a:r>
          </a:p>
        </p:txBody>
      </p:sp>
      <p:sp>
        <p:nvSpPr>
          <p:cNvPr id="3" name="İçerik Yer Tutucusu 2"/>
          <p:cNvSpPr>
            <a:spLocks noGrp="1"/>
          </p:cNvSpPr>
          <p:nvPr>
            <p:ph idx="1"/>
          </p:nvPr>
        </p:nvSpPr>
        <p:spPr/>
        <p:txBody>
          <a:bodyPr/>
          <a:lstStyle/>
          <a:p>
            <a:pPr marL="114300" indent="0">
              <a:buNone/>
            </a:pPr>
            <a:r>
              <a:rPr lang="tr-TR" sz="2400" i="1" dirty="0"/>
              <a:t>Motivasyonun önündeki bir diğer iç </a:t>
            </a:r>
            <a:r>
              <a:rPr lang="tr-TR" sz="2400" i="1" dirty="0" smtClean="0"/>
              <a:t>etken de </a:t>
            </a:r>
            <a:r>
              <a:rPr lang="tr-TR" sz="2400" i="1" dirty="0"/>
              <a:t>umutsuzluğa kapılarak, pes </a:t>
            </a:r>
            <a:r>
              <a:rPr lang="tr-TR" sz="2400" i="1" dirty="0" smtClean="0"/>
              <a:t>etmedir. Olmuyor Ne </a:t>
            </a:r>
            <a:r>
              <a:rPr lang="tr-TR" sz="2400" i="1" dirty="0"/>
              <a:t>yaparsam yapayım sonuç </a:t>
            </a:r>
            <a:r>
              <a:rPr lang="tr-TR" sz="2400" i="1" dirty="0" smtClean="0"/>
              <a:t>değişmiyor, Boşuna uğraşıyorum, Siz </a:t>
            </a:r>
            <a:r>
              <a:rPr lang="tr-TR" sz="2400" i="1" dirty="0"/>
              <a:t>de bu sözcükleri sık sık </a:t>
            </a:r>
            <a:r>
              <a:rPr lang="tr-TR" sz="2400" i="1" dirty="0" smtClean="0"/>
              <a:t>kullanıyorsanız pes </a:t>
            </a:r>
            <a:r>
              <a:rPr lang="tr-TR" sz="2400" i="1" dirty="0"/>
              <a:t>etme sinyalleri vermeye başladınız </a:t>
            </a:r>
            <a:r>
              <a:rPr lang="tr-TR" sz="2400" i="1" dirty="0" smtClean="0"/>
              <a:t> demektir.</a:t>
            </a:r>
          </a:p>
          <a:p>
            <a:pPr marL="114300" indent="0">
              <a:buNone/>
            </a:pPr>
            <a:endParaRPr lang="tr-TR" sz="2400" i="1" dirty="0" smtClean="0"/>
          </a:p>
          <a:p>
            <a:pPr marL="114300" indent="0">
              <a:buNone/>
            </a:pPr>
            <a:endParaRPr lang="tr-TR" sz="2400" i="1" dirty="0"/>
          </a:p>
          <a:p>
            <a:pPr marL="114300" indent="0">
              <a:buNone/>
            </a:pPr>
            <a:r>
              <a:rPr lang="tr-TR" sz="2400" i="1" dirty="0" smtClean="0"/>
              <a:t>Ve </a:t>
            </a:r>
            <a:r>
              <a:rPr lang="tr-TR" sz="2400" i="1" dirty="0"/>
              <a:t>pes etmeye başlamak her şeyin sonunu </a:t>
            </a:r>
            <a:r>
              <a:rPr lang="tr-TR" sz="2400" i="1" dirty="0" smtClean="0"/>
              <a:t>hazırlar</a:t>
            </a:r>
            <a:r>
              <a:rPr lang="tr-TR" sz="2400" i="1" dirty="0"/>
              <a:t>. Tüm emeğiniz</a:t>
            </a:r>
            <a:r>
              <a:rPr lang="tr-TR" sz="2400" i="1" dirty="0" smtClean="0"/>
              <a:t>, çabanız </a:t>
            </a:r>
            <a:r>
              <a:rPr lang="tr-TR" sz="2400" i="1" dirty="0"/>
              <a:t>boşa </a:t>
            </a:r>
            <a:r>
              <a:rPr lang="tr-TR" sz="2400" i="1" dirty="0" smtClean="0"/>
              <a:t>gider.</a:t>
            </a:r>
            <a:endParaRPr lang="tr-TR" sz="2400" i="1" dirty="0"/>
          </a:p>
          <a:p>
            <a:endParaRPr lang="tr-TR" dirty="0"/>
          </a:p>
        </p:txBody>
      </p:sp>
    </p:spTree>
    <p:extLst>
      <p:ext uri="{BB962C8B-B14F-4D97-AF65-F5344CB8AC3E}">
        <p14:creationId xmlns:p14="http://schemas.microsoft.com/office/powerpoint/2010/main" xmlns="" val="1377244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solidFill>
                  <a:schemeClr val="accent2">
                    <a:lumMod val="60000"/>
                    <a:lumOff val="40000"/>
                  </a:schemeClr>
                </a:solidFill>
              </a:rPr>
              <a:t>KÖPEKBALIĞI VE KÜÇÜK </a:t>
            </a:r>
            <a:r>
              <a:rPr lang="tr-TR" sz="2800" dirty="0" smtClean="0">
                <a:solidFill>
                  <a:schemeClr val="accent2">
                    <a:lumMod val="60000"/>
                    <a:lumOff val="40000"/>
                  </a:schemeClr>
                </a:solidFill>
              </a:rPr>
              <a:t> BALIK</a:t>
            </a:r>
            <a:endParaRPr lang="tr-TR" sz="2800" dirty="0">
              <a:solidFill>
                <a:schemeClr val="accent2">
                  <a:lumMod val="60000"/>
                  <a:lumOff val="40000"/>
                </a:schemeClr>
              </a:solidFill>
            </a:endParaRPr>
          </a:p>
        </p:txBody>
      </p:sp>
      <p:sp>
        <p:nvSpPr>
          <p:cNvPr id="3" name="İçerik Yer Tutucusu 2"/>
          <p:cNvSpPr>
            <a:spLocks noGrp="1"/>
          </p:cNvSpPr>
          <p:nvPr>
            <p:ph idx="1"/>
          </p:nvPr>
        </p:nvSpPr>
        <p:spPr>
          <a:xfrm>
            <a:off x="323528" y="2508920"/>
            <a:ext cx="7620000" cy="4349080"/>
          </a:xfrm>
        </p:spPr>
        <p:txBody>
          <a:bodyPr>
            <a:normAutofit lnSpcReduction="10000"/>
          </a:bodyPr>
          <a:lstStyle/>
          <a:p>
            <a:r>
              <a:rPr lang="tr-TR" dirty="0"/>
              <a:t>Bilim adamları büyük cam bir akvaryumun içine bir köpekbalığı ve küçük  bir balık yerleştirir ve  akvaryumu ortadan ikiye cam bir bölme ile ayırırlar. Köpekbalığı  karşısındaki küçük balığı  yiyebilmek için saatlerce hatta günlerce uğraşır. Küçük balığa ulaşmak için her hamle yaptığında aradaki cam bölmeye çarparak durmak zorunda kalır. Bir, beş, on derken yüzlerce hamle yapar ama nafile işe yaramaz. Bu yüzlere denemeden sonra artık pes eder ve küçük balığı yemekten vazgeçer. Bu deneyi yapan bilim adamları bir süre sonra aradaki cam bölmeyi kaldırırlar. Sonuç ilginçtir. Köpekbalığı artık küçük balığı yemek için hiçbir girişimde bulunmamaktadır. </a:t>
            </a:r>
          </a:p>
          <a:p>
            <a:r>
              <a:rPr lang="tr-TR" dirty="0"/>
              <a:t>Yani PES ETMİŞTİR. Üstelik önünde hiçbir engel kalmamasına rağmen.</a:t>
            </a:r>
          </a:p>
          <a:p>
            <a:endParaRPr lang="tr-TR"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355976" y="779368"/>
            <a:ext cx="3676650" cy="1800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403648" y="1129319"/>
            <a:ext cx="5181600" cy="17986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Dikdörtgen 3"/>
          <p:cNvSpPr/>
          <p:nvPr/>
        </p:nvSpPr>
        <p:spPr>
          <a:xfrm>
            <a:off x="3275856" y="1129319"/>
            <a:ext cx="216024" cy="1382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1795645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4548" y="3645024"/>
            <a:ext cx="7620000" cy="1800200"/>
          </a:xfrm>
        </p:spPr>
        <p:txBody>
          <a:bodyPr/>
          <a:lstStyle/>
          <a:p>
            <a:pPr marL="114300" indent="0">
              <a:buNone/>
            </a:pPr>
            <a:r>
              <a:rPr lang="tr-TR" sz="4400" dirty="0">
                <a:latin typeface="Aharoni" panose="02010803020104030203" pitchFamily="2" charset="-79"/>
                <a:cs typeface="Aharoni" panose="02010803020104030203" pitchFamily="2" charset="-79"/>
              </a:rPr>
              <a:t>Kişinin Önündeki </a:t>
            </a:r>
            <a:r>
              <a:rPr lang="tr-TR" sz="4400" dirty="0" smtClean="0">
                <a:latin typeface="Aharoni" panose="02010803020104030203" pitchFamily="2" charset="-79"/>
                <a:cs typeface="Aharoni" panose="02010803020104030203" pitchFamily="2" charset="-79"/>
              </a:rPr>
              <a:t>En  Büyük </a:t>
            </a:r>
            <a:r>
              <a:rPr lang="tr-TR" sz="4400" dirty="0">
                <a:latin typeface="Aharoni" panose="02010803020104030203" pitchFamily="2" charset="-79"/>
                <a:cs typeface="Aharoni" panose="02010803020104030203" pitchFamily="2" charset="-79"/>
              </a:rPr>
              <a:t>Engel </a:t>
            </a:r>
            <a:r>
              <a:rPr lang="tr-TR" sz="4400" dirty="0" smtClean="0">
                <a:latin typeface="Aharoni" panose="02010803020104030203" pitchFamily="2" charset="-79"/>
                <a:cs typeface="Aharoni" panose="02010803020104030203" pitchFamily="2" charset="-79"/>
              </a:rPr>
              <a:t>KENDİSİDİR…</a:t>
            </a:r>
            <a:endParaRPr lang="tr-TR" sz="4400" dirty="0">
              <a:latin typeface="Aharoni" panose="02010803020104030203" pitchFamily="2" charset="-79"/>
              <a:cs typeface="Aharoni" panose="02010803020104030203" pitchFamily="2" charset="-79"/>
            </a:endParaRPr>
          </a:p>
          <a:p>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1560" y="404664"/>
            <a:ext cx="7416824" cy="2748905"/>
          </a:xfrm>
          <a:prstGeom prst="rect">
            <a:avLst/>
          </a:prstGeom>
        </p:spPr>
      </p:pic>
    </p:spTree>
    <p:extLst>
      <p:ext uri="{BB962C8B-B14F-4D97-AF65-F5344CB8AC3E}">
        <p14:creationId xmlns:p14="http://schemas.microsoft.com/office/powerpoint/2010/main" xmlns="" val="4038306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251520" y="260648"/>
            <a:ext cx="8424936" cy="6336704"/>
          </a:xfrm>
        </p:spPr>
        <p:txBody>
          <a:bodyPr>
            <a:normAutofit fontScale="32500" lnSpcReduction="20000"/>
          </a:bodyPr>
          <a:lstStyle/>
          <a:p>
            <a:r>
              <a:rPr lang="tr-TR" sz="8000" dirty="0"/>
              <a:t>DÖRT MUM</a:t>
            </a:r>
          </a:p>
          <a:p>
            <a:endParaRPr lang="tr-TR" sz="8000" dirty="0"/>
          </a:p>
          <a:p>
            <a:pPr marL="114300" indent="0">
              <a:buNone/>
            </a:pPr>
            <a:r>
              <a:rPr lang="tr-TR" sz="8000" dirty="0" smtClean="0"/>
              <a:t>Dört </a:t>
            </a:r>
            <a:r>
              <a:rPr lang="tr-TR" sz="8000" dirty="0"/>
              <a:t>mum yavaşça yanıyordu. </a:t>
            </a:r>
            <a:r>
              <a:rPr lang="tr-TR" sz="8000" dirty="0" smtClean="0"/>
              <a:t>Ortam </a:t>
            </a:r>
            <a:r>
              <a:rPr lang="tr-TR" sz="8000" dirty="0"/>
              <a:t>çok yumuşaktı ve konuştukları duyuluyordu. </a:t>
            </a:r>
          </a:p>
          <a:p>
            <a:pPr marL="114300" indent="0">
              <a:buNone/>
            </a:pPr>
            <a:endParaRPr lang="tr-TR" sz="8000" dirty="0" smtClean="0"/>
          </a:p>
          <a:p>
            <a:pPr marL="114300" indent="0">
              <a:buNone/>
            </a:pPr>
            <a:r>
              <a:rPr lang="tr-TR" sz="8000" dirty="0" smtClean="0"/>
              <a:t>ilki </a:t>
            </a:r>
            <a:r>
              <a:rPr lang="tr-TR" sz="8000" dirty="0"/>
              <a:t>söyledi; </a:t>
            </a:r>
          </a:p>
          <a:p>
            <a:r>
              <a:rPr lang="tr-TR" sz="8000" dirty="0"/>
              <a:t>BEN BARIŞIM </a:t>
            </a:r>
          </a:p>
          <a:p>
            <a:r>
              <a:rPr lang="tr-TR" sz="8000" dirty="0"/>
              <a:t>''Artık kimse benim yanık kalmamı </a:t>
            </a:r>
            <a:r>
              <a:rPr lang="tr-TR" sz="8000" dirty="0" err="1" smtClean="0"/>
              <a:t>sağlamıyor,sanıyorum</a:t>
            </a:r>
            <a:r>
              <a:rPr lang="tr-TR" sz="8000" dirty="0" smtClean="0"/>
              <a:t> </a:t>
            </a:r>
            <a:r>
              <a:rPr lang="tr-TR" sz="8000" dirty="0"/>
              <a:t>söneceğim'' alevi hızla azaldı ve bütünüyle </a:t>
            </a:r>
            <a:r>
              <a:rPr lang="tr-TR" sz="8000" dirty="0" smtClean="0"/>
              <a:t>söndü</a:t>
            </a:r>
            <a:r>
              <a:rPr lang="tr-TR" sz="8000" dirty="0"/>
              <a:t>. </a:t>
            </a:r>
          </a:p>
          <a:p>
            <a:pPr marL="114300" indent="0">
              <a:buNone/>
            </a:pPr>
            <a:endParaRPr lang="tr-TR" sz="8000" dirty="0" smtClean="0"/>
          </a:p>
          <a:p>
            <a:pPr marL="114300" indent="0">
              <a:buNone/>
            </a:pPr>
            <a:r>
              <a:rPr lang="tr-TR" sz="8000" dirty="0" smtClean="0"/>
              <a:t>ikincisi </a:t>
            </a:r>
            <a:r>
              <a:rPr lang="tr-TR" sz="8000" dirty="0"/>
              <a:t>söyledi; </a:t>
            </a:r>
          </a:p>
          <a:p>
            <a:r>
              <a:rPr lang="tr-TR" sz="8000" dirty="0"/>
              <a:t>BEN İNANCIM </a:t>
            </a:r>
          </a:p>
          <a:p>
            <a:r>
              <a:rPr lang="tr-TR" sz="8000" dirty="0"/>
              <a:t>''Neredeyse </a:t>
            </a:r>
            <a:r>
              <a:rPr lang="tr-TR" sz="8000" dirty="0" err="1"/>
              <a:t>herkez</a:t>
            </a:r>
            <a:r>
              <a:rPr lang="tr-TR" sz="8000" dirty="0"/>
              <a:t> benim artık gerekli </a:t>
            </a:r>
            <a:r>
              <a:rPr lang="tr-TR" sz="8000" dirty="0" smtClean="0"/>
              <a:t>olmadığımı düşünüyor </a:t>
            </a:r>
            <a:r>
              <a:rPr lang="tr-TR" sz="8000" dirty="0"/>
              <a:t>o nedenle daha fazla yanık kalmama </a:t>
            </a:r>
            <a:r>
              <a:rPr lang="tr-TR" sz="8000" dirty="0" smtClean="0"/>
              <a:t>hiç gerek </a:t>
            </a:r>
            <a:r>
              <a:rPr lang="tr-TR" sz="8000" dirty="0"/>
              <a:t>yok'' konuşmayı bitirdiği </a:t>
            </a:r>
            <a:r>
              <a:rPr lang="tr-TR" sz="8000" dirty="0" err="1"/>
              <a:t>zaman,bir</a:t>
            </a:r>
            <a:r>
              <a:rPr lang="tr-TR" sz="8000" dirty="0"/>
              <a:t> rüzgar </a:t>
            </a:r>
            <a:r>
              <a:rPr lang="tr-TR" sz="8000" dirty="0" smtClean="0"/>
              <a:t>hafifçe </a:t>
            </a:r>
            <a:r>
              <a:rPr lang="tr-TR" sz="8000" dirty="0"/>
              <a:t>esti ve onu söndürdü. </a:t>
            </a:r>
          </a:p>
          <a:p>
            <a:endParaRPr lang="tr-TR" sz="8000" dirty="0"/>
          </a:p>
        </p:txBody>
      </p:sp>
    </p:spTree>
    <p:extLst>
      <p:ext uri="{BB962C8B-B14F-4D97-AF65-F5344CB8AC3E}">
        <p14:creationId xmlns:p14="http://schemas.microsoft.com/office/powerpoint/2010/main" xmlns="" val="1795621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lnSpcReduction="10000"/>
          </a:bodyPr>
          <a:lstStyle/>
          <a:p>
            <a:pPr marL="114300" indent="0">
              <a:buNone/>
            </a:pPr>
            <a:r>
              <a:rPr lang="tr-TR" dirty="0"/>
              <a:t>Üçüncü mum üzgünce sırası gelince konuştu </a:t>
            </a:r>
          </a:p>
          <a:p>
            <a:r>
              <a:rPr lang="tr-TR" dirty="0"/>
              <a:t>BEN SEVGİYİM</a:t>
            </a:r>
          </a:p>
          <a:p>
            <a:r>
              <a:rPr lang="tr-TR" dirty="0"/>
              <a:t> ''Yanık kalmak için artık gücüm </a:t>
            </a:r>
            <a:r>
              <a:rPr lang="tr-TR" dirty="0" err="1"/>
              <a:t>kalmadı.İnsanlar</a:t>
            </a:r>
            <a:r>
              <a:rPr lang="tr-TR" dirty="0"/>
              <a:t> beni bir kenara bıraktı ve önemimi </a:t>
            </a:r>
            <a:r>
              <a:rPr lang="tr-TR" dirty="0" err="1"/>
              <a:t>anlamadı.Kendilerine</a:t>
            </a:r>
            <a:r>
              <a:rPr lang="tr-TR" dirty="0"/>
              <a:t> en</a:t>
            </a:r>
          </a:p>
          <a:p>
            <a:r>
              <a:rPr lang="tr-TR" dirty="0"/>
              <a:t>yakın olanları bile sevmeyi unuttular'' Ve hiç zaman yitirmeden söndü. </a:t>
            </a:r>
          </a:p>
          <a:p>
            <a:endParaRPr lang="tr-TR" dirty="0"/>
          </a:p>
          <a:p>
            <a:pPr marL="114300" indent="0">
              <a:buNone/>
            </a:pPr>
            <a:r>
              <a:rPr lang="tr-TR" dirty="0"/>
              <a:t>ANSIZIN Bir çocuk odaya girer ve üç mumun yanmadığını görür.</a:t>
            </a:r>
          </a:p>
          <a:p>
            <a:r>
              <a:rPr lang="tr-TR" dirty="0"/>
              <a:t>''Neden yanmıyorsunuz sizin sonuna kadar yanmanız  </a:t>
            </a:r>
            <a:r>
              <a:rPr lang="tr-TR" dirty="0" err="1"/>
              <a:t>gerekir''bunu</a:t>
            </a:r>
            <a:r>
              <a:rPr lang="tr-TR" dirty="0"/>
              <a:t> söyleyerek çocuk ağlamaya başlar. </a:t>
            </a:r>
          </a:p>
          <a:p>
            <a:endParaRPr lang="tr-TR" dirty="0"/>
          </a:p>
          <a:p>
            <a:pPr marL="114300" indent="0">
              <a:buNone/>
            </a:pPr>
            <a:r>
              <a:rPr lang="tr-TR" dirty="0"/>
              <a:t>ARDINDAN DÖRDÜNCÜ MUM SÖYLER </a:t>
            </a:r>
          </a:p>
          <a:p>
            <a:r>
              <a:rPr lang="tr-TR" dirty="0"/>
              <a:t>''Korkma ben hala yanıkken diğer mumları yeniden </a:t>
            </a:r>
          </a:p>
          <a:p>
            <a:r>
              <a:rPr lang="tr-TR" dirty="0"/>
              <a:t>yakabiliriz. </a:t>
            </a:r>
          </a:p>
          <a:p>
            <a:endParaRPr lang="tr-TR" dirty="0"/>
          </a:p>
          <a:p>
            <a:r>
              <a:rPr lang="tr-TR" dirty="0">
                <a:solidFill>
                  <a:schemeClr val="accent3">
                    <a:lumMod val="60000"/>
                    <a:lumOff val="40000"/>
                  </a:schemeClr>
                </a:solidFill>
              </a:rPr>
              <a:t>BEN UMUDUM!</a:t>
            </a:r>
          </a:p>
          <a:p>
            <a:endParaRPr lang="tr-TR" dirty="0"/>
          </a:p>
          <a:p>
            <a:endParaRPr lang="tr-TR" dirty="0"/>
          </a:p>
        </p:txBody>
      </p:sp>
    </p:spTree>
    <p:extLst>
      <p:ext uri="{BB962C8B-B14F-4D97-AF65-F5344CB8AC3E}">
        <p14:creationId xmlns:p14="http://schemas.microsoft.com/office/powerpoint/2010/main" xmlns="" val="13725539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1">
                    <a:lumMod val="75000"/>
                  </a:schemeClr>
                </a:solidFill>
              </a:rPr>
              <a:t>KISACA</a:t>
            </a:r>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r>
              <a:rPr lang="tr-TR" sz="2800" dirty="0"/>
              <a:t>Kendi Kendinizi Motive Etmek </a:t>
            </a:r>
            <a:r>
              <a:rPr lang="tr-TR" sz="2800" dirty="0" smtClean="0"/>
              <a:t>İçin;</a:t>
            </a:r>
          </a:p>
          <a:p>
            <a:pPr>
              <a:buFont typeface="Wingdings" panose="05000000000000000000" pitchFamily="2" charset="2"/>
              <a:buChar char="v"/>
            </a:pPr>
            <a:r>
              <a:rPr lang="tr-TR" sz="2800" dirty="0" smtClean="0"/>
              <a:t>Yapacağınız </a:t>
            </a:r>
            <a:r>
              <a:rPr lang="tr-TR" sz="2800" dirty="0"/>
              <a:t>çalışmaları ertelemeyin,</a:t>
            </a:r>
          </a:p>
          <a:p>
            <a:pPr>
              <a:buFont typeface="Wingdings" panose="05000000000000000000" pitchFamily="2" charset="2"/>
              <a:buChar char="v"/>
            </a:pPr>
            <a:r>
              <a:rPr lang="tr-TR" sz="2800" dirty="0" smtClean="0"/>
              <a:t>Çalışmaya </a:t>
            </a:r>
            <a:r>
              <a:rPr lang="tr-TR" sz="2800" dirty="0"/>
              <a:t>yöneltecek güzel sözler bulun.</a:t>
            </a:r>
          </a:p>
          <a:p>
            <a:pPr>
              <a:buFont typeface="Wingdings" panose="05000000000000000000" pitchFamily="2" charset="2"/>
              <a:buChar char="v"/>
            </a:pPr>
            <a:r>
              <a:rPr lang="tr-TR" sz="2800" dirty="0" smtClean="0"/>
              <a:t> </a:t>
            </a:r>
            <a:r>
              <a:rPr lang="tr-TR" sz="2800" dirty="0"/>
              <a:t>Kendinize engel olmayın</a:t>
            </a:r>
            <a:r>
              <a:rPr lang="tr-TR" sz="2800" dirty="0" smtClean="0"/>
              <a:t>.</a:t>
            </a:r>
          </a:p>
          <a:p>
            <a:pPr>
              <a:buFont typeface="Wingdings" panose="05000000000000000000" pitchFamily="2" charset="2"/>
              <a:buChar char="v"/>
            </a:pPr>
            <a:r>
              <a:rPr lang="tr-TR" sz="2800" dirty="0" smtClean="0"/>
              <a:t> </a:t>
            </a:r>
            <a:r>
              <a:rPr lang="tr-TR" sz="2800" dirty="0"/>
              <a:t>İnanın.</a:t>
            </a:r>
          </a:p>
          <a:p>
            <a:pPr>
              <a:buFont typeface="Wingdings" panose="05000000000000000000" pitchFamily="2" charset="2"/>
              <a:buChar char="v"/>
            </a:pPr>
            <a:r>
              <a:rPr lang="tr-TR" sz="2800" dirty="0" smtClean="0"/>
              <a:t>Kendinize </a:t>
            </a:r>
            <a:r>
              <a:rPr lang="tr-TR" sz="2800" dirty="0"/>
              <a:t>zaman ayırın.</a:t>
            </a:r>
          </a:p>
          <a:p>
            <a:pPr>
              <a:buFont typeface="Wingdings" panose="05000000000000000000" pitchFamily="2" charset="2"/>
              <a:buChar char="v"/>
            </a:pPr>
            <a:r>
              <a:rPr lang="tr-TR" sz="2800" dirty="0" smtClean="0"/>
              <a:t>Merak </a:t>
            </a:r>
            <a:r>
              <a:rPr lang="tr-TR" sz="2800" dirty="0"/>
              <a:t>edin.</a:t>
            </a:r>
          </a:p>
        </p:txBody>
      </p:sp>
    </p:spTree>
    <p:extLst>
      <p:ext uri="{BB962C8B-B14F-4D97-AF65-F5344CB8AC3E}">
        <p14:creationId xmlns:p14="http://schemas.microsoft.com/office/powerpoint/2010/main" xmlns="" val="41928421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r>
              <a:rPr lang="tr-TR" sz="2800" dirty="0"/>
              <a:t>Dersi ve çalışmayı </a:t>
            </a:r>
            <a:r>
              <a:rPr lang="tr-TR" sz="2800" dirty="0" smtClean="0"/>
              <a:t>sevin.</a:t>
            </a:r>
          </a:p>
          <a:p>
            <a:pPr>
              <a:buFont typeface="Wingdings" panose="05000000000000000000" pitchFamily="2" charset="2"/>
              <a:buChar char="v"/>
            </a:pPr>
            <a:r>
              <a:rPr lang="tr-TR" sz="2800" dirty="0" smtClean="0"/>
              <a:t>Somut </a:t>
            </a:r>
            <a:r>
              <a:rPr lang="tr-TR" sz="2800" dirty="0"/>
              <a:t>hedeflere kilitlenin.</a:t>
            </a:r>
          </a:p>
          <a:p>
            <a:pPr>
              <a:buFont typeface="Wingdings" panose="05000000000000000000" pitchFamily="2" charset="2"/>
              <a:buChar char="v"/>
            </a:pPr>
            <a:r>
              <a:rPr lang="tr-TR" sz="2800" dirty="0" smtClean="0"/>
              <a:t>Mazeretlere </a:t>
            </a:r>
            <a:r>
              <a:rPr lang="tr-TR" sz="2800" dirty="0"/>
              <a:t>sığınmayın.</a:t>
            </a:r>
          </a:p>
          <a:p>
            <a:pPr>
              <a:buFont typeface="Wingdings" panose="05000000000000000000" pitchFamily="2" charset="2"/>
              <a:buChar char="v"/>
            </a:pPr>
            <a:r>
              <a:rPr lang="tr-TR" sz="2800" dirty="0" smtClean="0"/>
              <a:t> </a:t>
            </a:r>
            <a:r>
              <a:rPr lang="tr-TR" sz="2800" dirty="0"/>
              <a:t>Moralinizi bozmayın</a:t>
            </a:r>
            <a:r>
              <a:rPr lang="tr-TR" sz="2800" dirty="0" smtClean="0"/>
              <a:t>.</a:t>
            </a:r>
          </a:p>
          <a:p>
            <a:pPr>
              <a:buFont typeface="Wingdings" panose="05000000000000000000" pitchFamily="2" charset="2"/>
              <a:buChar char="v"/>
            </a:pPr>
            <a:r>
              <a:rPr lang="tr-TR" sz="2800" dirty="0" smtClean="0"/>
              <a:t>  </a:t>
            </a:r>
            <a:r>
              <a:rPr lang="tr-TR" sz="2800" dirty="0"/>
              <a:t>Başarısız olmaktan korkmayın.</a:t>
            </a:r>
          </a:p>
          <a:p>
            <a:pPr>
              <a:buFont typeface="Wingdings" panose="05000000000000000000" pitchFamily="2" charset="2"/>
              <a:buChar char="v"/>
            </a:pPr>
            <a:r>
              <a:rPr lang="tr-TR" sz="2800" dirty="0" smtClean="0"/>
              <a:t> Kendinize </a:t>
            </a:r>
            <a:r>
              <a:rPr lang="tr-TR" sz="2800" dirty="0"/>
              <a:t>ödül verin</a:t>
            </a:r>
            <a:r>
              <a:rPr lang="tr-TR" sz="2800" dirty="0" smtClean="0"/>
              <a:t>.</a:t>
            </a:r>
          </a:p>
          <a:p>
            <a:pPr>
              <a:buFont typeface="Wingdings" panose="05000000000000000000" pitchFamily="2" charset="2"/>
              <a:buChar char="v"/>
            </a:pPr>
            <a:r>
              <a:rPr lang="tr-TR" sz="2800" dirty="0" smtClean="0"/>
              <a:t> </a:t>
            </a:r>
            <a:r>
              <a:rPr lang="tr-TR" sz="2800" dirty="0"/>
              <a:t>İsteyin ve azimli olun.</a:t>
            </a:r>
          </a:p>
        </p:txBody>
      </p:sp>
    </p:spTree>
    <p:extLst>
      <p:ext uri="{BB962C8B-B14F-4D97-AF65-F5344CB8AC3E}">
        <p14:creationId xmlns:p14="http://schemas.microsoft.com/office/powerpoint/2010/main" xmlns="" val="33234119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ŞİMDİİİİ….</a:t>
            </a:r>
            <a:endParaRPr lang="tr-TR" dirty="0"/>
          </a:p>
        </p:txBody>
      </p:sp>
      <p:sp>
        <p:nvSpPr>
          <p:cNvPr id="3" name="İçerik Yer Tutucusu 2"/>
          <p:cNvSpPr>
            <a:spLocks noGrp="1"/>
          </p:cNvSpPr>
          <p:nvPr>
            <p:ph idx="1"/>
          </p:nvPr>
        </p:nvSpPr>
        <p:spPr/>
        <p:txBody>
          <a:bodyPr>
            <a:normAutofit/>
          </a:bodyPr>
          <a:lstStyle/>
          <a:p>
            <a:r>
              <a:rPr lang="tr-TR" sz="2800" dirty="0"/>
              <a:t>Temiz bir kağıda iki  paragraf  olacak  şekilde   arzu  ettiğiniz   geleceğin  hikayesini   yazın. Gelecekte  yapmakta olduğunuz  şeyi, yaşadığınız yeri,  ve  sahip olduklarınızı  </a:t>
            </a:r>
            <a:r>
              <a:rPr lang="tr-TR" sz="2800" dirty="0" err="1"/>
              <a:t>yazın.Bu</a:t>
            </a:r>
            <a:r>
              <a:rPr lang="tr-TR" sz="2800" dirty="0"/>
              <a:t> sizi  hem şimdi  hem de  gelecekte  motive edecektir.</a:t>
            </a:r>
          </a:p>
        </p:txBody>
      </p:sp>
    </p:spTree>
    <p:extLst>
      <p:ext uri="{BB962C8B-B14F-4D97-AF65-F5344CB8AC3E}">
        <p14:creationId xmlns:p14="http://schemas.microsoft.com/office/powerpoint/2010/main" xmlns="" val="3039586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u="sng" dirty="0">
                <a:solidFill>
                  <a:schemeClr val="accent1">
                    <a:lumMod val="75000"/>
                  </a:schemeClr>
                </a:solidFill>
              </a:rPr>
              <a:t>BAŞARIYA GİDEN YOL</a:t>
            </a:r>
          </a:p>
        </p:txBody>
      </p:sp>
      <p:sp>
        <p:nvSpPr>
          <p:cNvPr id="3" name="İçerik Yer Tutucusu 2"/>
          <p:cNvSpPr>
            <a:spLocks noGrp="1"/>
          </p:cNvSpPr>
          <p:nvPr>
            <p:ph idx="1"/>
          </p:nvPr>
        </p:nvSpPr>
        <p:spPr/>
        <p:txBody>
          <a:bodyPr/>
          <a:lstStyle/>
          <a:p>
            <a:r>
              <a:rPr lang="tr-TR" sz="4400" dirty="0"/>
              <a:t> Hedef belirleme</a:t>
            </a:r>
          </a:p>
          <a:p>
            <a:r>
              <a:rPr lang="tr-TR" sz="4400" dirty="0"/>
              <a:t> Plân yapma</a:t>
            </a:r>
          </a:p>
          <a:p>
            <a:r>
              <a:rPr lang="tr-TR" sz="4400" dirty="0"/>
              <a:t> İyi bir ortam oluşturma</a:t>
            </a:r>
          </a:p>
          <a:p>
            <a:r>
              <a:rPr lang="tr-TR" sz="4400" dirty="0"/>
              <a:t> Verimli çalışma yollarını     öğrenme </a:t>
            </a:r>
          </a:p>
          <a:p>
            <a:r>
              <a:rPr lang="tr-TR" sz="4400" dirty="0"/>
              <a:t> </a:t>
            </a:r>
            <a:r>
              <a:rPr lang="tr-TR" sz="4400" dirty="0">
                <a:solidFill>
                  <a:schemeClr val="accent1">
                    <a:lumMod val="75000"/>
                  </a:schemeClr>
                </a:solidFill>
              </a:rPr>
              <a:t>Motivasyonu sağlama</a:t>
            </a:r>
          </a:p>
          <a:p>
            <a:endParaRPr lang="tr-TR" dirty="0"/>
          </a:p>
        </p:txBody>
      </p:sp>
    </p:spTree>
    <p:extLst>
      <p:ext uri="{BB962C8B-B14F-4D97-AF65-F5344CB8AC3E}">
        <p14:creationId xmlns:p14="http://schemas.microsoft.com/office/powerpoint/2010/main" xmlns="" val="3592735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340768"/>
            <a:ext cx="7920880" cy="5184576"/>
          </a:xfrm>
        </p:spPr>
        <p:txBody>
          <a:bodyPr>
            <a:normAutofit/>
          </a:bodyPr>
          <a:lstStyle/>
          <a:p>
            <a:pPr marL="114300" indent="0" algn="just">
              <a:buNone/>
            </a:pPr>
            <a:r>
              <a:rPr lang="tr-TR" sz="4400" dirty="0" smtClean="0">
                <a:solidFill>
                  <a:srgbClr val="00B0F0"/>
                </a:solidFill>
              </a:rPr>
              <a:t>    HAREKETLERİMİZİN KAYNAĞI</a:t>
            </a:r>
          </a:p>
          <a:p>
            <a:pPr marL="114300" indent="0" algn="just">
              <a:buNone/>
            </a:pPr>
            <a:r>
              <a:rPr lang="tr-TR" sz="8800" dirty="0">
                <a:solidFill>
                  <a:schemeClr val="accent1">
                    <a:lumMod val="75000"/>
                  </a:schemeClr>
                </a:solidFill>
              </a:rPr>
              <a:t> </a:t>
            </a:r>
            <a:r>
              <a:rPr lang="tr-TR" sz="8800" dirty="0" smtClean="0">
                <a:solidFill>
                  <a:schemeClr val="accent1">
                    <a:lumMod val="75000"/>
                  </a:schemeClr>
                </a:solidFill>
              </a:rPr>
              <a:t>      </a:t>
            </a:r>
            <a:r>
              <a:rPr lang="tr-TR" sz="7200" dirty="0" smtClean="0">
                <a:solidFill>
                  <a:schemeClr val="accent1">
                    <a:lumMod val="75000"/>
                  </a:schemeClr>
                </a:solidFill>
              </a:rPr>
              <a:t>Güdüleme      </a:t>
            </a:r>
          </a:p>
          <a:p>
            <a:pPr marL="114300" indent="0" algn="just">
              <a:buNone/>
            </a:pPr>
            <a:r>
              <a:rPr lang="tr-TR" sz="7200" dirty="0">
                <a:solidFill>
                  <a:schemeClr val="accent1">
                    <a:lumMod val="75000"/>
                  </a:schemeClr>
                </a:solidFill>
              </a:rPr>
              <a:t> </a:t>
            </a:r>
            <a:r>
              <a:rPr lang="tr-TR" sz="7200" dirty="0" smtClean="0">
                <a:solidFill>
                  <a:schemeClr val="accent1">
                    <a:lumMod val="75000"/>
                  </a:schemeClr>
                </a:solidFill>
              </a:rPr>
              <a:t>     (Motivasyon</a:t>
            </a:r>
            <a:r>
              <a:rPr lang="tr-TR" sz="7200" dirty="0">
                <a:solidFill>
                  <a:schemeClr val="accent1">
                    <a:lumMod val="75000"/>
                  </a:schemeClr>
                </a:solidFill>
              </a:rPr>
              <a:t>)</a:t>
            </a:r>
          </a:p>
          <a:p>
            <a:endParaRPr lang="tr-TR" dirty="0"/>
          </a:p>
        </p:txBody>
      </p:sp>
    </p:spTree>
    <p:extLst>
      <p:ext uri="{BB962C8B-B14F-4D97-AF65-F5344CB8AC3E}">
        <p14:creationId xmlns:p14="http://schemas.microsoft.com/office/powerpoint/2010/main" xmlns="" val="3373563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chemeClr val="accent4">
                    <a:lumMod val="75000"/>
                  </a:schemeClr>
                </a:solidFill>
              </a:rPr>
              <a:t>MOTİVASYON NEDİR </a:t>
            </a:r>
            <a:r>
              <a:rPr lang="tr-TR" dirty="0"/>
              <a:t>?</a:t>
            </a:r>
          </a:p>
        </p:txBody>
      </p:sp>
      <p:sp>
        <p:nvSpPr>
          <p:cNvPr id="3" name="İçerik Yer Tutucusu 2"/>
          <p:cNvSpPr>
            <a:spLocks noGrp="1"/>
          </p:cNvSpPr>
          <p:nvPr>
            <p:ph idx="1"/>
          </p:nvPr>
        </p:nvSpPr>
        <p:spPr/>
        <p:txBody>
          <a:bodyPr/>
          <a:lstStyle/>
          <a:p>
            <a:endParaRPr lang="tr-TR" sz="3600" dirty="0" smtClean="0"/>
          </a:p>
          <a:p>
            <a:endParaRPr lang="tr-TR" sz="3600" dirty="0"/>
          </a:p>
          <a:p>
            <a:r>
              <a:rPr lang="tr-TR" sz="3600" dirty="0" smtClean="0"/>
              <a:t>İNSANI İHTİYAÇLARINI KARŞILAMAK İÇİN HAREKETE GEÇİREN İTİCİ GÜCE MOTİVASYON DENİR.</a:t>
            </a:r>
          </a:p>
          <a:p>
            <a:endParaRPr lang="tr-TR" dirty="0"/>
          </a:p>
        </p:txBody>
      </p:sp>
    </p:spTree>
    <p:extLst>
      <p:ext uri="{BB962C8B-B14F-4D97-AF65-F5344CB8AC3E}">
        <p14:creationId xmlns:p14="http://schemas.microsoft.com/office/powerpoint/2010/main" xmlns="" val="39648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Başlık 8"/>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600" dirty="0"/>
              <a:t>Motivasyon, “Kişilerin belirli bir amacı gerçekleştirmek için kendi arzu ve istekleri ile davranmaları”</a:t>
            </a:r>
          </a:p>
          <a:p>
            <a:r>
              <a:rPr lang="tr-TR" sz="4000" dirty="0"/>
              <a:t>“Bireyin harekete geçmesi için etkilenmesi ve isteklendirilmesi süreci”</a:t>
            </a:r>
          </a:p>
        </p:txBody>
      </p:sp>
    </p:spTree>
    <p:extLst>
      <p:ext uri="{BB962C8B-B14F-4D97-AF65-F5344CB8AC3E}">
        <p14:creationId xmlns:p14="http://schemas.microsoft.com/office/powerpoint/2010/main" xmlns="" val="1882409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3200" dirty="0">
                <a:solidFill>
                  <a:schemeClr val="accent6">
                    <a:lumMod val="60000"/>
                    <a:lumOff val="40000"/>
                  </a:schemeClr>
                </a:solidFill>
              </a:rPr>
              <a:t>Motivasyon (Güdüleme) nedir ?</a:t>
            </a:r>
            <a:r>
              <a:rPr lang="tr-TR" dirty="0"/>
              <a:t/>
            </a:r>
            <a:br>
              <a:rPr lang="tr-TR" dirty="0"/>
            </a:br>
            <a:endParaRPr lang="tr-TR" dirty="0"/>
          </a:p>
        </p:txBody>
      </p:sp>
      <p:sp>
        <p:nvSpPr>
          <p:cNvPr id="4" name="Dikdörtgen 3"/>
          <p:cNvSpPr/>
          <p:nvPr/>
        </p:nvSpPr>
        <p:spPr>
          <a:xfrm>
            <a:off x="935086" y="1484784"/>
            <a:ext cx="1832937"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HAREKETE GEÇİRİCİ</a:t>
            </a:r>
            <a:endParaRPr lang="tr-TR" dirty="0"/>
          </a:p>
        </p:txBody>
      </p:sp>
      <p:sp>
        <p:nvSpPr>
          <p:cNvPr id="5" name="Yuvarlatılmış Dikdörtgen 4"/>
          <p:cNvSpPr/>
          <p:nvPr/>
        </p:nvSpPr>
        <p:spPr>
          <a:xfrm>
            <a:off x="2768024" y="2964995"/>
            <a:ext cx="3691789" cy="20882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BİR VEYA BİRDEN ÇOK İNSANI</a:t>
            </a:r>
          </a:p>
          <a:p>
            <a:pPr algn="ctr"/>
            <a:r>
              <a:rPr lang="tr-TR" dirty="0"/>
              <a:t> BELİRLİ BİR YÖNE</a:t>
            </a:r>
          </a:p>
          <a:p>
            <a:pPr algn="ctr"/>
            <a:r>
              <a:rPr lang="tr-TR" dirty="0"/>
              <a:t> VE AMACA DOĞRU </a:t>
            </a:r>
          </a:p>
          <a:p>
            <a:pPr algn="ctr"/>
            <a:r>
              <a:rPr lang="tr-TR" dirty="0"/>
              <a:t>DEVAMLI ŞEKİLDE</a:t>
            </a:r>
          </a:p>
          <a:p>
            <a:pPr algn="ctr"/>
            <a:r>
              <a:rPr lang="tr-TR" dirty="0"/>
              <a:t> HAREKETE GEÇİRMEK İÇİN </a:t>
            </a:r>
          </a:p>
          <a:p>
            <a:pPr algn="ctr"/>
            <a:r>
              <a:rPr lang="tr-TR" dirty="0"/>
              <a:t>YAPILAN ÇABALARIN TOPLAMIDIR.</a:t>
            </a:r>
          </a:p>
        </p:txBody>
      </p:sp>
      <p:sp>
        <p:nvSpPr>
          <p:cNvPr id="6" name="Dikdörtgen 5"/>
          <p:cNvSpPr/>
          <p:nvPr/>
        </p:nvSpPr>
        <p:spPr>
          <a:xfrm>
            <a:off x="6459813" y="1484784"/>
            <a:ext cx="1686308"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HAREKETİ DEVAM ETTİRİCİ</a:t>
            </a:r>
            <a:endParaRPr lang="tr-TR" dirty="0"/>
          </a:p>
        </p:txBody>
      </p:sp>
      <p:sp>
        <p:nvSpPr>
          <p:cNvPr id="7" name="Dikdörtgen 6"/>
          <p:cNvSpPr/>
          <p:nvPr/>
        </p:nvSpPr>
        <p:spPr>
          <a:xfrm>
            <a:off x="3347864" y="5733256"/>
            <a:ext cx="2160240"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OLUMLU YÖNE  YÖNELTİCİ</a:t>
            </a:r>
            <a:endParaRPr lang="tr-TR"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1600" y="3140968"/>
            <a:ext cx="932769" cy="12924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974000" y="3028027"/>
            <a:ext cx="1165225" cy="1292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312293" y="5053227"/>
            <a:ext cx="603250"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577551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
            </a:r>
            <a:br>
              <a:rPr lang="tr-TR" dirty="0"/>
            </a:br>
            <a:endParaRPr lang="tr-TR" dirty="0"/>
          </a:p>
        </p:txBody>
      </p:sp>
      <p:sp>
        <p:nvSpPr>
          <p:cNvPr id="5" name="Dikdörtgen 4"/>
          <p:cNvSpPr/>
          <p:nvPr/>
        </p:nvSpPr>
        <p:spPr>
          <a:xfrm>
            <a:off x="539552" y="548680"/>
            <a:ext cx="7632848" cy="584775"/>
          </a:xfrm>
          <a:prstGeom prst="rect">
            <a:avLst/>
          </a:prstGeom>
        </p:spPr>
        <p:txBody>
          <a:bodyPr wrap="square">
            <a:spAutoFit/>
          </a:bodyPr>
          <a:lstStyle/>
          <a:p>
            <a:r>
              <a:rPr lang="tr-TR" sz="3200" dirty="0"/>
              <a:t>MOTİVASYONU </a:t>
            </a:r>
            <a:r>
              <a:rPr lang="tr-TR" sz="3200" dirty="0" smtClean="0"/>
              <a:t>ENGELLEYEN  DIŞ </a:t>
            </a:r>
            <a:r>
              <a:rPr lang="tr-TR" sz="3200" dirty="0"/>
              <a:t>ETKENLER</a:t>
            </a:r>
          </a:p>
        </p:txBody>
      </p:sp>
      <p:sp>
        <p:nvSpPr>
          <p:cNvPr id="6" name="Oval 5"/>
          <p:cNvSpPr/>
          <p:nvPr/>
        </p:nvSpPr>
        <p:spPr>
          <a:xfrm>
            <a:off x="539552" y="1412776"/>
            <a:ext cx="7632848" cy="48245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7200" dirty="0" smtClean="0">
                <a:solidFill>
                  <a:schemeClr val="tx1"/>
                </a:solidFill>
              </a:rPr>
              <a:t>ÇEVRE</a:t>
            </a:r>
            <a:endParaRPr lang="tr-TR" sz="7200" dirty="0">
              <a:solidFill>
                <a:schemeClr val="tx1"/>
              </a:solidFill>
            </a:endParaRPr>
          </a:p>
        </p:txBody>
      </p:sp>
    </p:spTree>
    <p:extLst>
      <p:ext uri="{BB962C8B-B14F-4D97-AF65-F5344CB8AC3E}">
        <p14:creationId xmlns:p14="http://schemas.microsoft.com/office/powerpoint/2010/main" xmlns="" val="979966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836712"/>
            <a:ext cx="7620000" cy="5400600"/>
          </a:xfrm>
        </p:spPr>
        <p:txBody>
          <a:bodyPr>
            <a:normAutofit/>
          </a:bodyPr>
          <a:lstStyle/>
          <a:p>
            <a:pPr marL="114300" indent="0" algn="just">
              <a:buNone/>
            </a:pPr>
            <a:r>
              <a:rPr lang="tr-TR" dirty="0"/>
              <a:t>Kimi zaman çevrenizde bulunan </a:t>
            </a:r>
            <a:r>
              <a:rPr lang="tr-TR" dirty="0" smtClean="0"/>
              <a:t>kişiler motivasyonunuzu </a:t>
            </a:r>
            <a:r>
              <a:rPr lang="tr-TR" dirty="0"/>
              <a:t>bozacak bazı </a:t>
            </a:r>
            <a:r>
              <a:rPr lang="tr-TR" dirty="0" smtClean="0"/>
              <a:t>davranışlar sergileyebilir</a:t>
            </a:r>
            <a:r>
              <a:rPr lang="tr-TR" dirty="0"/>
              <a:t>, bazı sözler söyleyebilirler. </a:t>
            </a:r>
            <a:r>
              <a:rPr lang="tr-TR" dirty="0" smtClean="0"/>
              <a:t>Bunlar </a:t>
            </a:r>
            <a:r>
              <a:rPr lang="tr-TR" dirty="0"/>
              <a:t>komşularınız, akrabalarınız olabilir.</a:t>
            </a:r>
          </a:p>
          <a:p>
            <a:pPr marL="114300" indent="0" algn="just">
              <a:buNone/>
            </a:pPr>
            <a:r>
              <a:rPr lang="tr-TR" dirty="0"/>
              <a:t>Önemli olan ise sizin bu konuda ne düşündüğünüz.</a:t>
            </a:r>
          </a:p>
          <a:p>
            <a:pPr marL="114300" indent="0" algn="just">
              <a:buNone/>
            </a:pPr>
            <a:r>
              <a:rPr lang="tr-TR" dirty="0"/>
              <a:t>Lütfen bu gibi engellere takılıp kalmayın.</a:t>
            </a:r>
          </a:p>
          <a:p>
            <a:pPr marL="114300" indent="0" algn="just">
              <a:buNone/>
            </a:pPr>
            <a:r>
              <a:rPr lang="tr-TR" dirty="0"/>
              <a:t>Unutmayın sizi en iyi tanıyan yine sizsiniz.</a:t>
            </a:r>
          </a:p>
          <a:p>
            <a:pPr marL="114300" indent="0" algn="just">
              <a:buNone/>
            </a:pPr>
            <a:r>
              <a:rPr lang="tr-TR" dirty="0"/>
              <a:t>Nasıl bir performans sergileyeceğinizi, neler ortaya koyabileceğinizi en iyi siz biliyorsunuz.</a:t>
            </a:r>
          </a:p>
          <a:p>
            <a:pPr marL="114300" indent="0" algn="just">
              <a:buNone/>
            </a:pPr>
            <a:r>
              <a:rPr lang="tr-TR" dirty="0"/>
              <a:t>İçinizdeki sese kulak verin ve neler yapabileceğinizi görün.</a:t>
            </a:r>
          </a:p>
          <a:p>
            <a:pPr marL="114300" indent="0" algn="just">
              <a:buNone/>
            </a:pPr>
            <a:r>
              <a:rPr lang="tr-TR" dirty="0"/>
              <a:t>Çevrenin etkisine karşı kalkanlarınızı geliştirin.</a:t>
            </a:r>
          </a:p>
          <a:p>
            <a:pPr marL="114300" indent="0" algn="just">
              <a:buNone/>
            </a:pPr>
            <a:r>
              <a:rPr lang="tr-TR" dirty="0"/>
              <a:t>Küçücük engelleri yüksek duvarlar haline getirip sizi engellemesine izin vermeyin.</a:t>
            </a:r>
          </a:p>
          <a:p>
            <a:endParaRPr lang="tr-TR" dirty="0"/>
          </a:p>
        </p:txBody>
      </p:sp>
    </p:spTree>
    <p:extLst>
      <p:ext uri="{BB962C8B-B14F-4D97-AF65-F5344CB8AC3E}">
        <p14:creationId xmlns:p14="http://schemas.microsoft.com/office/powerpoint/2010/main" xmlns="" val="1831065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258</TotalTime>
  <Words>1265</Words>
  <Application>Microsoft Office PowerPoint</Application>
  <PresentationFormat>Ekran Gösterisi (4:3)</PresentationFormat>
  <Paragraphs>163</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Bitişiklik</vt:lpstr>
      <vt:lpstr>BAŞARI            NEDİR?</vt:lpstr>
      <vt:lpstr>SİZCE HANGİSİ?</vt:lpstr>
      <vt:lpstr>BAŞARIYA GİDEN YOL</vt:lpstr>
      <vt:lpstr>Slayt 4</vt:lpstr>
      <vt:lpstr>MOTİVASYON NEDİR ?</vt:lpstr>
      <vt:lpstr>Slayt 6</vt:lpstr>
      <vt:lpstr>Motivasyon (Güdüleme) nedir ? </vt:lpstr>
      <vt:lpstr> </vt:lpstr>
      <vt:lpstr>Slayt 9</vt:lpstr>
      <vt:lpstr>AİLE</vt:lpstr>
      <vt:lpstr>ARKADAŞLAR</vt:lpstr>
      <vt:lpstr>KURBAĞA HİKAYESİ… </vt:lpstr>
      <vt:lpstr>Slayt 13</vt:lpstr>
      <vt:lpstr>MOTİVASYONU ENGELLEYEN İÇ ETKENLER</vt:lpstr>
      <vt:lpstr>1.ÇALIŞMA İSTEKSİZLİĞİ </vt:lpstr>
      <vt:lpstr>Hedef Sahibi  Olmak  </vt:lpstr>
      <vt:lpstr>NEDEN?</vt:lpstr>
      <vt:lpstr>Slayt 18</vt:lpstr>
      <vt:lpstr>Doğru hedef nasıl belirlenir?  </vt:lpstr>
      <vt:lpstr>Slayt 20</vt:lpstr>
      <vt:lpstr>2.KENDİNE GÜVENMEME </vt:lpstr>
      <vt:lpstr>3.UMUTSUZLUĞA KAPILMA PES ETME </vt:lpstr>
      <vt:lpstr>KÖPEKBALIĞI VE KÜÇÜK  BALIK</vt:lpstr>
      <vt:lpstr>Slayt 24</vt:lpstr>
      <vt:lpstr>Slayt 25</vt:lpstr>
      <vt:lpstr>Slayt 26</vt:lpstr>
      <vt:lpstr>KISACA</vt:lpstr>
      <vt:lpstr>Slayt 28</vt:lpstr>
      <vt:lpstr>ŞİMDİİİİ….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ŞAHİNBEY REHBERLİK VE ARAŞTIRMA MERKEZİ</dc:title>
  <dc:creator>rehberlik servisi</dc:creator>
  <cp:lastModifiedBy>Serkan</cp:lastModifiedBy>
  <cp:revision>19</cp:revision>
  <dcterms:created xsi:type="dcterms:W3CDTF">2014-11-28T07:13:02Z</dcterms:created>
  <dcterms:modified xsi:type="dcterms:W3CDTF">2015-12-17T08:31:25Z</dcterms:modified>
</cp:coreProperties>
</file>