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6" r:id="rId3"/>
    <p:sldId id="260" r:id="rId4"/>
    <p:sldId id="261" r:id="rId5"/>
    <p:sldId id="283" r:id="rId6"/>
    <p:sldId id="284" r:id="rId7"/>
    <p:sldId id="257" r:id="rId8"/>
    <p:sldId id="258" r:id="rId9"/>
    <p:sldId id="264" r:id="rId10"/>
    <p:sldId id="262" r:id="rId11"/>
    <p:sldId id="299" r:id="rId12"/>
    <p:sldId id="263" r:id="rId13"/>
    <p:sldId id="300" r:id="rId14"/>
    <p:sldId id="265" r:id="rId15"/>
    <p:sldId id="266" r:id="rId16"/>
    <p:sldId id="267" r:id="rId17"/>
    <p:sldId id="268" r:id="rId18"/>
    <p:sldId id="269" r:id="rId19"/>
    <p:sldId id="270" r:id="rId20"/>
    <p:sldId id="275" r:id="rId21"/>
    <p:sldId id="271" r:id="rId22"/>
    <p:sldId id="286" r:id="rId23"/>
    <p:sldId id="287" r:id="rId24"/>
    <p:sldId id="288" r:id="rId25"/>
    <p:sldId id="289" r:id="rId26"/>
    <p:sldId id="294" r:id="rId27"/>
    <p:sldId id="272" r:id="rId28"/>
    <p:sldId id="290" r:id="rId29"/>
    <p:sldId id="276" r:id="rId30"/>
    <p:sldId id="296" r:id="rId31"/>
    <p:sldId id="295" r:id="rId32"/>
    <p:sldId id="280" r:id="rId33"/>
    <p:sldId id="281" r:id="rId34"/>
    <p:sldId id="291" r:id="rId35"/>
    <p:sldId id="301" r:id="rId36"/>
    <p:sldId id="302" r:id="rId37"/>
    <p:sldId id="279" r:id="rId38"/>
    <p:sldId id="297" r:id="rId39"/>
    <p:sldId id="303" r:id="rId40"/>
    <p:sldId id="304" r:id="rId41"/>
    <p:sldId id="305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5" autoAdjust="0"/>
    <p:restoredTop sz="94607" autoAdjust="0"/>
  </p:normalViewPr>
  <p:slideViewPr>
    <p:cSldViewPr>
      <p:cViewPr varScale="1">
        <p:scale>
          <a:sx n="103" d="100"/>
          <a:sy n="103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17.12.2015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57200" y="2348880"/>
            <a:ext cx="706712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r-TR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r-TR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ERGENLİK DÖNEMİ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tr-TR" sz="3200" dirty="0" smtClean="0"/>
              <a:t>Gizliliğe önem verir ve yalnız kalmak isterler.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20888"/>
            <a:ext cx="3683699" cy="406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Users\HP\Desktop\slayt resmi\kalp-kilit-ve-anahtar-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2952328" cy="2288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836712"/>
            <a:ext cx="7200800" cy="5184576"/>
          </a:xfr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292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İçerik Yer Tutucusu" descr="Resim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3533"/>
            <a:ext cx="8229600" cy="4161171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Aşık olurlar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Duygularında kararsızlık yaşarlar</a:t>
            </a:r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188975"/>
            <a:ext cx="56166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2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Aşırı hayal kurarlar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132856"/>
            <a:ext cx="4896544" cy="400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Duyguların yoğunluğunda artış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132856"/>
            <a:ext cx="6624736" cy="412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Çalışmaya karşı isteksizlik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243137"/>
            <a:ext cx="2736304" cy="3548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Çabuk heyecanlanma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204864"/>
            <a:ext cx="7920880" cy="312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tr-TR" dirty="0" smtClean="0">
                <a:solidFill>
                  <a:srgbClr val="FF0000"/>
                </a:solidFill>
              </a:rPr>
              <a:t>Yetişkin olarak görülmek ister.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76872"/>
            <a:ext cx="6048672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arkadaş çevresi önem kazanır.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83469">
            <a:off x="700240" y="2901457"/>
            <a:ext cx="2845341" cy="204005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4645">
            <a:off x="5237832" y="3043045"/>
            <a:ext cx="3060293" cy="204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Niçin vücudum tanıyamayacağım kadar hızlı değişiyor? </a:t>
            </a:r>
          </a:p>
          <a:p>
            <a:r>
              <a:rPr lang="tr-TR" dirty="0"/>
              <a:t>Sesimde neden bir farklılık var?</a:t>
            </a:r>
          </a:p>
          <a:p>
            <a:r>
              <a:rPr lang="tr-TR" dirty="0"/>
              <a:t>Duygularım neden sık sık değişiyor?</a:t>
            </a:r>
          </a:p>
          <a:p>
            <a:r>
              <a:rPr lang="tr-TR" dirty="0"/>
              <a:t>Kendimi tanımaya çalışıyorum ama galiba olmuyor?</a:t>
            </a:r>
          </a:p>
          <a:p>
            <a:r>
              <a:rPr lang="tr-TR" dirty="0"/>
              <a:t>Neden böyle sakarca davranıyorum? </a:t>
            </a:r>
          </a:p>
          <a:p>
            <a:pPr marL="109728" indent="0">
              <a:buNone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Siz de bu soruları kendinize sordunuz mu?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13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   Büyümek için sabırsızlanırlar fakat yine de çocuk olarak kalmak isterler</a:t>
            </a:r>
          </a:p>
          <a:p>
            <a:pPr>
              <a:buNone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996952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  </a:t>
            </a:r>
          </a:p>
          <a:p>
            <a:pPr>
              <a:buNone/>
            </a:pPr>
            <a:r>
              <a:rPr lang="tr-TR" dirty="0" smtClean="0"/>
              <a:t>       ‘Anlaşılamamak’ bu yaş gencinin en büyük sorunlarındandır. Özellikle karşı cinsle ilgili hayal kırıklıklarında kendisini anlayacak birine ihtiyaç duyar.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77072"/>
            <a:ext cx="2927886" cy="15906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8347">
            <a:off x="5845613" y="3934717"/>
            <a:ext cx="1875871" cy="187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4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ERGENLİK </a:t>
            </a:r>
            <a:r>
              <a:rPr lang="tr-TR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DÖNEMİNDE FİZİKSEL GELİŞİM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764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Ellerin ve ayakların vücuda göre daha önce uzaması orantısızlık yaratır. Bedenin kontrol edilememesi sakarlıklara neden olabilir.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754" y="2924944"/>
            <a:ext cx="289539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7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Yüzün görünüşü, cildin yapısı, saçların şekli, boy ve ağırlıkları ile ilgilenilmeye başlanılır.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348880"/>
            <a:ext cx="6408712" cy="380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8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Uygun duruş ve oturma alışkanlıkları kazanmak isterler. Ani boy uzaması ile kambur durma korkusuna kapılabilirler.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852936"/>
            <a:ext cx="53285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46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Ter bezlerinin çalışmasının artması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Vücut kokusunun belirginleşmesi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Gırtlakta </a:t>
            </a:r>
            <a:r>
              <a:rPr lang="tr-TR" dirty="0" err="1"/>
              <a:t>kıkırdaklaşma</a:t>
            </a: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Göğüslerde </a:t>
            </a:r>
            <a:r>
              <a:rPr lang="tr-TR" dirty="0" err="1" smtClean="0"/>
              <a:t>düğümcüklenme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501008"/>
            <a:ext cx="2200275" cy="22322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9330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2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Bu dönemde karşı cinsle ve cinsel sembollerle ilgilenme, daha kadınsı veya erkeksi tavırlar geliştirme gibi davranışlar gözlenebilir.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i="1" dirty="0" smtClean="0">
                <a:solidFill>
                  <a:srgbClr val="FF0000"/>
                </a:solidFill>
              </a:rPr>
              <a:t>    </a:t>
            </a:r>
            <a:r>
              <a:rPr lang="tr-T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ERGENLİKTE CİNSEL GELİŞİM</a:t>
            </a:r>
            <a:endParaRPr lang="tr-T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7783" y="3861048"/>
            <a:ext cx="38576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u="sng" dirty="0" smtClean="0">
                <a:solidFill>
                  <a:srgbClr val="FF0000"/>
                </a:solidFill>
              </a:rPr>
              <a:t>Esas </a:t>
            </a:r>
            <a:r>
              <a:rPr lang="tr-TR" u="sng" dirty="0">
                <a:solidFill>
                  <a:srgbClr val="FF0000"/>
                </a:solidFill>
              </a:rPr>
              <a:t>Cinsel Gelişme</a:t>
            </a:r>
          </a:p>
          <a:p>
            <a:pPr marL="0" indent="0">
              <a:buNone/>
            </a:pPr>
            <a:r>
              <a:rPr lang="tr-TR" dirty="0"/>
              <a:t>Kızlarda; adet kanaması</a:t>
            </a:r>
          </a:p>
          <a:p>
            <a:pPr marL="0" indent="0">
              <a:buNone/>
            </a:pPr>
            <a:r>
              <a:rPr lang="tr-TR" dirty="0"/>
              <a:t>Erkeklerde; erkek üreme organının ve erbezlerinin(testis) büyümesi, sperm üretmeye başlaması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672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u="sng" dirty="0" smtClean="0">
                <a:solidFill>
                  <a:srgbClr val="FF0000"/>
                </a:solidFill>
              </a:rPr>
              <a:t>İlave Cinsel Gelişmeler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Seslerin kalınlaşması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852936"/>
            <a:ext cx="54006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23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Peki bu soruları neden kendinize soruyorsunuz. Hiç merak ettiniz mi ? </a:t>
            </a:r>
            <a:r>
              <a:rPr lang="tr-TR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Cevabı burada                    çünkü gelişiyor ve değişiyorsunuz!</a:t>
            </a: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Kısacası </a:t>
            </a:r>
            <a:r>
              <a:rPr lang="tr-TR" u="sng" dirty="0" smtClean="0">
                <a:sym typeface="Wingdings" pitchFamily="2" charset="2"/>
              </a:rPr>
              <a:t>‘kendiniz’ </a:t>
            </a:r>
            <a:r>
              <a:rPr lang="tr-TR" dirty="0" smtClean="0">
                <a:sym typeface="Wingdings" pitchFamily="2" charset="2"/>
              </a:rPr>
              <a:t>oluyorsunuz!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ağ Ok"/>
          <p:cNvSpPr/>
          <p:nvPr/>
        </p:nvSpPr>
        <p:spPr>
          <a:xfrm>
            <a:off x="3491880" y="27997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Yüzdeki sivilcelerin artması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276872"/>
            <a:ext cx="3039916" cy="28803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708920"/>
            <a:ext cx="3024336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Yüzde bıyık ve sakalın çıkması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Vücutta kıllanma </a:t>
            </a: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Omuzların genişlemesi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102632"/>
            <a:ext cx="4032448" cy="44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4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i="1" dirty="0" smtClean="0">
                <a:solidFill>
                  <a:srgbClr val="FF0000"/>
                </a:solidFill>
              </a:rPr>
              <a:t>ERGENLİK DÖNEMİNDE ZİHİNSEL GELİŞİM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562266"/>
            <a:ext cx="5688632" cy="32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6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dirty="0"/>
              <a:t>Geleceğe Yönelik Düşünceler Artmaya </a:t>
            </a:r>
            <a:r>
              <a:rPr lang="tr-TR" dirty="0" smtClean="0"/>
              <a:t>Başlar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Çevresindeki kişiler tarafından izlenildiğini </a:t>
            </a:r>
            <a:r>
              <a:rPr lang="tr-TR" dirty="0" smtClean="0"/>
              <a:t>düşünür</a:t>
            </a:r>
            <a:endParaRPr lang="tr-TR" dirty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Olayların </a:t>
            </a:r>
            <a:r>
              <a:rPr lang="tr-TR" dirty="0"/>
              <a:t>Arkasındaki Gerçek Nedenleri Görebilir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2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Hiçbir olumsuzluğun </a:t>
            </a:r>
            <a:r>
              <a:rPr lang="tr-TR" dirty="0" smtClean="0"/>
              <a:t>başına gelmeyeceğini </a:t>
            </a:r>
            <a:r>
              <a:rPr lang="tr-TR" dirty="0"/>
              <a:t>düşünür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163" y="2432024"/>
            <a:ext cx="4270035" cy="27151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198" y="2204864"/>
            <a:ext cx="2876202" cy="40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9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Aile ile ilgili İlişkiler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‘büyüdüm artık ben’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‘hem büyüdün diyorsunuz hem de çocuk gibi davranma diyorsunuz’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‘kendi kararlarımı almak istiyorum’…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 bu cümleler tanıdık geldi mi </a:t>
            </a: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  <a:sym typeface="Wingdings" pitchFamily="2" charset="2"/>
              </a:rPr>
              <a:t></a:t>
            </a: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147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Anne babalarla çelişkili duygular yaşanabilir.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132856"/>
            <a:ext cx="62230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4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i="1" dirty="0" smtClean="0"/>
          </a:p>
          <a:p>
            <a:pPr marL="0" indent="0">
              <a:buNone/>
            </a:pPr>
            <a:r>
              <a:rPr lang="tr-TR" b="1" i="1" dirty="0"/>
              <a:t> </a:t>
            </a:r>
            <a:r>
              <a:rPr lang="tr-TR" b="1" i="1" dirty="0" smtClean="0"/>
              <a:t>  Yaşanan </a:t>
            </a:r>
            <a:r>
              <a:rPr lang="tr-TR" b="1" i="1" dirty="0"/>
              <a:t>Tüm Bu Çelişkiler, </a:t>
            </a:r>
            <a:r>
              <a:rPr lang="tr-TR" dirty="0">
                <a:solidFill>
                  <a:srgbClr val="FF0000"/>
                </a:solidFill>
              </a:rPr>
              <a:t>Gencin Bağımsız Kişilik Geliştirilmesine Yardımcı Olan, Normal </a:t>
            </a:r>
            <a:r>
              <a:rPr lang="tr-TR" dirty="0" smtClean="0">
                <a:solidFill>
                  <a:srgbClr val="FF0000"/>
                </a:solidFill>
              </a:rPr>
              <a:t>Gelişmelerdir! 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349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Unutmayın ki ; </a:t>
            </a:r>
            <a:r>
              <a:rPr lang="tr-TR" dirty="0" smtClean="0"/>
              <a:t>bu dönemdeki her genç anlaşılamadığını düşünür. Ama bu durum geçicidir.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Sizden öncekiler de bu şikayetlerde bulunmuştu.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8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Sizler bu dönemde duygusal kararsızlıklar yaşarken onlar da sizlere nasıl davranacakları konusunda kararsızlık yaşayabiliyorlar. Onlar için de zor bir durum  olmalı.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313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nd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4104455" cy="4086213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5300" i="1" dirty="0" smtClean="0">
                <a:solidFill>
                  <a:srgbClr val="FF0000"/>
                </a:solidFill>
              </a:rPr>
              <a:t>ERGENLİK</a:t>
            </a:r>
            <a:r>
              <a:rPr lang="tr-TR" sz="5300" b="1" dirty="0" smtClean="0">
                <a:solidFill>
                  <a:srgbClr val="FF0000"/>
                </a:solidFill>
              </a:rPr>
              <a:t> ?</a:t>
            </a:r>
            <a:endParaRPr lang="tr-TR" sz="53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Fakat bu durum giderek yoluna girecek ve siz ‘kendiniz’ olacaksınız. Çevreye uyum sağlarken onlar da size uyum sağlayacak.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26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UNUTMAYIN!!!</a:t>
            </a: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Yapabildikleriniz yapamadıklarınızla, hayallerinizle siz çok özelsiniz!</a:t>
            </a: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898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BULUĞ DÖNEMİ </a:t>
            </a:r>
          </a:p>
          <a:p>
            <a:pPr marL="0" indent="0">
              <a:buNone/>
            </a:pPr>
            <a:r>
              <a:rPr lang="tr-TR" dirty="0" smtClean="0"/>
              <a:t>Kızlar için 10, erkekler için 12 yaşları buluğ veya buluğ öncesi bedensel farklılaşmanın görüldüğü yaşlardır. Bu yaşlarda kız ve erkeklerde iştah artışı görülebilir.</a:t>
            </a:r>
          </a:p>
          <a:p>
            <a:pPr marL="0" indent="0">
              <a:buNone/>
            </a:pPr>
            <a:r>
              <a:rPr lang="tr-TR" dirty="0" smtClean="0"/>
              <a:t>Her iki cins de bu dönemde kendi cinslerine uygun tavırları benimsemeye başlarlar.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66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Buluğda 12-13 yaşlarındaki kızlar, aynı yaştaki erkeklere göre ortalama daha uzun ve kiloca ağırdırlar. 15 yaşlarından sonra bu durum erkeklerin lehine olacak şekilde değişir.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49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tr-TR" dirty="0" smtClean="0"/>
          </a:p>
          <a:p>
            <a:pPr lvl="0">
              <a:buNone/>
            </a:pPr>
            <a:r>
              <a:rPr lang="tr-TR" sz="2800" dirty="0" smtClean="0"/>
              <a:t>         </a:t>
            </a:r>
            <a:r>
              <a:rPr lang="tr-TR" sz="2800" u="sng" dirty="0" smtClean="0"/>
              <a:t>Ergenlik</a:t>
            </a:r>
            <a:r>
              <a:rPr lang="tr-TR" sz="2800" dirty="0" smtClean="0"/>
              <a:t>; çocuklukla erişkinlik arasında yer alan, hızlı bir büyüme, gelişme ve olgunlaşmanın olduğu bir dönemdir. Yani bir ‘ara dönem’dir.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600" dirty="0" smtClean="0"/>
              <a:t>      </a:t>
            </a:r>
          </a:p>
          <a:p>
            <a:pPr>
              <a:buNone/>
            </a:pPr>
            <a:r>
              <a:rPr lang="tr-TR" sz="3600" dirty="0" smtClean="0"/>
              <a:t>      Ergenlik; toplumdan topluma, kişiden kişiye farklı özellikler gösterebilir. Aynı toplumda bile bu farklılıklar söz konusudur.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400" dirty="0" smtClean="0">
                <a:solidFill>
                  <a:srgbClr val="FF0000"/>
                </a:solidFill>
              </a:rPr>
              <a:t>ERGENLİK DÖNEMİNDE DUYGUSAL GELİŞME</a:t>
            </a:r>
          </a:p>
          <a:p>
            <a:pPr algn="just">
              <a:buNone/>
            </a:pP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Peki duygularımızda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 gibi değişiklikler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oluyor? </a:t>
            </a:r>
            <a:r>
              <a:rPr lang="tr-T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İlk önce bir kimlik arayışı içine giriyoruz. Kimlik arayışı ben kimim, bu dünyaya neden 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geldim, nasıl davranmalıyım…? sorularıyla başlıyor.</a:t>
            </a:r>
            <a:endParaRPr lang="tr-T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639</TotalTime>
  <Words>576</Words>
  <Application>Microsoft Office PowerPoint</Application>
  <PresentationFormat>Ekran Gösterisi (4:3)</PresentationFormat>
  <Paragraphs>99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Kalabalık</vt:lpstr>
      <vt:lpstr>                            ERGENLİK DÖNEMİ </vt:lpstr>
      <vt:lpstr>Siz de bu soruları kendinize sordunuz mu?</vt:lpstr>
      <vt:lpstr>Slayt 3</vt:lpstr>
      <vt:lpstr> ERGENLİK ?</vt:lpstr>
      <vt:lpstr>Slayt 5</vt:lpstr>
      <vt:lpstr>Slayt 6</vt:lpstr>
      <vt:lpstr>Slayt 7</vt:lpstr>
      <vt:lpstr>Slayt 8</vt:lpstr>
      <vt:lpstr>Slayt 9</vt:lpstr>
      <vt:lpstr>Slayt 10</vt:lpstr>
      <vt:lpstr>Slayt 11</vt:lpstr>
      <vt:lpstr>Aşık olurlar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    ERGENLİKTE CİNSEL GELİŞİM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ERGENLİK DÖNEMİ</dc:title>
  <dc:creator>kılıç</dc:creator>
  <cp:lastModifiedBy>Serkan</cp:lastModifiedBy>
  <cp:revision>55</cp:revision>
  <dcterms:created xsi:type="dcterms:W3CDTF">2014-12-21T16:08:44Z</dcterms:created>
  <dcterms:modified xsi:type="dcterms:W3CDTF">2015-12-17T08:32:31Z</dcterms:modified>
</cp:coreProperties>
</file>