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2" r:id="rId4"/>
    <p:sldId id="264" r:id="rId5"/>
    <p:sldId id="263" r:id="rId6"/>
    <p:sldId id="265" r:id="rId7"/>
    <p:sldId id="266" r:id="rId8"/>
    <p:sldId id="267" r:id="rId9"/>
    <p:sldId id="261" r:id="rId10"/>
    <p:sldId id="260" r:id="rId11"/>
    <p:sldId id="258" r:id="rId12"/>
    <p:sldId id="259" r:id="rId13"/>
    <p:sldId id="268" r:id="rId14"/>
    <p:sldId id="276" r:id="rId15"/>
    <p:sldId id="269" r:id="rId16"/>
    <p:sldId id="270" r:id="rId17"/>
    <p:sldId id="271" r:id="rId18"/>
    <p:sldId id="275" r:id="rId19"/>
    <p:sldId id="273" r:id="rId20"/>
    <p:sldId id="274"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İkizkenar Üçgen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1371600" y="6012656"/>
            <a:ext cx="5791200" cy="365125"/>
          </a:xfrm>
        </p:spPr>
        <p:txBody>
          <a:bodyPr tIns="0" bIns="0" anchor="t"/>
          <a:lstStyle>
            <a:lvl1pPr algn="r">
              <a:defRPr sz="1000"/>
            </a:lvl1pPr>
          </a:lstStyle>
          <a:p>
            <a:fld id="{3445356A-6066-4300-8186-2C1C5C836936}" type="datetimeFigureOut">
              <a:rPr lang="tr-TR" smtClean="0"/>
              <a:pPr/>
              <a:t>17.12.2015</a:t>
            </a:fld>
            <a:endParaRPr lang="tr-TR"/>
          </a:p>
        </p:txBody>
      </p:sp>
      <p:sp>
        <p:nvSpPr>
          <p:cNvPr id="17" name="Altbilgi Yer Tutucusu 16"/>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Slayt Numarası Yer Tutucus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87DEE727-09DB-4434-8FA4-1E1CB8ADC70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3445356A-6066-4300-8186-2C1C5C836936}" type="datetimeFigureOut">
              <a:rPr lang="tr-TR" smtClean="0"/>
              <a:pPr/>
              <a:t>17.12.2015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DEE727-09DB-4434-8FA4-1E1CB8ADC70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3445356A-6066-4300-8186-2C1C5C836936}" type="datetimeFigureOut">
              <a:rPr lang="tr-TR" smtClean="0"/>
              <a:pPr/>
              <a:t>17.12.2015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7DEE727-09DB-4434-8FA4-1E1CB8ADC70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İçerik Yer Tutucusu 2"/>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a:xfrm>
            <a:off x="4791456" y="6480048"/>
            <a:ext cx="2133600" cy="301752"/>
          </a:xfrm>
        </p:spPr>
        <p:txBody>
          <a:bodyPr/>
          <a:lstStyle/>
          <a:p>
            <a:fld id="{3445356A-6066-4300-8186-2C1C5C836936}" type="datetimeFigureOut">
              <a:rPr lang="tr-TR" smtClean="0"/>
              <a:pPr/>
              <a:t>17.12.2015</a:t>
            </a:fld>
            <a:endParaRPr lang="tr-TR"/>
          </a:p>
        </p:txBody>
      </p:sp>
      <p:sp>
        <p:nvSpPr>
          <p:cNvPr id="5" name="Altbilgi Yer Tutucusu 4"/>
          <p:cNvSpPr>
            <a:spLocks noGrp="1"/>
          </p:cNvSpPr>
          <p:nvPr>
            <p:ph type="ftr" sz="quarter" idx="11"/>
          </p:nvPr>
        </p:nvSpPr>
        <p:spPr>
          <a:xfrm>
            <a:off x="457200" y="6480969"/>
            <a:ext cx="4260056" cy="300831"/>
          </a:xfrm>
        </p:spPr>
        <p:txBody>
          <a:bodyPr/>
          <a:lstStyle/>
          <a:p>
            <a:endParaRPr lang="tr-TR"/>
          </a:p>
        </p:txBody>
      </p:sp>
      <p:sp>
        <p:nvSpPr>
          <p:cNvPr id="6" name="Slayt Numarası Yer Tutucusu 5"/>
          <p:cNvSpPr>
            <a:spLocks noGrp="1"/>
          </p:cNvSpPr>
          <p:nvPr>
            <p:ph type="sldNum" sz="quarter" idx="12"/>
          </p:nvPr>
        </p:nvSpPr>
        <p:spPr/>
        <p:txBody>
          <a:bodyPr/>
          <a:lstStyle/>
          <a:p>
            <a:fld id="{87DEE727-09DB-4434-8FA4-1E1CB8ADC70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Dik Üçgen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kizkenar Üçgen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Veri Yer Tutucusu 3"/>
          <p:cNvSpPr>
            <a:spLocks noGrp="1"/>
          </p:cNvSpPr>
          <p:nvPr>
            <p:ph type="dt" sz="half" idx="10"/>
          </p:nvPr>
        </p:nvSpPr>
        <p:spPr>
          <a:xfrm>
            <a:off x="6955632" y="6477000"/>
            <a:ext cx="2133600" cy="304800"/>
          </a:xfrm>
        </p:spPr>
        <p:txBody>
          <a:bodyPr/>
          <a:lstStyle/>
          <a:p>
            <a:fld id="{3445356A-6066-4300-8186-2C1C5C836936}" type="datetimeFigureOut">
              <a:rPr lang="tr-TR" smtClean="0"/>
              <a:pPr/>
              <a:t>17.12.2015</a:t>
            </a:fld>
            <a:endParaRPr lang="tr-TR"/>
          </a:p>
        </p:txBody>
      </p:sp>
      <p:sp>
        <p:nvSpPr>
          <p:cNvPr id="5" name="Altbilgi Yer Tutucusu 4"/>
          <p:cNvSpPr>
            <a:spLocks noGrp="1"/>
          </p:cNvSpPr>
          <p:nvPr>
            <p:ph type="ftr" sz="quarter" idx="11"/>
          </p:nvPr>
        </p:nvSpPr>
        <p:spPr>
          <a:xfrm>
            <a:off x="2619376" y="6480969"/>
            <a:ext cx="4260056" cy="300831"/>
          </a:xfrm>
        </p:spPr>
        <p:txBody>
          <a:bodyPr/>
          <a:lstStyle/>
          <a:p>
            <a:endParaRPr lang="tr-TR"/>
          </a:p>
        </p:txBody>
      </p:sp>
      <p:sp>
        <p:nvSpPr>
          <p:cNvPr id="6" name="Slayt Numarası Yer Tutucusu 5"/>
          <p:cNvSpPr>
            <a:spLocks noGrp="1"/>
          </p:cNvSpPr>
          <p:nvPr>
            <p:ph type="sldNum" sz="quarter" idx="12"/>
          </p:nvPr>
        </p:nvSpPr>
        <p:spPr>
          <a:xfrm>
            <a:off x="8451056" y="809624"/>
            <a:ext cx="502920" cy="300831"/>
          </a:xfrm>
        </p:spPr>
        <p:txBody>
          <a:bodyPr/>
          <a:lstStyle/>
          <a:p>
            <a:fld id="{87DEE727-09DB-4434-8FA4-1E1CB8ADC700}" type="slidenum">
              <a:rPr lang="tr-TR" smtClean="0"/>
              <a:pPr/>
              <a:t>‹#›</a:t>
            </a:fld>
            <a:endParaRPr lang="tr-TR"/>
          </a:p>
        </p:txBody>
      </p:sp>
      <p:cxnSp>
        <p:nvCxnSpPr>
          <p:cNvPr id="11" name="Düz Bağlayıcı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Düz Bağlayıcı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Başlık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4791456" y="6480969"/>
            <a:ext cx="2133600" cy="301752"/>
          </a:xfrm>
        </p:spPr>
        <p:txBody>
          <a:bodyPr/>
          <a:lstStyle/>
          <a:p>
            <a:fld id="{3445356A-6066-4300-8186-2C1C5C836936}" type="datetimeFigureOut">
              <a:rPr lang="tr-TR" smtClean="0"/>
              <a:pPr/>
              <a:t>17.12.2015</a:t>
            </a:fld>
            <a:endParaRPr lang="tr-TR"/>
          </a:p>
        </p:txBody>
      </p:sp>
      <p:sp>
        <p:nvSpPr>
          <p:cNvPr id="6" name="Altbilgi Yer Tutucusu 5"/>
          <p:cNvSpPr>
            <a:spLocks noGrp="1"/>
          </p:cNvSpPr>
          <p:nvPr>
            <p:ph type="ftr" sz="quarter" idx="11"/>
          </p:nvPr>
        </p:nvSpPr>
        <p:spPr>
          <a:xfrm>
            <a:off x="457200" y="6480969"/>
            <a:ext cx="4260056" cy="301752"/>
          </a:xfrm>
        </p:spPr>
        <p:txBody>
          <a:bodyPr/>
          <a:lstStyle/>
          <a:p>
            <a:endParaRPr lang="tr-TR"/>
          </a:p>
        </p:txBody>
      </p:sp>
      <p:sp>
        <p:nvSpPr>
          <p:cNvPr id="7" name="Slayt Numarası Yer Tutucusu 6"/>
          <p:cNvSpPr>
            <a:spLocks noGrp="1"/>
          </p:cNvSpPr>
          <p:nvPr>
            <p:ph type="sldNum" sz="quarter" idx="12"/>
          </p:nvPr>
        </p:nvSpPr>
        <p:spPr>
          <a:xfrm>
            <a:off x="7589520" y="6480969"/>
            <a:ext cx="502920" cy="301752"/>
          </a:xfrm>
        </p:spPr>
        <p:txBody>
          <a:bodyPr/>
          <a:lstStyle/>
          <a:p>
            <a:fld id="{87DEE727-09DB-4434-8FA4-1E1CB8ADC70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a:xfrm>
            <a:off x="4791456" y="6480969"/>
            <a:ext cx="2130552" cy="301752"/>
          </a:xfrm>
        </p:spPr>
        <p:txBody>
          <a:bodyPr/>
          <a:lstStyle/>
          <a:p>
            <a:fld id="{3445356A-6066-4300-8186-2C1C5C836936}" type="datetimeFigureOut">
              <a:rPr lang="tr-TR" smtClean="0"/>
              <a:pPr/>
              <a:t>17.12.2015</a:t>
            </a:fld>
            <a:endParaRPr lang="tr-TR"/>
          </a:p>
        </p:txBody>
      </p:sp>
      <p:sp>
        <p:nvSpPr>
          <p:cNvPr id="8" name="Altbilgi Yer Tutucusu 7"/>
          <p:cNvSpPr>
            <a:spLocks noGrp="1"/>
          </p:cNvSpPr>
          <p:nvPr>
            <p:ph type="ftr" sz="quarter" idx="11"/>
          </p:nvPr>
        </p:nvSpPr>
        <p:spPr>
          <a:xfrm>
            <a:off x="457200" y="6480969"/>
            <a:ext cx="4261104" cy="301752"/>
          </a:xfrm>
        </p:spPr>
        <p:txBody>
          <a:bodyPr/>
          <a:lstStyle/>
          <a:p>
            <a:endParaRPr lang="tr-TR"/>
          </a:p>
        </p:txBody>
      </p:sp>
      <p:sp>
        <p:nvSpPr>
          <p:cNvPr id="9" name="Slayt Numarası Yer Tutucusu 8"/>
          <p:cNvSpPr>
            <a:spLocks noGrp="1"/>
          </p:cNvSpPr>
          <p:nvPr>
            <p:ph type="sldNum" sz="quarter" idx="12"/>
          </p:nvPr>
        </p:nvSpPr>
        <p:spPr>
          <a:xfrm>
            <a:off x="7589520" y="6483096"/>
            <a:ext cx="502920" cy="301752"/>
          </a:xfrm>
        </p:spPr>
        <p:txBody>
          <a:bodyPr/>
          <a:lstStyle>
            <a:lvl1pPr algn="ctr">
              <a:defRPr/>
            </a:lvl1pPr>
          </a:lstStyle>
          <a:p>
            <a:fld id="{87DEE727-09DB-4434-8FA4-1E1CB8ADC70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3445356A-6066-4300-8186-2C1C5C836936}" type="datetimeFigureOut">
              <a:rPr lang="tr-TR" smtClean="0"/>
              <a:pPr/>
              <a:t>17.12.2015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7DEE727-09DB-4434-8FA4-1E1CB8ADC70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4791456" y="6480969"/>
            <a:ext cx="2133600" cy="301752"/>
          </a:xfrm>
        </p:spPr>
        <p:txBody>
          <a:bodyPr/>
          <a:lstStyle/>
          <a:p>
            <a:fld id="{3445356A-6066-4300-8186-2C1C5C836936}" type="datetimeFigureOut">
              <a:rPr lang="tr-TR" smtClean="0"/>
              <a:pPr/>
              <a:t>17.12.2015</a:t>
            </a:fld>
            <a:endParaRPr lang="tr-TR"/>
          </a:p>
        </p:txBody>
      </p:sp>
      <p:sp>
        <p:nvSpPr>
          <p:cNvPr id="3" name="Altbilgi Yer Tutucusu 2"/>
          <p:cNvSpPr>
            <a:spLocks noGrp="1"/>
          </p:cNvSpPr>
          <p:nvPr>
            <p:ph type="ftr" sz="quarter" idx="11"/>
          </p:nvPr>
        </p:nvSpPr>
        <p:spPr>
          <a:xfrm>
            <a:off x="457200" y="6481890"/>
            <a:ext cx="4260056" cy="300831"/>
          </a:xfrm>
        </p:spPr>
        <p:txBody>
          <a:bodyPr/>
          <a:lstStyle/>
          <a:p>
            <a:endParaRPr lang="tr-TR"/>
          </a:p>
        </p:txBody>
      </p:sp>
      <p:sp>
        <p:nvSpPr>
          <p:cNvPr id="4" name="Slayt Numarası Yer Tutucusu 3"/>
          <p:cNvSpPr>
            <a:spLocks noGrp="1"/>
          </p:cNvSpPr>
          <p:nvPr>
            <p:ph type="sldNum" sz="quarter" idx="12"/>
          </p:nvPr>
        </p:nvSpPr>
        <p:spPr>
          <a:xfrm>
            <a:off x="7589520" y="6480969"/>
            <a:ext cx="502920" cy="301752"/>
          </a:xfrm>
        </p:spPr>
        <p:txBody>
          <a:bodyPr/>
          <a:lstStyle/>
          <a:p>
            <a:fld id="{87DEE727-09DB-4434-8FA4-1E1CB8ADC70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6278976" y="6556248"/>
            <a:ext cx="2133600" cy="301752"/>
          </a:xfrm>
        </p:spPr>
        <p:txBody>
          <a:bodyPr/>
          <a:lstStyle>
            <a:lvl1pPr>
              <a:defRPr sz="900"/>
            </a:lvl1pPr>
          </a:lstStyle>
          <a:p>
            <a:fld id="{3445356A-6066-4300-8186-2C1C5C836936}" type="datetimeFigureOut">
              <a:rPr lang="tr-TR" smtClean="0"/>
              <a:pPr/>
              <a:t>17.12.2015</a:t>
            </a:fld>
            <a:endParaRPr lang="tr-TR"/>
          </a:p>
        </p:txBody>
      </p:sp>
      <p:sp>
        <p:nvSpPr>
          <p:cNvPr id="6" name="Altbilgi Yer Tutucusu 5"/>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410576" y="6556248"/>
            <a:ext cx="502920" cy="301752"/>
          </a:xfrm>
        </p:spPr>
        <p:txBody>
          <a:bodyPr/>
          <a:lstStyle>
            <a:lvl1pPr>
              <a:defRPr sz="900"/>
            </a:lvl1pPr>
          </a:lstStyle>
          <a:p>
            <a:fld id="{87DEE727-09DB-4434-8FA4-1E1CB8ADC70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a:xfrm>
            <a:off x="6108192" y="6556248"/>
            <a:ext cx="2103120" cy="301752"/>
          </a:xfrm>
        </p:spPr>
        <p:txBody>
          <a:bodyPr/>
          <a:lstStyle>
            <a:lvl1pPr>
              <a:defRPr sz="900"/>
            </a:lvl1pPr>
          </a:lstStyle>
          <a:p>
            <a:fld id="{3445356A-6066-4300-8186-2C1C5C836936}" type="datetimeFigureOut">
              <a:rPr lang="tr-TR" smtClean="0"/>
              <a:pPr/>
              <a:t>17.12.2015</a:t>
            </a:fld>
            <a:endParaRPr lang="tr-TR"/>
          </a:p>
        </p:txBody>
      </p:sp>
      <p:sp>
        <p:nvSpPr>
          <p:cNvPr id="6" name="Altbilgi Yer Tutucusu 5"/>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217192" y="6556248"/>
            <a:ext cx="365760" cy="301752"/>
          </a:xfrm>
        </p:spPr>
        <p:txBody>
          <a:bodyPr/>
          <a:lstStyle>
            <a:lvl1pPr algn="ctr">
              <a:defRPr sz="900"/>
            </a:lvl1pPr>
          </a:lstStyle>
          <a:p>
            <a:fld id="{87DEE727-09DB-4434-8FA4-1E1CB8ADC70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Dik Üçgen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Düz Bağlayıcı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Düz Bağlayıcı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Başlık Yer Tutucusu 21"/>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445356A-6066-4300-8186-2C1C5C836936}" type="datetimeFigureOut">
              <a:rPr lang="tr-TR" smtClean="0"/>
              <a:pPr/>
              <a:t>17.12.2015</a:t>
            </a:fld>
            <a:endParaRPr lang="tr-TR"/>
          </a:p>
        </p:txBody>
      </p:sp>
      <p:sp>
        <p:nvSpPr>
          <p:cNvPr id="3" name="Altbilgi Yer Tutucusu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Slayt Numarası Yer Tutucus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87DEE727-09DB-4434-8FA4-1E1CB8ADC700}"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7494"/>
            <a:ext cx="8435280" cy="2441426"/>
          </a:xfrm>
          <a:solidFill>
            <a:schemeClr val="accent1">
              <a:lumMod val="20000"/>
              <a:lumOff val="80000"/>
            </a:schemeClr>
          </a:solidFill>
          <a:ln>
            <a:solidFill>
              <a:schemeClr val="accent1"/>
            </a:solidFill>
          </a:ln>
        </p:spPr>
        <p:txBody>
          <a:bodyPr>
            <a:normAutofit fontScale="90000"/>
          </a:bodyPr>
          <a:lstStyle/>
          <a:p>
            <a:pPr algn="ctr"/>
            <a:r>
              <a:rPr lang="tr-TR" sz="5400" b="1" dirty="0" smtClean="0">
                <a:latin typeface="Aharoni" pitchFamily="2" charset="-79"/>
                <a:cs typeface="Aharoni" pitchFamily="2" charset="-79"/>
              </a:rPr>
              <a:t>AKRAN BASKISI </a:t>
            </a:r>
            <a:br>
              <a:rPr lang="tr-TR" sz="5400" b="1" dirty="0" smtClean="0">
                <a:latin typeface="Aharoni" pitchFamily="2" charset="-79"/>
                <a:cs typeface="Aharoni" pitchFamily="2" charset="-79"/>
              </a:rPr>
            </a:br>
            <a:r>
              <a:rPr lang="tr-TR" sz="5400" b="1" dirty="0" smtClean="0">
                <a:latin typeface="Aharoni" pitchFamily="2" charset="-79"/>
                <a:cs typeface="Aharoni" pitchFamily="2" charset="-79"/>
              </a:rPr>
              <a:t>ve </a:t>
            </a:r>
            <a:br>
              <a:rPr lang="tr-TR" sz="5400" b="1" dirty="0" smtClean="0">
                <a:latin typeface="Aharoni" pitchFamily="2" charset="-79"/>
                <a:cs typeface="Aharoni" pitchFamily="2" charset="-79"/>
              </a:rPr>
            </a:br>
            <a:r>
              <a:rPr lang="tr-TR" sz="5400" b="1" dirty="0" smtClean="0">
                <a:latin typeface="Aharoni" pitchFamily="2" charset="-79"/>
                <a:cs typeface="Aharoni" pitchFamily="2" charset="-79"/>
              </a:rPr>
              <a:t>HAYIR DİYEBİLME</a:t>
            </a:r>
            <a:endParaRPr lang="tr-TR" sz="5400" b="1" dirty="0">
              <a:latin typeface="Aharoni" pitchFamily="2" charset="-79"/>
              <a:cs typeface="Aharoni" pitchFamily="2" charset="-79"/>
            </a:endParaRPr>
          </a:p>
        </p:txBody>
      </p:sp>
      <p:pic>
        <p:nvPicPr>
          <p:cNvPr id="5" name="Resi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67544" y="3212976"/>
            <a:ext cx="5760640" cy="3528393"/>
          </a:xfrm>
          <a:prstGeom prst="rect">
            <a:avLst/>
          </a:prstGeom>
        </p:spPr>
      </p:pic>
    </p:spTree>
    <p:extLst>
      <p:ext uri="{BB962C8B-B14F-4D97-AF65-F5344CB8AC3E}">
        <p14:creationId xmlns:p14="http://schemas.microsoft.com/office/powerpoint/2010/main" xmlns="" val="33343828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5"/>
          <p:cNvSpPr>
            <a:spLocks noGrp="1"/>
          </p:cNvSpPr>
          <p:nvPr>
            <p:ph idx="1"/>
          </p:nvPr>
        </p:nvSpPr>
        <p:spPr>
          <a:xfrm>
            <a:off x="611560" y="692696"/>
            <a:ext cx="7560840" cy="5904656"/>
          </a:xfrm>
        </p:spPr>
        <p:txBody>
          <a:bodyPr>
            <a:noAutofit/>
          </a:bodyPr>
          <a:lstStyle/>
          <a:p>
            <a:pPr marL="0" indent="0">
              <a:buNone/>
              <a:defRPr/>
            </a:pPr>
            <a:r>
              <a:rPr lang="tr-TR" altLang="tr-TR" sz="2400" b="1" dirty="0">
                <a:latin typeface="Andalus" pitchFamily="18" charset="-78"/>
                <a:cs typeface="Andalus" pitchFamily="18" charset="-78"/>
              </a:rPr>
              <a:t>Akran baskısına uğrama düzeyi ile okul türleri, </a:t>
            </a:r>
            <a:r>
              <a:rPr lang="tr-TR" altLang="tr-TR" sz="2400" b="1" dirty="0" smtClean="0">
                <a:latin typeface="Andalus" pitchFamily="18" charset="-78"/>
                <a:cs typeface="Andalus" pitchFamily="18" charset="-78"/>
              </a:rPr>
              <a:t>cinsiyet, </a:t>
            </a:r>
            <a:r>
              <a:rPr lang="tr-TR" altLang="tr-TR" sz="2400" b="1" dirty="0" err="1" smtClean="0">
                <a:latin typeface="Andalus" pitchFamily="18" charset="-78"/>
                <a:cs typeface="Andalus" pitchFamily="18" charset="-78"/>
              </a:rPr>
              <a:t>sosyo</a:t>
            </a:r>
            <a:r>
              <a:rPr lang="tr-TR" altLang="tr-TR" sz="2400" b="1" dirty="0" smtClean="0">
                <a:latin typeface="Andalus" pitchFamily="18" charset="-78"/>
                <a:cs typeface="Andalus" pitchFamily="18" charset="-78"/>
              </a:rPr>
              <a:t>-ekonomik durum vb</a:t>
            </a:r>
            <a:r>
              <a:rPr lang="tr-TR" altLang="tr-TR" sz="2400" b="1" dirty="0">
                <a:latin typeface="Andalus" pitchFamily="18" charset="-78"/>
                <a:cs typeface="Andalus" pitchFamily="18" charset="-78"/>
              </a:rPr>
              <a:t>. faktörler arasında anlamlı ilişkiler olduğu görülmektedir</a:t>
            </a:r>
            <a:r>
              <a:rPr lang="tr-TR" altLang="tr-TR" sz="2400" b="1" dirty="0" smtClean="0">
                <a:latin typeface="Andalus" pitchFamily="18" charset="-78"/>
                <a:cs typeface="Andalus" pitchFamily="18" charset="-78"/>
              </a:rPr>
              <a:t>.</a:t>
            </a:r>
            <a:endParaRPr lang="tr-TR" altLang="tr-TR" sz="2400" dirty="0">
              <a:latin typeface="Andalus" pitchFamily="18" charset="-78"/>
              <a:cs typeface="Andalus" pitchFamily="18" charset="-78"/>
            </a:endParaRPr>
          </a:p>
          <a:p>
            <a:pPr marL="0" indent="0">
              <a:buClr>
                <a:srgbClr val="C00000"/>
              </a:buClr>
              <a:buNone/>
              <a:defRPr/>
            </a:pPr>
            <a:r>
              <a:rPr lang="tr-TR" altLang="tr-TR" sz="2400" b="1" dirty="0">
                <a:solidFill>
                  <a:schemeClr val="accent1">
                    <a:lumMod val="75000"/>
                  </a:schemeClr>
                </a:solidFill>
                <a:effectLst>
                  <a:outerShdw blurRad="38100" dist="38100" dir="2700000" algn="tl">
                    <a:srgbClr val="000000">
                      <a:alpha val="43137"/>
                    </a:srgbClr>
                  </a:outerShdw>
                </a:effectLst>
                <a:latin typeface="Andalus" pitchFamily="18" charset="-78"/>
                <a:cs typeface="Andalus" pitchFamily="18" charset="-78"/>
              </a:rPr>
              <a:t>Okul türlerine göre akran baskısına uğrama düzeyi</a:t>
            </a:r>
          </a:p>
          <a:p>
            <a:pPr marL="0" indent="0">
              <a:buNone/>
              <a:defRPr/>
            </a:pPr>
            <a:r>
              <a:rPr lang="tr-TR" altLang="tr-TR" sz="2400" dirty="0">
                <a:latin typeface="Andalus" pitchFamily="18" charset="-78"/>
                <a:cs typeface="Andalus" pitchFamily="18" charset="-78"/>
              </a:rPr>
              <a:t>      Endüstri meslek lisesi </a:t>
            </a:r>
            <a:r>
              <a:rPr lang="tr-TR" altLang="tr-TR" sz="2400" dirty="0" smtClean="0">
                <a:latin typeface="Andalus" pitchFamily="18" charset="-78"/>
                <a:cs typeface="Andalus" pitchFamily="18" charset="-78"/>
              </a:rPr>
              <a:t>öğrencilerinin kız </a:t>
            </a:r>
            <a:r>
              <a:rPr lang="tr-TR" altLang="tr-TR" sz="2400" dirty="0">
                <a:latin typeface="Andalus" pitchFamily="18" charset="-78"/>
                <a:cs typeface="Andalus" pitchFamily="18" charset="-78"/>
              </a:rPr>
              <a:t>meslek lisesi öğrencilerine göre daha fazla akran baskısına uğradıkları görülmüştür</a:t>
            </a:r>
            <a:r>
              <a:rPr lang="tr-TR" altLang="tr-TR" sz="2400" dirty="0" smtClean="0">
                <a:latin typeface="Andalus" pitchFamily="18" charset="-78"/>
                <a:cs typeface="Andalus" pitchFamily="18" charset="-78"/>
              </a:rPr>
              <a:t>.</a:t>
            </a:r>
            <a:endParaRPr lang="tr-TR" altLang="tr-TR" sz="2400" dirty="0">
              <a:solidFill>
                <a:schemeClr val="accent1">
                  <a:lumMod val="75000"/>
                </a:schemeClr>
              </a:solidFill>
              <a:latin typeface="Andalus" pitchFamily="18" charset="-78"/>
              <a:cs typeface="Andalus" pitchFamily="18" charset="-78"/>
            </a:endParaRPr>
          </a:p>
          <a:p>
            <a:pPr marL="0" indent="0">
              <a:buClr>
                <a:srgbClr val="C00000"/>
              </a:buClr>
              <a:buNone/>
              <a:defRPr/>
            </a:pPr>
            <a:r>
              <a:rPr lang="tr-TR" altLang="tr-TR" sz="2400" b="1" dirty="0">
                <a:solidFill>
                  <a:schemeClr val="accent1">
                    <a:lumMod val="75000"/>
                  </a:schemeClr>
                </a:solidFill>
                <a:effectLst>
                  <a:outerShdw blurRad="38100" dist="38100" dir="2700000" algn="tl">
                    <a:srgbClr val="000000">
                      <a:alpha val="43137"/>
                    </a:srgbClr>
                  </a:outerShdw>
                </a:effectLst>
                <a:latin typeface="Andalus" pitchFamily="18" charset="-78"/>
                <a:cs typeface="Andalus" pitchFamily="18" charset="-78"/>
              </a:rPr>
              <a:t>Cinsiyet farkına göre akran baskısına uğrama düzeyi</a:t>
            </a:r>
          </a:p>
          <a:p>
            <a:pPr marL="0" indent="0">
              <a:buNone/>
              <a:defRPr/>
            </a:pPr>
            <a:r>
              <a:rPr lang="tr-TR" altLang="tr-TR" sz="2400" dirty="0">
                <a:latin typeface="Andalus" pitchFamily="18" charset="-78"/>
                <a:cs typeface="Andalus" pitchFamily="18" charset="-78"/>
              </a:rPr>
              <a:t> </a:t>
            </a:r>
            <a:r>
              <a:rPr lang="tr-TR" altLang="tr-TR" sz="2400" dirty="0" smtClean="0">
                <a:latin typeface="Andalus" pitchFamily="18" charset="-78"/>
                <a:cs typeface="Andalus" pitchFamily="18" charset="-78"/>
              </a:rPr>
              <a:t>    </a:t>
            </a:r>
            <a:r>
              <a:rPr lang="tr-TR" sz="2400" dirty="0" smtClean="0">
                <a:latin typeface="Andalus" pitchFamily="18" charset="-78"/>
                <a:cs typeface="Andalus" pitchFamily="18" charset="-78"/>
              </a:rPr>
              <a:t>Erkek </a:t>
            </a:r>
            <a:r>
              <a:rPr lang="tr-TR" sz="2400" dirty="0">
                <a:latin typeface="Andalus" pitchFamily="18" charset="-78"/>
                <a:cs typeface="Andalus" pitchFamily="18" charset="-78"/>
              </a:rPr>
              <a:t>çocukların daha çok saldırgan ve baskın grupta yer alıyor, kurban grubunda ise kız çocuklarının daha fazla bulundukları da araştırma sonuçlarından çıkan veriler arasında yer alıyor. </a:t>
            </a:r>
            <a:r>
              <a:rPr lang="tr-TR" altLang="tr-TR" sz="2400" dirty="0">
                <a:latin typeface="Andalus" pitchFamily="18" charset="-78"/>
                <a:cs typeface="Andalus" pitchFamily="18" charset="-78"/>
              </a:rPr>
              <a:t>Ayrıca genel lisede okuyan erkek öğrencilerin kız öğrencilere göre akran baskısına daha fazla maruz kaldıkları görülmektedir.</a:t>
            </a:r>
          </a:p>
          <a:p>
            <a:pPr marL="0" indent="0">
              <a:buNone/>
              <a:defRPr/>
            </a:pPr>
            <a:endParaRPr lang="tr-TR" sz="2400" dirty="0"/>
          </a:p>
        </p:txBody>
      </p:sp>
    </p:spTree>
    <p:extLst>
      <p:ext uri="{BB962C8B-B14F-4D97-AF65-F5344CB8AC3E}">
        <p14:creationId xmlns:p14="http://schemas.microsoft.com/office/powerpoint/2010/main" xmlns="" val="3064219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052736"/>
            <a:ext cx="7467600" cy="5421216"/>
          </a:xfrm>
        </p:spPr>
        <p:txBody>
          <a:bodyPr>
            <a:normAutofit/>
          </a:bodyPr>
          <a:lstStyle/>
          <a:p>
            <a:pPr marL="0" indent="0">
              <a:buNone/>
              <a:defRPr/>
            </a:pPr>
            <a:r>
              <a:rPr lang="tr-TR" altLang="tr-TR" sz="2400" b="1" dirty="0" err="1" smtClean="0">
                <a:solidFill>
                  <a:schemeClr val="accent1">
                    <a:lumMod val="75000"/>
                  </a:schemeClr>
                </a:solidFill>
                <a:effectLst>
                  <a:outerShdw blurRad="38100" dist="38100" dir="2700000" algn="tl">
                    <a:srgbClr val="000000">
                      <a:alpha val="43137"/>
                    </a:srgbClr>
                  </a:outerShdw>
                </a:effectLst>
                <a:latin typeface="Andalus" pitchFamily="18" charset="-78"/>
                <a:cs typeface="Andalus" pitchFamily="18" charset="-78"/>
              </a:rPr>
              <a:t>Sosyo</a:t>
            </a:r>
            <a:r>
              <a:rPr lang="tr-TR" altLang="tr-TR" sz="2400" b="1" dirty="0" smtClean="0">
                <a:solidFill>
                  <a:schemeClr val="accent1">
                    <a:lumMod val="75000"/>
                  </a:schemeClr>
                </a:solidFill>
                <a:effectLst>
                  <a:outerShdw blurRad="38100" dist="38100" dir="2700000" algn="tl">
                    <a:srgbClr val="000000">
                      <a:alpha val="43137"/>
                    </a:srgbClr>
                  </a:outerShdw>
                </a:effectLst>
                <a:latin typeface="Andalus" pitchFamily="18" charset="-78"/>
                <a:cs typeface="Andalus" pitchFamily="18" charset="-78"/>
              </a:rPr>
              <a:t>-ekonomik duruma göre </a:t>
            </a:r>
            <a:r>
              <a:rPr lang="tr-TR" altLang="tr-TR" sz="2400" b="1" dirty="0">
                <a:solidFill>
                  <a:schemeClr val="accent1">
                    <a:lumMod val="75000"/>
                  </a:schemeClr>
                </a:solidFill>
                <a:effectLst>
                  <a:outerShdw blurRad="38100" dist="38100" dir="2700000" algn="tl">
                    <a:srgbClr val="000000">
                      <a:alpha val="43137"/>
                    </a:srgbClr>
                  </a:outerShdw>
                </a:effectLst>
                <a:latin typeface="Andalus" pitchFamily="18" charset="-78"/>
                <a:cs typeface="Andalus" pitchFamily="18" charset="-78"/>
              </a:rPr>
              <a:t>akran baskısına uğrama düzeyi</a:t>
            </a:r>
          </a:p>
          <a:p>
            <a:pPr marL="0" indent="0">
              <a:buNone/>
            </a:pPr>
            <a:r>
              <a:rPr lang="tr-TR" sz="2400" dirty="0" smtClean="0">
                <a:latin typeface="Andalus" pitchFamily="18" charset="-78"/>
                <a:cs typeface="Andalus" pitchFamily="18" charset="-78"/>
              </a:rPr>
              <a:t>İlginç </a:t>
            </a:r>
            <a:r>
              <a:rPr lang="tr-TR" sz="2400" dirty="0">
                <a:latin typeface="Andalus" pitchFamily="18" charset="-78"/>
                <a:cs typeface="Andalus" pitchFamily="18" charset="-78"/>
              </a:rPr>
              <a:t>olan bir diğer sonuç ise üst </a:t>
            </a:r>
            <a:r>
              <a:rPr lang="tr-TR" sz="2400" dirty="0" err="1">
                <a:latin typeface="Andalus" pitchFamily="18" charset="-78"/>
                <a:cs typeface="Andalus" pitchFamily="18" charset="-78"/>
              </a:rPr>
              <a:t>sosyo</a:t>
            </a:r>
            <a:r>
              <a:rPr lang="tr-TR" sz="2400" dirty="0">
                <a:latin typeface="Andalus" pitchFamily="18" charset="-78"/>
                <a:cs typeface="Andalus" pitchFamily="18" charset="-78"/>
              </a:rPr>
              <a:t>-ekonomik düzeye ait çocukların, orta ve alt </a:t>
            </a:r>
            <a:r>
              <a:rPr lang="tr-TR" sz="2400" dirty="0" err="1">
                <a:latin typeface="Andalus" pitchFamily="18" charset="-78"/>
                <a:cs typeface="Andalus" pitchFamily="18" charset="-78"/>
              </a:rPr>
              <a:t>sosyo</a:t>
            </a:r>
            <a:r>
              <a:rPr lang="tr-TR" sz="2400" dirty="0">
                <a:latin typeface="Andalus" pitchFamily="18" charset="-78"/>
                <a:cs typeface="Andalus" pitchFamily="18" charset="-78"/>
              </a:rPr>
              <a:t>-ekonomik düzeyde bulunan çocuklara göre daha fazla zorbalık yaptıklarının görülmesi.</a:t>
            </a:r>
          </a:p>
          <a:p>
            <a:pPr marL="0" indent="0">
              <a:buNone/>
            </a:pPr>
            <a:endParaRPr lang="tr-TR" sz="2400" dirty="0" smtClean="0">
              <a:latin typeface="Andalus" pitchFamily="18" charset="-78"/>
              <a:cs typeface="Andalus" pitchFamily="18" charset="-78"/>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004048" y="3501008"/>
            <a:ext cx="3816424" cy="2880320"/>
          </a:xfrm>
          <a:prstGeom prst="rect">
            <a:avLst/>
          </a:prstGeom>
        </p:spPr>
      </p:pic>
    </p:spTree>
    <p:extLst>
      <p:ext uri="{BB962C8B-B14F-4D97-AF65-F5344CB8AC3E}">
        <p14:creationId xmlns:p14="http://schemas.microsoft.com/office/powerpoint/2010/main" xmlns="" val="12197703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normAutofit/>
          </a:bodyPr>
          <a:lstStyle/>
          <a:p>
            <a:r>
              <a:rPr lang="tr-TR" sz="2400" b="1" dirty="0">
                <a:latin typeface="Andalus" pitchFamily="18" charset="-78"/>
                <a:cs typeface="Andalus" pitchFamily="18" charset="-78"/>
              </a:rPr>
              <a:t>Akran baskısıyla nasıl baş edebilir?</a:t>
            </a:r>
            <a:r>
              <a:rPr lang="tr-TR" dirty="0"/>
              <a:t/>
            </a:r>
            <a:br>
              <a:rPr lang="tr-TR" dirty="0"/>
            </a:br>
            <a:endParaRPr lang="tr-TR" dirty="0"/>
          </a:p>
        </p:txBody>
      </p:sp>
      <p:sp>
        <p:nvSpPr>
          <p:cNvPr id="5" name="İçerik Yer Tutucusu 4"/>
          <p:cNvSpPr>
            <a:spLocks noGrp="1"/>
          </p:cNvSpPr>
          <p:nvPr>
            <p:ph idx="1"/>
          </p:nvPr>
        </p:nvSpPr>
        <p:spPr>
          <a:xfrm>
            <a:off x="323528" y="908720"/>
            <a:ext cx="7920880" cy="5688632"/>
          </a:xfrm>
        </p:spPr>
        <p:txBody>
          <a:bodyPr>
            <a:noAutofit/>
          </a:bodyPr>
          <a:lstStyle/>
          <a:p>
            <a:pPr marL="0" indent="0">
              <a:buNone/>
            </a:pPr>
            <a:r>
              <a:rPr lang="tr-TR" sz="2400" b="1" dirty="0" smtClean="0">
                <a:latin typeface="Andalus" pitchFamily="18" charset="-78"/>
                <a:cs typeface="Andalus" pitchFamily="18" charset="-78"/>
              </a:rPr>
              <a:t>Okul </a:t>
            </a:r>
            <a:r>
              <a:rPr lang="tr-TR" sz="2400" b="1" dirty="0">
                <a:latin typeface="Andalus" pitchFamily="18" charset="-78"/>
                <a:cs typeface="Andalus" pitchFamily="18" charset="-78"/>
              </a:rPr>
              <a:t>Temelli Önleme </a:t>
            </a:r>
            <a:r>
              <a:rPr lang="tr-TR" sz="2400" b="1" dirty="0" smtClean="0">
                <a:latin typeface="Andalus" pitchFamily="18" charset="-78"/>
                <a:cs typeface="Andalus" pitchFamily="18" charset="-78"/>
              </a:rPr>
              <a:t>Çalışmaları</a:t>
            </a:r>
            <a:r>
              <a:rPr lang="tr-TR" sz="2400" b="1" dirty="0">
                <a:latin typeface="Andalus" pitchFamily="18" charset="-78"/>
                <a:cs typeface="Andalus" pitchFamily="18" charset="-78"/>
              </a:rPr>
              <a:t> </a:t>
            </a:r>
            <a:endParaRPr lang="tr-TR" sz="2400" dirty="0">
              <a:latin typeface="Andalus" pitchFamily="18" charset="-78"/>
              <a:cs typeface="Andalus" pitchFamily="18" charset="-78"/>
            </a:endParaRPr>
          </a:p>
          <a:p>
            <a:pPr algn="just"/>
            <a:r>
              <a:rPr lang="tr-TR" sz="2400" dirty="0">
                <a:latin typeface="Andalus" pitchFamily="18" charset="-78"/>
                <a:cs typeface="Andalus" pitchFamily="18" charset="-78"/>
              </a:rPr>
              <a:t>Okullarda akran baskısı ile baş etmede öğretmenlere, yöneticilere ve psikolojik danışmanlara önemli roller düşmektedir. Akran baskısı, zorbalık, şiddet ile ilgili olarak ile okullarda üç düzeyi olan temel önleyici rehberlik hizmetlerinin yürütülmesi gerekmektedir. Temel önleme çalışması anlamında etkili davranmayı öğretecek becerilere odaklanılabilir.</a:t>
            </a:r>
          </a:p>
          <a:p>
            <a:pPr marL="0" indent="0" algn="just">
              <a:buNone/>
            </a:pPr>
            <a:r>
              <a:rPr lang="tr-TR" sz="2400" b="1" dirty="0">
                <a:latin typeface="Andalus" pitchFamily="18" charset="-78"/>
                <a:cs typeface="Andalus" pitchFamily="18" charset="-78"/>
              </a:rPr>
              <a:t> </a:t>
            </a:r>
            <a:endParaRPr lang="tr-TR" sz="2400" dirty="0">
              <a:latin typeface="Andalus" pitchFamily="18" charset="-78"/>
              <a:cs typeface="Andalus" pitchFamily="18" charset="-78"/>
            </a:endParaRPr>
          </a:p>
          <a:p>
            <a:pPr algn="just"/>
            <a:r>
              <a:rPr lang="tr-TR" sz="2400" dirty="0">
                <a:latin typeface="Andalus" pitchFamily="18" charset="-78"/>
                <a:cs typeface="Andalus" pitchFamily="18" charset="-78"/>
              </a:rPr>
              <a:t>Etkili davranmayı içeren beceriler arasında öğrencilerin kendini ortaya koyma becerileri yer alabilir. Öğrencilerin sözel olan ve sözel olmayan kendini ortaya koyma becerilerini öğrenmeleri akran baskısıyla baş edebilmelerine yardımcı olacaktır.</a:t>
            </a:r>
          </a:p>
          <a:p>
            <a:endParaRPr lang="tr-TR" sz="2400" dirty="0">
              <a:latin typeface="Andalus" pitchFamily="18" charset="-78"/>
              <a:cs typeface="Andalus" pitchFamily="18" charset="-78"/>
            </a:endParaRPr>
          </a:p>
        </p:txBody>
      </p:sp>
    </p:spTree>
    <p:extLst>
      <p:ext uri="{BB962C8B-B14F-4D97-AF65-F5344CB8AC3E}">
        <p14:creationId xmlns:p14="http://schemas.microsoft.com/office/powerpoint/2010/main" xmlns="" val="7108539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476672"/>
            <a:ext cx="7128792" cy="5760640"/>
          </a:xfrm>
        </p:spPr>
        <p:txBody>
          <a:bodyPr>
            <a:noAutofit/>
          </a:bodyPr>
          <a:lstStyle/>
          <a:p>
            <a:pPr marL="0" indent="0" algn="just">
              <a:buNone/>
            </a:pPr>
            <a:r>
              <a:rPr lang="tr-TR" sz="2400" b="1" dirty="0" smtClean="0">
                <a:latin typeface="Andalus" pitchFamily="18" charset="-78"/>
                <a:cs typeface="Andalus" pitchFamily="18" charset="-78"/>
              </a:rPr>
              <a:t>Sözel </a:t>
            </a:r>
            <a:r>
              <a:rPr lang="tr-TR" sz="2400" b="1" dirty="0">
                <a:latin typeface="Andalus" pitchFamily="18" charset="-78"/>
                <a:cs typeface="Andalus" pitchFamily="18" charset="-78"/>
              </a:rPr>
              <a:t>olarak kendini ortaya koyma </a:t>
            </a:r>
            <a:r>
              <a:rPr lang="tr-TR" sz="2400" b="1" dirty="0" smtClean="0">
                <a:latin typeface="Andalus" pitchFamily="18" charset="-78"/>
                <a:cs typeface="Andalus" pitchFamily="18" charset="-78"/>
              </a:rPr>
              <a:t>becerileri</a:t>
            </a:r>
          </a:p>
          <a:p>
            <a:pPr marL="0" indent="0" algn="just">
              <a:buNone/>
            </a:pPr>
            <a:endParaRPr lang="tr-TR" sz="2400" dirty="0">
              <a:latin typeface="Andalus" pitchFamily="18" charset="-78"/>
              <a:cs typeface="Andalus" pitchFamily="18" charset="-78"/>
            </a:endParaRPr>
          </a:p>
          <a:p>
            <a:pPr marL="0" indent="0" algn="just">
              <a:buNone/>
            </a:pPr>
            <a:r>
              <a:rPr lang="tr-TR" sz="2400" dirty="0">
                <a:latin typeface="Andalus" pitchFamily="18" charset="-78"/>
                <a:cs typeface="Andalus" pitchFamily="18" charset="-78"/>
              </a:rPr>
              <a:t>Sözel olarak kendini ortaya koyma becerileri; “hayır” demek”, ricada bulunmak ve hakkını aramaktır.</a:t>
            </a:r>
          </a:p>
          <a:p>
            <a:pPr marL="0" indent="0" algn="just">
              <a:buNone/>
            </a:pPr>
            <a:r>
              <a:rPr lang="tr-TR" sz="2400" b="1" dirty="0">
                <a:solidFill>
                  <a:schemeClr val="accent1">
                    <a:lumMod val="75000"/>
                  </a:schemeClr>
                </a:solidFill>
                <a:latin typeface="Andalus" pitchFamily="18" charset="-78"/>
                <a:cs typeface="Andalus" pitchFamily="18" charset="-78"/>
              </a:rPr>
              <a:t>1.Reddetme becerileri:</a:t>
            </a:r>
            <a:r>
              <a:rPr lang="tr-TR" sz="2400" dirty="0">
                <a:latin typeface="Andalus" pitchFamily="18" charset="-78"/>
                <a:cs typeface="Andalus" pitchFamily="18" charset="-78"/>
              </a:rPr>
              <a:t> Reddetme becerilerinde amaç bireyin yapmak istemediği bir durum ile ilgili olarak bir isteği ve bir ricayı nasıl kabul etmeyeceğini öğretmektir.</a:t>
            </a:r>
          </a:p>
          <a:p>
            <a:pPr marL="0" indent="0" algn="just">
              <a:buNone/>
            </a:pPr>
            <a:r>
              <a:rPr lang="tr-TR" sz="2400" b="1" dirty="0">
                <a:solidFill>
                  <a:schemeClr val="accent1">
                    <a:lumMod val="75000"/>
                  </a:schemeClr>
                </a:solidFill>
                <a:latin typeface="Andalus" pitchFamily="18" charset="-78"/>
                <a:cs typeface="Andalus" pitchFamily="18" charset="-78"/>
              </a:rPr>
              <a:t>“Hayır” demek:</a:t>
            </a:r>
            <a:endParaRPr lang="tr-TR" sz="2400" dirty="0">
              <a:solidFill>
                <a:schemeClr val="accent1">
                  <a:lumMod val="75000"/>
                </a:schemeClr>
              </a:solidFill>
              <a:latin typeface="Andalus" pitchFamily="18" charset="-78"/>
              <a:cs typeface="Andalus" pitchFamily="18" charset="-78"/>
            </a:endParaRPr>
          </a:p>
          <a:p>
            <a:pPr marL="0" lvl="0" indent="0" algn="just">
              <a:buNone/>
            </a:pPr>
            <a:r>
              <a:rPr lang="tr-TR" sz="2400" dirty="0">
                <a:latin typeface="Andalus" pitchFamily="18" charset="-78"/>
                <a:cs typeface="Andalus" pitchFamily="18" charset="-78"/>
              </a:rPr>
              <a:t>basamak: Öğrencinin konumunu belirlemesi. Yapılan bir ricaya karşı öğrencinin cevabını belirlemesi önemlidir.</a:t>
            </a:r>
          </a:p>
          <a:p>
            <a:pPr marL="0" lvl="0" indent="0" algn="just">
              <a:buNone/>
            </a:pPr>
            <a:r>
              <a:rPr lang="tr-TR" sz="2400" dirty="0">
                <a:latin typeface="Andalus" pitchFamily="18" charset="-78"/>
                <a:cs typeface="Andalus" pitchFamily="18" charset="-78"/>
              </a:rPr>
              <a:t>basamak: Öğrencinin niçin hayır dediğinin nedenini belirtmesi önemlidir</a:t>
            </a:r>
            <a:r>
              <a:rPr lang="tr-TR" sz="2400" dirty="0" smtClean="0">
                <a:latin typeface="Andalus" pitchFamily="18" charset="-78"/>
                <a:cs typeface="Andalus" pitchFamily="18" charset="-78"/>
              </a:rPr>
              <a:t>.</a:t>
            </a:r>
            <a:endParaRPr lang="tr-TR" sz="2400" dirty="0">
              <a:latin typeface="Andalus" pitchFamily="18" charset="-78"/>
              <a:cs typeface="Andalus" pitchFamily="18" charset="-78"/>
            </a:endParaRPr>
          </a:p>
        </p:txBody>
      </p:sp>
    </p:spTree>
    <p:extLst>
      <p:ext uri="{BB962C8B-B14F-4D97-AF65-F5344CB8AC3E}">
        <p14:creationId xmlns:p14="http://schemas.microsoft.com/office/powerpoint/2010/main" xmlns="" val="29123689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620688"/>
            <a:ext cx="8229600" cy="720080"/>
          </a:xfrm>
        </p:spPr>
        <p:txBody>
          <a:bodyPr>
            <a:normAutofit/>
          </a:bodyPr>
          <a:lstStyle/>
          <a:p>
            <a:r>
              <a:rPr lang="tr-TR" sz="2400" b="1" dirty="0" smtClean="0">
                <a:latin typeface="Andalus" pitchFamily="18" charset="-78"/>
                <a:cs typeface="Andalus" pitchFamily="18" charset="-78"/>
              </a:rPr>
              <a:t>Nasıl ‘Hayır’ Denir?</a:t>
            </a:r>
            <a:endParaRPr lang="tr-TR" sz="2400" b="1" dirty="0">
              <a:latin typeface="Andalus" pitchFamily="18" charset="-78"/>
              <a:cs typeface="Andalus" pitchFamily="18" charset="-78"/>
            </a:endParaRPr>
          </a:p>
        </p:txBody>
      </p:sp>
      <p:sp>
        <p:nvSpPr>
          <p:cNvPr id="3" name="İçerik Yer Tutucusu 2"/>
          <p:cNvSpPr>
            <a:spLocks noGrp="1"/>
          </p:cNvSpPr>
          <p:nvPr>
            <p:ph idx="1"/>
          </p:nvPr>
        </p:nvSpPr>
        <p:spPr>
          <a:xfrm>
            <a:off x="457200" y="1340768"/>
            <a:ext cx="8229600" cy="5114040"/>
          </a:xfrm>
        </p:spPr>
        <p:txBody>
          <a:bodyPr>
            <a:noAutofit/>
          </a:bodyPr>
          <a:lstStyle/>
          <a:p>
            <a:pPr>
              <a:lnSpc>
                <a:spcPct val="90000"/>
              </a:lnSpc>
            </a:pPr>
            <a:r>
              <a:rPr lang="tr-TR" sz="2400" i="1" dirty="0">
                <a:latin typeface="Andalus" pitchFamily="18" charset="-78"/>
                <a:cs typeface="Andalus" pitchFamily="18" charset="-78"/>
              </a:rPr>
              <a:t>Direk ve açıkça hayır demek</a:t>
            </a:r>
            <a:r>
              <a:rPr lang="tr-TR" sz="2400" dirty="0">
                <a:latin typeface="Andalus" pitchFamily="18" charset="-78"/>
                <a:cs typeface="Andalus" pitchFamily="18" charset="-78"/>
              </a:rPr>
              <a:t>: Bazen en doğru yöntem hiçbir bahane yaratmadan, direk ve açık olarak hayır demektir. Eğer bir ya da birçok nedenden dolayı sizin için en doğru cevap hayır ise, hiçbir özür sunmadan, dürüstçe ve açık olarak hayır </a:t>
            </a:r>
            <a:r>
              <a:rPr lang="tr-TR" sz="2400" dirty="0" smtClean="0">
                <a:latin typeface="Andalus" pitchFamily="18" charset="-78"/>
                <a:cs typeface="Andalus" pitchFamily="18" charset="-78"/>
              </a:rPr>
              <a:t>demelisiniz.</a:t>
            </a:r>
            <a:endParaRPr lang="tr-TR" sz="2400" dirty="0">
              <a:latin typeface="Andalus" pitchFamily="18" charset="-78"/>
              <a:cs typeface="Andalus" pitchFamily="18" charset="-78"/>
            </a:endParaRPr>
          </a:p>
          <a:p>
            <a:pPr>
              <a:lnSpc>
                <a:spcPct val="90000"/>
              </a:lnSpc>
            </a:pPr>
            <a:r>
              <a:rPr lang="tr-TR" sz="2400" i="1" dirty="0">
                <a:latin typeface="Andalus" pitchFamily="18" charset="-78"/>
                <a:cs typeface="Andalus" pitchFamily="18" charset="-78"/>
              </a:rPr>
              <a:t>Yavaş yavaş ve açıklayarak hayır demek</a:t>
            </a:r>
            <a:r>
              <a:rPr lang="tr-TR" sz="2400" dirty="0">
                <a:latin typeface="Andalus" pitchFamily="18" charset="-78"/>
                <a:cs typeface="Andalus" pitchFamily="18" charset="-78"/>
              </a:rPr>
              <a:t>: Bazı durumlarda isteseniz bile evet demeniz sizin için yanlış olacağı için, isteğinizi belirterek ancak nedenlerini açıklayarak, karşı tarafı da elinizden geldiğince kırmadan hayır demeyi bilin. Özellikle iş hayatında direk ve açıkça hayır demenin zor olacağı birçok durumla karşılaşıyoruz </a:t>
            </a:r>
            <a:r>
              <a:rPr lang="tr-TR" sz="2400" dirty="0" smtClean="0">
                <a:latin typeface="Andalus" pitchFamily="18" charset="-78"/>
                <a:cs typeface="Andalus" pitchFamily="18" charset="-78"/>
              </a:rPr>
              <a:t>her gün</a:t>
            </a:r>
            <a:r>
              <a:rPr lang="tr-TR" sz="2400" dirty="0">
                <a:latin typeface="Andalus" pitchFamily="18" charset="-78"/>
                <a:cs typeface="Andalus" pitchFamily="18" charset="-78"/>
              </a:rPr>
              <a:t>. Bu nedenle sakin bir şekilde size göre nedenlerini açıklayarak ve karşı tarafı kırmamaya çalışarak hayır demeyi </a:t>
            </a:r>
            <a:r>
              <a:rPr lang="tr-TR" sz="2400" dirty="0" smtClean="0">
                <a:latin typeface="Andalus" pitchFamily="18" charset="-78"/>
                <a:cs typeface="Andalus" pitchFamily="18" charset="-78"/>
              </a:rPr>
              <a:t>bilin.</a:t>
            </a:r>
            <a:endParaRPr lang="tr-TR" sz="2400" dirty="0">
              <a:latin typeface="Andalus" pitchFamily="18" charset="-78"/>
              <a:cs typeface="Andalus" pitchFamily="18" charset="-78"/>
            </a:endParaRPr>
          </a:p>
          <a:p>
            <a:endParaRPr lang="tr-TR" sz="2400" dirty="0">
              <a:latin typeface="Andalus" pitchFamily="18" charset="-78"/>
              <a:cs typeface="Andalus" pitchFamily="18" charset="-78"/>
            </a:endParaRPr>
          </a:p>
        </p:txBody>
      </p:sp>
    </p:spTree>
    <p:extLst>
      <p:ext uri="{BB962C8B-B14F-4D97-AF65-F5344CB8AC3E}">
        <p14:creationId xmlns:p14="http://schemas.microsoft.com/office/powerpoint/2010/main" xmlns="" val="495936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251520" y="404665"/>
            <a:ext cx="8424936" cy="3456384"/>
          </a:xfrm>
        </p:spPr>
        <p:txBody>
          <a:bodyPr>
            <a:noAutofit/>
          </a:bodyPr>
          <a:lstStyle/>
          <a:p>
            <a:pPr marL="0" indent="0" algn="just">
              <a:buNone/>
            </a:pPr>
            <a:r>
              <a:rPr lang="tr-TR" sz="2000" b="1" dirty="0">
                <a:solidFill>
                  <a:schemeClr val="accent1">
                    <a:lumMod val="75000"/>
                  </a:schemeClr>
                </a:solidFill>
                <a:latin typeface="Andalus" pitchFamily="18" charset="-78"/>
                <a:cs typeface="Andalus" pitchFamily="18" charset="-78"/>
              </a:rPr>
              <a:t>“Hayır” deme Yöntemleri</a:t>
            </a:r>
            <a:endParaRPr lang="tr-TR" sz="2000" dirty="0">
              <a:solidFill>
                <a:schemeClr val="accent1">
                  <a:lumMod val="75000"/>
                </a:schemeClr>
              </a:solidFill>
              <a:latin typeface="Andalus" pitchFamily="18" charset="-78"/>
              <a:cs typeface="Andalus" pitchFamily="18" charset="-78"/>
            </a:endParaRPr>
          </a:p>
          <a:p>
            <a:pPr marL="0" indent="0" algn="just">
              <a:buNone/>
            </a:pPr>
            <a:r>
              <a:rPr lang="tr-TR" sz="2000" dirty="0">
                <a:latin typeface="Andalus" pitchFamily="18" charset="-78"/>
                <a:cs typeface="Andalus" pitchFamily="18" charset="-78"/>
              </a:rPr>
              <a:t>Hayır…………………………..”Hayır”, “hayır olmaz”</a:t>
            </a:r>
          </a:p>
          <a:p>
            <a:pPr marL="0" indent="0" algn="just">
              <a:buNone/>
            </a:pPr>
            <a:r>
              <a:rPr lang="tr-TR" sz="2000" dirty="0">
                <a:latin typeface="Andalus" pitchFamily="18" charset="-78"/>
                <a:cs typeface="Andalus" pitchFamily="18" charset="-78"/>
              </a:rPr>
              <a:t>Mazeret bildirme……………… “Hayır benim başka bir yerde işim var”</a:t>
            </a:r>
          </a:p>
          <a:p>
            <a:pPr marL="0" indent="0" algn="just">
              <a:buNone/>
            </a:pPr>
            <a:r>
              <a:rPr lang="tr-TR" sz="2000" dirty="0">
                <a:latin typeface="Andalus" pitchFamily="18" charset="-78"/>
                <a:cs typeface="Andalus" pitchFamily="18" charset="-78"/>
              </a:rPr>
              <a:t>Atlatma………………………….”Hayır  belki daha sonra”</a:t>
            </a:r>
          </a:p>
          <a:p>
            <a:pPr marL="0" indent="0" algn="just">
              <a:buNone/>
            </a:pPr>
            <a:r>
              <a:rPr lang="tr-TR" sz="2000" dirty="0" smtClean="0">
                <a:latin typeface="Andalus" pitchFamily="18" charset="-78"/>
                <a:cs typeface="Andalus" pitchFamily="18" charset="-78"/>
              </a:rPr>
              <a:t>Konuyu </a:t>
            </a:r>
            <a:r>
              <a:rPr lang="tr-TR" sz="2000" dirty="0">
                <a:latin typeface="Andalus" pitchFamily="18" charset="-78"/>
                <a:cs typeface="Andalus" pitchFamily="18" charset="-78"/>
              </a:rPr>
              <a:t>değiştirmek……………”Hayır teşekkürler. Mehmet’i bugün bir yerlerde gördün mü?”</a:t>
            </a:r>
          </a:p>
          <a:p>
            <a:pPr marL="0" indent="0" algn="just">
              <a:buNone/>
            </a:pPr>
            <a:r>
              <a:rPr lang="tr-TR" sz="2000" dirty="0">
                <a:latin typeface="Andalus" pitchFamily="18" charset="-78"/>
                <a:cs typeface="Andalus" pitchFamily="18" charset="-78"/>
              </a:rPr>
              <a:t>Hayır tekrarı………………………”Hayır. Hayır pek ilgilenmiyorum”. “Hayır “teşekkürler”.</a:t>
            </a:r>
          </a:p>
          <a:p>
            <a:pPr marL="0" indent="0" algn="just">
              <a:buNone/>
            </a:pPr>
            <a:r>
              <a:rPr lang="tr-TR" sz="2000" dirty="0">
                <a:latin typeface="Andalus" pitchFamily="18" charset="-78"/>
                <a:cs typeface="Andalus" pitchFamily="18" charset="-78"/>
              </a:rPr>
              <a:t>Yürüyüp gitmek……………………..”Hayır” de ve yürüyüp git”</a:t>
            </a:r>
          </a:p>
          <a:p>
            <a:pPr marL="0" indent="0" algn="just">
              <a:buNone/>
            </a:pPr>
            <a:r>
              <a:rPr lang="tr-TR" sz="2000" dirty="0">
                <a:latin typeface="Andalus" pitchFamily="18" charset="-78"/>
                <a:cs typeface="Andalus" pitchFamily="18" charset="-78"/>
              </a:rPr>
              <a:t>Ortamdan sakınmak</a:t>
            </a:r>
            <a:r>
              <a:rPr lang="tr-TR" sz="2000" dirty="0" smtClean="0">
                <a:latin typeface="Andalus" pitchFamily="18" charset="-78"/>
                <a:cs typeface="Andalus" pitchFamily="18" charset="-78"/>
              </a:rPr>
              <a:t>……………….”</a:t>
            </a:r>
            <a:r>
              <a:rPr lang="tr-TR" sz="2000" dirty="0">
                <a:latin typeface="Andalus" pitchFamily="18" charset="-78"/>
                <a:cs typeface="Andalus" pitchFamily="18" charset="-78"/>
              </a:rPr>
              <a:t>Hayır de ve ortamı </a:t>
            </a:r>
            <a:r>
              <a:rPr lang="tr-TR" sz="2000" dirty="0" err="1">
                <a:latin typeface="Andalus" pitchFamily="18" charset="-78"/>
                <a:cs typeface="Andalus" pitchFamily="18" charset="-78"/>
              </a:rPr>
              <a:t>terket</a:t>
            </a:r>
            <a:r>
              <a:rPr lang="tr-TR" sz="2000" dirty="0">
                <a:latin typeface="Andalus" pitchFamily="18" charset="-78"/>
                <a:cs typeface="Andalus" pitchFamily="18" charset="-78"/>
              </a:rPr>
              <a:t> </a:t>
            </a:r>
            <a:r>
              <a:rPr lang="tr-TR" sz="2000" dirty="0" smtClean="0">
                <a:latin typeface="Andalus" pitchFamily="18" charset="-78"/>
                <a:cs typeface="Andalus" pitchFamily="18" charset="-78"/>
              </a:rPr>
              <a:t>“</a:t>
            </a:r>
            <a:endParaRPr lang="tr-TR" sz="2000" dirty="0">
              <a:latin typeface="Andalus" pitchFamily="18" charset="-78"/>
              <a:cs typeface="Andalus" pitchFamily="18" charset="-78"/>
            </a:endParaRPr>
          </a:p>
          <a:p>
            <a:pPr marL="0" indent="0">
              <a:buNone/>
            </a:pPr>
            <a:endParaRPr lang="tr-TR" sz="2400" dirty="0"/>
          </a:p>
        </p:txBody>
      </p:sp>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15616" y="4291947"/>
            <a:ext cx="6264696" cy="2232248"/>
          </a:xfrm>
          <a:prstGeom prst="rect">
            <a:avLst/>
          </a:prstGeom>
        </p:spPr>
      </p:pic>
    </p:spTree>
    <p:extLst>
      <p:ext uri="{BB962C8B-B14F-4D97-AF65-F5344CB8AC3E}">
        <p14:creationId xmlns:p14="http://schemas.microsoft.com/office/powerpoint/2010/main" xmlns="" val="23759410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548680"/>
            <a:ext cx="7704856" cy="6048672"/>
          </a:xfrm>
        </p:spPr>
        <p:txBody>
          <a:bodyPr>
            <a:noAutofit/>
          </a:bodyPr>
          <a:lstStyle/>
          <a:p>
            <a:pPr marL="0" indent="0" algn="just">
              <a:buNone/>
            </a:pPr>
            <a:r>
              <a:rPr lang="tr-TR" sz="2400" b="1" dirty="0">
                <a:solidFill>
                  <a:schemeClr val="accent1">
                    <a:lumMod val="75000"/>
                  </a:schemeClr>
                </a:solidFill>
                <a:latin typeface="Andalus" pitchFamily="18" charset="-78"/>
                <a:cs typeface="Andalus" pitchFamily="18" charset="-78"/>
              </a:rPr>
              <a:t>2.Ricada bulunmak ve hakkını </a:t>
            </a:r>
            <a:r>
              <a:rPr lang="tr-TR" sz="2400" b="1" dirty="0" smtClean="0">
                <a:solidFill>
                  <a:schemeClr val="accent1">
                    <a:lumMod val="75000"/>
                  </a:schemeClr>
                </a:solidFill>
                <a:latin typeface="Andalus" pitchFamily="18" charset="-78"/>
                <a:cs typeface="Andalus" pitchFamily="18" charset="-78"/>
              </a:rPr>
              <a:t>aramak:</a:t>
            </a:r>
            <a:endParaRPr lang="tr-TR" sz="2400" dirty="0">
              <a:solidFill>
                <a:schemeClr val="accent1">
                  <a:lumMod val="75000"/>
                </a:schemeClr>
              </a:solidFill>
              <a:latin typeface="Andalus" pitchFamily="18" charset="-78"/>
              <a:cs typeface="Andalus" pitchFamily="18" charset="-78"/>
            </a:endParaRPr>
          </a:p>
          <a:p>
            <a:pPr marL="0" indent="0" algn="just">
              <a:buNone/>
            </a:pPr>
            <a:r>
              <a:rPr lang="tr-TR" sz="2400" dirty="0">
                <a:solidFill>
                  <a:schemeClr val="accent1">
                    <a:lumMod val="75000"/>
                  </a:schemeClr>
                </a:solidFill>
                <a:latin typeface="Andalus" pitchFamily="18" charset="-78"/>
                <a:cs typeface="Andalus" pitchFamily="18" charset="-78"/>
              </a:rPr>
              <a:t>1. basamak: </a:t>
            </a:r>
            <a:r>
              <a:rPr lang="tr-TR" sz="2400" dirty="0">
                <a:latin typeface="Andalus" pitchFamily="18" charset="-78"/>
                <a:cs typeface="Andalus" pitchFamily="18" charset="-78"/>
              </a:rPr>
              <a:t>Öğrencinin değişmesi gereken durumu veya sorunu belirleyerek konu ile ilgili düşüncesini belirtmesi .</a:t>
            </a:r>
          </a:p>
          <a:p>
            <a:pPr marL="0" indent="0" algn="just">
              <a:buNone/>
            </a:pPr>
            <a:r>
              <a:rPr lang="tr-TR" sz="2400" dirty="0">
                <a:solidFill>
                  <a:schemeClr val="accent1">
                    <a:lumMod val="75000"/>
                  </a:schemeClr>
                </a:solidFill>
                <a:latin typeface="Andalus" pitchFamily="18" charset="-78"/>
                <a:cs typeface="Andalus" pitchFamily="18" charset="-78"/>
              </a:rPr>
              <a:t>2. basamak: </a:t>
            </a:r>
            <a:r>
              <a:rPr lang="tr-TR" sz="2400" dirty="0">
                <a:latin typeface="Andalus" pitchFamily="18" charset="-78"/>
                <a:cs typeface="Andalus" pitchFamily="18" charset="-78"/>
              </a:rPr>
              <a:t>Öğrencilerin sorunu düzeltmek veya değiştirmek için ricada bulunmasını belirtmesi</a:t>
            </a:r>
            <a:r>
              <a:rPr lang="tr-TR" sz="2400" dirty="0" smtClean="0">
                <a:latin typeface="Andalus" pitchFamily="18" charset="-78"/>
                <a:cs typeface="Andalus" pitchFamily="18" charset="-78"/>
              </a:rPr>
              <a:t>.</a:t>
            </a:r>
          </a:p>
          <a:p>
            <a:pPr marL="0" indent="0" algn="just">
              <a:buNone/>
            </a:pPr>
            <a:endParaRPr lang="tr-TR" sz="2400" dirty="0">
              <a:latin typeface="Andalus" pitchFamily="18" charset="-78"/>
              <a:cs typeface="Andalus" pitchFamily="18" charset="-78"/>
            </a:endParaRPr>
          </a:p>
          <a:p>
            <a:pPr marL="0" indent="0">
              <a:buNone/>
            </a:pPr>
            <a:r>
              <a:rPr lang="tr-TR" sz="2400" b="1" dirty="0">
                <a:solidFill>
                  <a:schemeClr val="accent1">
                    <a:lumMod val="75000"/>
                  </a:schemeClr>
                </a:solidFill>
                <a:latin typeface="Andalus" pitchFamily="18" charset="-78"/>
                <a:cs typeface="Andalus" pitchFamily="18" charset="-78"/>
              </a:rPr>
              <a:t>Sözel olmayan kendini ortaya koyma becerileri</a:t>
            </a:r>
            <a:endParaRPr lang="tr-TR" sz="2400" dirty="0">
              <a:solidFill>
                <a:schemeClr val="accent1">
                  <a:lumMod val="75000"/>
                </a:schemeClr>
              </a:solidFill>
              <a:latin typeface="Andalus" pitchFamily="18" charset="-78"/>
              <a:cs typeface="Andalus" pitchFamily="18" charset="-78"/>
            </a:endParaRPr>
          </a:p>
          <a:p>
            <a:pPr marL="0" indent="0">
              <a:buNone/>
            </a:pPr>
            <a:r>
              <a:rPr lang="tr-TR" sz="2400" dirty="0">
                <a:latin typeface="Andalus" pitchFamily="18" charset="-78"/>
                <a:cs typeface="Andalus" pitchFamily="18" charset="-78"/>
              </a:rPr>
              <a:t>Öğrencilere sözel iletişimin yanı sıra uygun davranış biçimlerinin de önemli olduğu ve çeşitli davranış kalıplarıyla bireyin kendisini daha güçlü bir şekilde ortaya koyabilmesini anlatmak önemlidir</a:t>
            </a:r>
            <a:r>
              <a:rPr lang="tr-TR" sz="2400" dirty="0" smtClean="0">
                <a:latin typeface="Andalus" pitchFamily="18" charset="-78"/>
                <a:cs typeface="Andalus" pitchFamily="18" charset="-78"/>
              </a:rPr>
              <a:t>.</a:t>
            </a:r>
            <a:endParaRPr lang="tr-TR" sz="2400" dirty="0">
              <a:latin typeface="Andalus" pitchFamily="18" charset="-78"/>
              <a:cs typeface="Andalus" pitchFamily="18" charset="-78"/>
            </a:endParaRPr>
          </a:p>
          <a:p>
            <a:pPr marL="0" indent="0">
              <a:buNone/>
            </a:pPr>
            <a:r>
              <a:rPr lang="tr-TR" sz="2400" dirty="0">
                <a:latin typeface="Andalus" pitchFamily="18" charset="-78"/>
                <a:cs typeface="Andalus" pitchFamily="18" charset="-78"/>
              </a:rPr>
              <a:t>Sözel olmayan kendini ortaya koyma becerileri;</a:t>
            </a:r>
          </a:p>
          <a:p>
            <a:pPr marL="0" indent="0">
              <a:buNone/>
            </a:pPr>
            <a:r>
              <a:rPr lang="tr-TR" sz="2400" dirty="0">
                <a:solidFill>
                  <a:schemeClr val="accent1">
                    <a:lumMod val="75000"/>
                  </a:schemeClr>
                </a:solidFill>
                <a:latin typeface="Andalus" pitchFamily="18" charset="-78"/>
                <a:cs typeface="Andalus" pitchFamily="18" charset="-78"/>
              </a:rPr>
              <a:t>Ses tonu:</a:t>
            </a:r>
            <a:r>
              <a:rPr lang="tr-TR" sz="2400" dirty="0">
                <a:latin typeface="Andalus" pitchFamily="18" charset="-78"/>
                <a:cs typeface="Andalus" pitchFamily="18" charset="-78"/>
              </a:rPr>
              <a:t> Kişinin sesi ne alçak ne de yüksek bir ses tonuyla olmalıdır. Orta şiddet bir ses tonu ile kibar ve otoriter bir şeklide konuşun</a:t>
            </a:r>
            <a:r>
              <a:rPr lang="tr-TR" sz="2400" dirty="0" smtClean="0">
                <a:latin typeface="Andalus" pitchFamily="18" charset="-78"/>
                <a:cs typeface="Andalus" pitchFamily="18" charset="-78"/>
              </a:rPr>
              <a:t>.</a:t>
            </a:r>
            <a:endParaRPr lang="tr-TR" sz="2400" dirty="0">
              <a:latin typeface="Andalus" pitchFamily="18" charset="-78"/>
              <a:cs typeface="Andalus" pitchFamily="18" charset="-78"/>
            </a:endParaRPr>
          </a:p>
        </p:txBody>
      </p:sp>
    </p:spTree>
    <p:extLst>
      <p:ext uri="{BB962C8B-B14F-4D97-AF65-F5344CB8AC3E}">
        <p14:creationId xmlns:p14="http://schemas.microsoft.com/office/powerpoint/2010/main" xmlns="" val="13991314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95536" y="708204"/>
            <a:ext cx="7488832" cy="3416320"/>
          </a:xfrm>
          <a:prstGeom prst="rect">
            <a:avLst/>
          </a:prstGeom>
        </p:spPr>
        <p:txBody>
          <a:bodyPr wrap="square">
            <a:spAutoFit/>
          </a:bodyPr>
          <a:lstStyle/>
          <a:p>
            <a:pPr algn="just"/>
            <a:r>
              <a:rPr lang="tr-TR" dirty="0">
                <a:solidFill>
                  <a:schemeClr val="accent1">
                    <a:lumMod val="75000"/>
                  </a:schemeClr>
                </a:solidFill>
              </a:rPr>
              <a:t>Konuşmanın hızı ve akışı:</a:t>
            </a:r>
            <a:r>
              <a:rPr lang="tr-TR" b="1" dirty="0"/>
              <a:t> </a:t>
            </a:r>
            <a:r>
              <a:rPr lang="tr-TR" dirty="0"/>
              <a:t>Düzgün, açık ve diğer kişilerin rahat olarak anlayacağı bir şekilde konuşun.</a:t>
            </a:r>
          </a:p>
          <a:p>
            <a:pPr algn="just"/>
            <a:r>
              <a:rPr lang="tr-TR" dirty="0">
                <a:solidFill>
                  <a:schemeClr val="accent1">
                    <a:lumMod val="75000"/>
                  </a:schemeClr>
                </a:solidFill>
              </a:rPr>
              <a:t>Göz kontağı:</a:t>
            </a:r>
            <a:r>
              <a:rPr lang="tr-TR" b="1" dirty="0"/>
              <a:t> </a:t>
            </a:r>
            <a:r>
              <a:rPr lang="tr-TR" dirty="0"/>
              <a:t>Konuştuğunuz kişinin doğrudan gözlerinin içine bakarak konuşun.</a:t>
            </a:r>
          </a:p>
          <a:p>
            <a:pPr algn="just"/>
            <a:r>
              <a:rPr lang="tr-TR" dirty="0">
                <a:solidFill>
                  <a:schemeClr val="accent1">
                    <a:lumMod val="75000"/>
                  </a:schemeClr>
                </a:solidFill>
              </a:rPr>
              <a:t>Yüz ifadesi: </a:t>
            </a:r>
            <a:r>
              <a:rPr lang="tr-TR" dirty="0"/>
              <a:t>Konuştuğunuz konuya önem veren ciddi bir yüz ifadesi yanında diğer kişilere güven veren kibarlığınızı ve sakinliğinizi koruyun.</a:t>
            </a:r>
          </a:p>
          <a:p>
            <a:pPr algn="just"/>
            <a:r>
              <a:rPr lang="tr-TR" dirty="0">
                <a:solidFill>
                  <a:schemeClr val="accent1">
                    <a:lumMod val="75000"/>
                  </a:schemeClr>
                </a:solidFill>
              </a:rPr>
              <a:t>Vücut pozisyonu: </a:t>
            </a:r>
            <a:r>
              <a:rPr lang="tr-TR" dirty="0"/>
              <a:t>Konuştuğunuz kişiye doğru yüz yüze bakacak şekilde dönün ve vücudunuzun dik olmasına özen gösterin.</a:t>
            </a:r>
          </a:p>
          <a:p>
            <a:pPr algn="just"/>
            <a:r>
              <a:rPr lang="tr-TR" dirty="0" smtClean="0">
                <a:solidFill>
                  <a:schemeClr val="accent1">
                    <a:lumMod val="75000"/>
                  </a:schemeClr>
                </a:solidFill>
              </a:rPr>
              <a:t>Uzaklık</a:t>
            </a:r>
            <a:r>
              <a:rPr lang="tr-TR" dirty="0">
                <a:solidFill>
                  <a:schemeClr val="accent1">
                    <a:lumMod val="75000"/>
                  </a:schemeClr>
                </a:solidFill>
              </a:rPr>
              <a:t>: </a:t>
            </a:r>
            <a:r>
              <a:rPr lang="tr-TR" dirty="0"/>
              <a:t>Kişilerle konuşurken uygun bir uzaklıkta </a:t>
            </a:r>
            <a:r>
              <a:rPr lang="tr-TR" dirty="0" smtClean="0"/>
              <a:t>durunuz.1 </a:t>
            </a:r>
            <a:r>
              <a:rPr lang="tr-TR" dirty="0"/>
              <a:t>metrelik uzaklık uygun bir uzaklık sayılabilir.</a:t>
            </a:r>
          </a:p>
          <a:p>
            <a:endParaRPr lang="tr-TR" dirty="0"/>
          </a:p>
        </p:txBody>
      </p:sp>
      <p:pic>
        <p:nvPicPr>
          <p:cNvPr id="5" name="Resi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2903" y="3933056"/>
            <a:ext cx="6342172" cy="2708791"/>
          </a:xfrm>
          <a:prstGeom prst="rect">
            <a:avLst/>
          </a:prstGeom>
        </p:spPr>
      </p:pic>
    </p:spTree>
    <p:extLst>
      <p:ext uri="{BB962C8B-B14F-4D97-AF65-F5344CB8AC3E}">
        <p14:creationId xmlns:p14="http://schemas.microsoft.com/office/powerpoint/2010/main" xmlns="" val="20013823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980728"/>
            <a:ext cx="8229600" cy="4572000"/>
          </a:xfrm>
        </p:spPr>
        <p:txBody>
          <a:bodyPr>
            <a:normAutofit/>
          </a:bodyPr>
          <a:lstStyle/>
          <a:p>
            <a:pPr algn="just"/>
            <a:r>
              <a:rPr lang="tr-TR" sz="2600" dirty="0">
                <a:latin typeface="Andalus" pitchFamily="18" charset="-78"/>
                <a:cs typeface="Andalus" pitchFamily="18" charset="-78"/>
              </a:rPr>
              <a:t>Okullarda temel önleme çalışmasının başında yer alan etkili davranmayı öğretecek becerilerin yanı sıra, ikinci düzeyde risk içeren gruplara odaklaşma önemlidir. Bu gruplara çatışma çözme, akran arabuluculuğu, sosyal problem çözme ve akran yüzleşmesi eğitimleri verilebilir. Üçüncü düzeydeki önleme çalışmalarında dışa yönelik, ciddi, açık, kızgınlık, saldırganlık davranışları gösteren hedef öğrencilere saldırganlık yerine konabilecek davranışların neler olacağına dair eğitim ve öfke ile başa çıkma eğitimleri verilebilir.</a:t>
            </a:r>
          </a:p>
          <a:p>
            <a:endParaRPr lang="tr-TR" dirty="0"/>
          </a:p>
        </p:txBody>
      </p:sp>
    </p:spTree>
    <p:extLst>
      <p:ext uri="{BB962C8B-B14F-4D97-AF65-F5344CB8AC3E}">
        <p14:creationId xmlns:p14="http://schemas.microsoft.com/office/powerpoint/2010/main" xmlns="" val="18462388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dirty="0">
                <a:solidFill>
                  <a:srgbClr val="FF3300"/>
                </a:solidFill>
                <a:latin typeface="Andalus" pitchFamily="18" charset="-78"/>
                <a:cs typeface="Andalus" pitchFamily="18" charset="-78"/>
              </a:rPr>
              <a:t>Akran Baskısının Olumuz Etkilerinden Korunmak İçin Neler Yapmalıyız?</a:t>
            </a:r>
            <a:endParaRPr lang="tr-TR" sz="2400" dirty="0">
              <a:latin typeface="Andalus" pitchFamily="18" charset="-78"/>
              <a:cs typeface="Andalus" pitchFamily="18" charset="-78"/>
            </a:endParaRPr>
          </a:p>
        </p:txBody>
      </p:sp>
      <p:sp>
        <p:nvSpPr>
          <p:cNvPr id="3" name="İçerik Yer Tutucusu 2"/>
          <p:cNvSpPr>
            <a:spLocks noGrp="1"/>
          </p:cNvSpPr>
          <p:nvPr>
            <p:ph idx="1"/>
          </p:nvPr>
        </p:nvSpPr>
        <p:spPr/>
        <p:txBody>
          <a:bodyPr>
            <a:normAutofit/>
          </a:bodyPr>
          <a:lstStyle/>
          <a:p>
            <a:pPr algn="just">
              <a:buNone/>
              <a:defRPr/>
            </a:pPr>
            <a:r>
              <a:rPr lang="tr-TR" sz="2400" dirty="0">
                <a:latin typeface="Andalus" pitchFamily="18" charset="-78"/>
                <a:cs typeface="Andalus" pitchFamily="18" charset="-78"/>
              </a:rPr>
              <a:t>1- Sizi olumsuz davranışlara ya da suç işlemeye yönlendiren </a:t>
            </a:r>
            <a:r>
              <a:rPr lang="tr-TR" sz="2400" u="sng" dirty="0">
                <a:latin typeface="Andalus" pitchFamily="18" charset="-78"/>
                <a:cs typeface="Andalus" pitchFamily="18" charset="-78"/>
              </a:rPr>
              <a:t>arkadaş ortamından uzak durun.</a:t>
            </a:r>
          </a:p>
          <a:p>
            <a:pPr algn="just">
              <a:buNone/>
              <a:defRPr/>
            </a:pPr>
            <a:r>
              <a:rPr lang="tr-TR" sz="2400" dirty="0">
                <a:latin typeface="Andalus" pitchFamily="18" charset="-78"/>
                <a:cs typeface="Andalus" pitchFamily="18" charset="-78"/>
              </a:rPr>
              <a:t>2- Yaşadığınız olumlu ya da olumsuz durumları, günlük okulda ve dışarıda yaşadıklarınızı </a:t>
            </a:r>
            <a:r>
              <a:rPr lang="tr-TR" sz="2400" u="sng" dirty="0">
                <a:latin typeface="Andalus" pitchFamily="18" charset="-78"/>
                <a:cs typeface="Andalus" pitchFamily="18" charset="-78"/>
              </a:rPr>
              <a:t>ailenizle paylaşmaktan çekinmeyin.</a:t>
            </a:r>
          </a:p>
          <a:p>
            <a:pPr algn="just">
              <a:buNone/>
              <a:defRPr/>
            </a:pPr>
            <a:r>
              <a:rPr lang="tr-TR" sz="2400" dirty="0">
                <a:latin typeface="Andalus" pitchFamily="18" charset="-78"/>
                <a:cs typeface="Andalus" pitchFamily="18" charset="-78"/>
              </a:rPr>
              <a:t>3- Herhangi bir arkadaş ya da arkadaş grubundan çeşitli şekillerde baskı görüyorsanız en kısa zamanda </a:t>
            </a:r>
            <a:r>
              <a:rPr lang="tr-TR" sz="2400" u="sng" dirty="0">
                <a:latin typeface="Andalus" pitchFamily="18" charset="-78"/>
                <a:cs typeface="Andalus" pitchFamily="18" charset="-78"/>
              </a:rPr>
              <a:t>ailenize ya da öğretmenlerinize bildirin</a:t>
            </a:r>
            <a:r>
              <a:rPr lang="tr-TR" sz="2400" u="sng" dirty="0" smtClean="0">
                <a:latin typeface="Andalus" pitchFamily="18" charset="-78"/>
                <a:cs typeface="Andalus" pitchFamily="18" charset="-78"/>
              </a:rPr>
              <a:t>.</a:t>
            </a:r>
          </a:p>
          <a:p>
            <a:pPr algn="just">
              <a:lnSpc>
                <a:spcPct val="90000"/>
              </a:lnSpc>
              <a:buNone/>
              <a:defRPr/>
            </a:pPr>
            <a:r>
              <a:rPr lang="tr-TR" sz="2400" dirty="0">
                <a:latin typeface="Andalus" pitchFamily="18" charset="-78"/>
                <a:cs typeface="Andalus" pitchFamily="18" charset="-78"/>
              </a:rPr>
              <a:t>4- </a:t>
            </a:r>
            <a:r>
              <a:rPr lang="tr-TR" sz="2400" u="sng" dirty="0">
                <a:latin typeface="Andalus" pitchFamily="18" charset="-78"/>
                <a:cs typeface="Andalus" pitchFamily="18" charset="-78"/>
              </a:rPr>
              <a:t>Zamanınızı boşa harcamayın.</a:t>
            </a:r>
            <a:r>
              <a:rPr lang="tr-TR" sz="2400" dirty="0">
                <a:latin typeface="Andalus" pitchFamily="18" charset="-78"/>
                <a:cs typeface="Andalus" pitchFamily="18" charset="-78"/>
              </a:rPr>
              <a:t> Derslere, sınavlara, spora ve </a:t>
            </a:r>
            <a:r>
              <a:rPr lang="tr-TR" sz="2400" u="sng" dirty="0">
                <a:latin typeface="Andalus" pitchFamily="18" charset="-78"/>
                <a:cs typeface="Andalus" pitchFamily="18" charset="-78"/>
              </a:rPr>
              <a:t>yararlı eğlencelere zaman ayırın.</a:t>
            </a:r>
          </a:p>
          <a:p>
            <a:pPr>
              <a:buNone/>
              <a:defRPr/>
            </a:pPr>
            <a:endParaRPr lang="tr-TR" sz="2400" u="sng" dirty="0">
              <a:latin typeface="Andalus" pitchFamily="18" charset="-78"/>
              <a:cs typeface="Andalus" pitchFamily="18" charset="-78"/>
            </a:endParaRPr>
          </a:p>
          <a:p>
            <a:endParaRPr lang="tr-TR" dirty="0"/>
          </a:p>
        </p:txBody>
      </p:sp>
    </p:spTree>
    <p:extLst>
      <p:ext uri="{BB962C8B-B14F-4D97-AF65-F5344CB8AC3E}">
        <p14:creationId xmlns:p14="http://schemas.microsoft.com/office/powerpoint/2010/main" xmlns="" val="39904868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22114"/>
          </a:xfrm>
        </p:spPr>
        <p:txBody>
          <a:bodyPr>
            <a:normAutofit/>
          </a:bodyPr>
          <a:lstStyle/>
          <a:p>
            <a:r>
              <a:rPr lang="tr-TR" sz="2400" b="1" dirty="0" smtClean="0">
                <a:effectLst/>
                <a:latin typeface="Andalus" pitchFamily="18" charset="-78"/>
                <a:cs typeface="Andalus" pitchFamily="18" charset="-78"/>
              </a:rPr>
              <a:t>Akran </a:t>
            </a:r>
            <a:r>
              <a:rPr lang="tr-TR" sz="2400" b="1" dirty="0">
                <a:effectLst/>
                <a:latin typeface="Andalus" pitchFamily="18" charset="-78"/>
                <a:cs typeface="Andalus" pitchFamily="18" charset="-78"/>
              </a:rPr>
              <a:t>B</a:t>
            </a:r>
            <a:r>
              <a:rPr lang="tr-TR" sz="2400" b="1" dirty="0" smtClean="0">
                <a:effectLst/>
                <a:latin typeface="Andalus" pitchFamily="18" charset="-78"/>
                <a:cs typeface="Andalus" pitchFamily="18" charset="-78"/>
              </a:rPr>
              <a:t>askısı Nedir?</a:t>
            </a:r>
            <a:endParaRPr lang="tr-TR" sz="2400" b="1" dirty="0">
              <a:effectLst/>
              <a:latin typeface="Andalus" pitchFamily="18" charset="-78"/>
              <a:cs typeface="Andalus" pitchFamily="18" charset="-78"/>
            </a:endParaRPr>
          </a:p>
        </p:txBody>
      </p:sp>
      <p:sp>
        <p:nvSpPr>
          <p:cNvPr id="3" name="İçerik Yer Tutucusu 2"/>
          <p:cNvSpPr>
            <a:spLocks noGrp="1"/>
          </p:cNvSpPr>
          <p:nvPr>
            <p:ph sz="half" idx="1"/>
          </p:nvPr>
        </p:nvSpPr>
        <p:spPr>
          <a:xfrm>
            <a:off x="395536" y="1052736"/>
            <a:ext cx="5904656" cy="5661248"/>
          </a:xfrm>
        </p:spPr>
        <p:txBody>
          <a:bodyPr>
            <a:noAutofit/>
          </a:bodyPr>
          <a:lstStyle/>
          <a:p>
            <a:pPr lvl="0" algn="just"/>
            <a:r>
              <a:rPr lang="tr-TR" sz="2400" dirty="0">
                <a:latin typeface="Andalus" pitchFamily="18" charset="-78"/>
                <a:cs typeface="Andalus" pitchFamily="18" charset="-78"/>
              </a:rPr>
              <a:t>“Akran Grubu” psikologlar tarafından aynı yaşta olan insanları tanımlamak için, özellikle ergenlerden bahsederken kullanılır. </a:t>
            </a:r>
            <a:endParaRPr lang="tr-TR" sz="2400" dirty="0" smtClean="0">
              <a:latin typeface="Andalus" pitchFamily="18" charset="-78"/>
              <a:cs typeface="Andalus" pitchFamily="18" charset="-78"/>
            </a:endParaRPr>
          </a:p>
          <a:p>
            <a:pPr lvl="0" algn="just"/>
            <a:r>
              <a:rPr lang="tr-TR" sz="2400" dirty="0" smtClean="0">
                <a:latin typeface="Andalus" pitchFamily="18" charset="-78"/>
                <a:cs typeface="Andalus" pitchFamily="18" charset="-78"/>
              </a:rPr>
              <a:t>“</a:t>
            </a:r>
            <a:r>
              <a:rPr lang="tr-TR" sz="2400" dirty="0">
                <a:latin typeface="Andalus" pitchFamily="18" charset="-78"/>
                <a:cs typeface="Andalus" pitchFamily="18" charset="-78"/>
              </a:rPr>
              <a:t>Akran baskısı” bir grup arkadaşın bir birey üzerinde kurduğu etkiyi tanımlar. B</a:t>
            </a:r>
            <a:r>
              <a:rPr lang="tr-TR" sz="2400" dirty="0" smtClean="0">
                <a:latin typeface="Andalus" pitchFamily="18" charset="-78"/>
                <a:cs typeface="Andalus" pitchFamily="18" charset="-78"/>
              </a:rPr>
              <a:t>ireyin </a:t>
            </a:r>
            <a:r>
              <a:rPr lang="tr-TR" sz="2400" dirty="0">
                <a:latin typeface="Andalus" pitchFamily="18" charset="-78"/>
                <a:cs typeface="Andalus" pitchFamily="18" charset="-78"/>
              </a:rPr>
              <a:t>sahip olduğu akran </a:t>
            </a:r>
            <a:r>
              <a:rPr lang="tr-TR" sz="2400" dirty="0" smtClean="0">
                <a:latin typeface="Andalus" pitchFamily="18" charset="-78"/>
                <a:cs typeface="Andalus" pitchFamily="18" charset="-78"/>
              </a:rPr>
              <a:t>gruplarının </a:t>
            </a:r>
            <a:r>
              <a:rPr lang="tr-TR" sz="2400" dirty="0">
                <a:latin typeface="Andalus" pitchFamily="18" charset="-78"/>
                <a:cs typeface="Andalus" pitchFamily="18" charset="-78"/>
              </a:rPr>
              <a:t>aktivitelerinde bir şeyi yapmak için bireye </a:t>
            </a:r>
            <a:r>
              <a:rPr lang="tr-TR" sz="2400" dirty="0" smtClean="0">
                <a:latin typeface="Andalus" pitchFamily="18" charset="-78"/>
                <a:cs typeface="Andalus" pitchFamily="18" charset="-78"/>
              </a:rPr>
              <a:t>ısrar </a:t>
            </a:r>
            <a:r>
              <a:rPr lang="tr-TR" sz="2400" dirty="0">
                <a:latin typeface="Andalus" pitchFamily="18" charset="-78"/>
                <a:cs typeface="Andalus" pitchFamily="18" charset="-78"/>
              </a:rPr>
              <a:t>etmesi ve cesaretlendirmesidir </a:t>
            </a:r>
          </a:p>
          <a:p>
            <a:pPr algn="just"/>
            <a:r>
              <a:rPr lang="tr-TR" sz="2400" dirty="0">
                <a:latin typeface="Andalus" pitchFamily="18" charset="-78"/>
                <a:cs typeface="Andalus" pitchFamily="18" charset="-78"/>
              </a:rPr>
              <a:t>Akran baskısı, genellikle bireyler istekli ya da isteksiz olarak ikna edildiklerinde, benzer değer ve hedefleri kabul ettiklerinde, benzer yaşantıları paylaştıklarında ortaya çıkar.</a:t>
            </a:r>
          </a:p>
          <a:p>
            <a:pPr marL="0" lvl="0" indent="0">
              <a:buNone/>
            </a:pPr>
            <a:endParaRPr lang="tr-TR" sz="2400" dirty="0">
              <a:latin typeface="Andalus" pitchFamily="18" charset="-78"/>
              <a:cs typeface="Andalus" pitchFamily="18" charset="-78"/>
            </a:endParaRPr>
          </a:p>
          <a:p>
            <a:endParaRPr lang="tr-TR" sz="2400" dirty="0">
              <a:latin typeface="Andalus" pitchFamily="18" charset="-78"/>
              <a:cs typeface="Andalus" pitchFamily="18" charset="-78"/>
            </a:endParaRPr>
          </a:p>
        </p:txBody>
      </p:sp>
      <p:pic>
        <p:nvPicPr>
          <p:cNvPr id="5" name="İçerik Yer Tutucusu 4"/>
          <p:cNvPicPr>
            <a:picLocks noGrp="1" noChangeAspect="1"/>
          </p:cNvPicPr>
          <p:nvPr>
            <p:ph sz="half" idx="2"/>
          </p:nvPr>
        </p:nvPicPr>
        <p:blipFill>
          <a:blip r:embed="rId2" cstate="print">
            <a:extLst>
              <a:ext uri="{28A0092B-C50C-407E-A947-70E740481C1C}">
                <a14:useLocalDpi xmlns:a14="http://schemas.microsoft.com/office/drawing/2010/main" xmlns="" val="0"/>
              </a:ext>
            </a:extLst>
          </a:blip>
          <a:stretch>
            <a:fillRect/>
          </a:stretch>
        </p:blipFill>
        <p:spPr>
          <a:xfrm>
            <a:off x="6444208" y="1844824"/>
            <a:ext cx="2232248" cy="3672408"/>
          </a:xfrm>
        </p:spPr>
      </p:pic>
    </p:spTree>
    <p:extLst>
      <p:ext uri="{BB962C8B-B14F-4D97-AF65-F5344CB8AC3E}">
        <p14:creationId xmlns:p14="http://schemas.microsoft.com/office/powerpoint/2010/main" xmlns="" val="7388192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29600" cy="5618096"/>
          </a:xfrm>
        </p:spPr>
        <p:txBody>
          <a:bodyPr>
            <a:normAutofit/>
          </a:bodyPr>
          <a:lstStyle/>
          <a:p>
            <a:pPr algn="just">
              <a:lnSpc>
                <a:spcPct val="90000"/>
              </a:lnSpc>
              <a:buNone/>
              <a:defRPr/>
            </a:pPr>
            <a:endParaRPr lang="tr-TR" sz="2400" dirty="0" smtClean="0">
              <a:latin typeface="Andalus" pitchFamily="18" charset="-78"/>
              <a:cs typeface="Andalus" pitchFamily="18" charset="-78"/>
            </a:endParaRPr>
          </a:p>
          <a:p>
            <a:pPr algn="just">
              <a:lnSpc>
                <a:spcPct val="90000"/>
              </a:lnSpc>
              <a:buNone/>
              <a:defRPr/>
            </a:pPr>
            <a:r>
              <a:rPr lang="tr-TR" sz="2400" dirty="0" smtClean="0">
                <a:latin typeface="Andalus" pitchFamily="18" charset="-78"/>
                <a:cs typeface="Andalus" pitchFamily="18" charset="-78"/>
              </a:rPr>
              <a:t>5- </a:t>
            </a:r>
            <a:r>
              <a:rPr lang="tr-TR" sz="2400" dirty="0">
                <a:latin typeface="Andalus" pitchFamily="18" charset="-78"/>
                <a:cs typeface="Andalus" pitchFamily="18" charset="-78"/>
              </a:rPr>
              <a:t>Yapacağınız </a:t>
            </a:r>
            <a:r>
              <a:rPr lang="tr-TR" sz="2400" u="sng" dirty="0">
                <a:latin typeface="Andalus" pitchFamily="18" charset="-78"/>
                <a:cs typeface="Andalus" pitchFamily="18" charset="-78"/>
              </a:rPr>
              <a:t>her davranışın önce sonuçlarını düşünün.</a:t>
            </a:r>
            <a:r>
              <a:rPr lang="tr-TR" sz="2400" dirty="0">
                <a:latin typeface="Andalus" pitchFamily="18" charset="-78"/>
                <a:cs typeface="Andalus" pitchFamily="18" charset="-78"/>
              </a:rPr>
              <a:t> Sizin yapacağınız bir davranışın sonucunda kimlerin zarar görebileceğini mutlaka hesaba katın. </a:t>
            </a:r>
          </a:p>
          <a:p>
            <a:pPr algn="just">
              <a:lnSpc>
                <a:spcPct val="90000"/>
              </a:lnSpc>
              <a:buNone/>
              <a:defRPr/>
            </a:pPr>
            <a:r>
              <a:rPr lang="tr-TR" sz="2400" dirty="0">
                <a:latin typeface="Andalus" pitchFamily="18" charset="-78"/>
                <a:cs typeface="Andalus" pitchFamily="18" charset="-78"/>
              </a:rPr>
              <a:t>6- </a:t>
            </a:r>
            <a:r>
              <a:rPr lang="tr-TR" sz="2400" u="sng" dirty="0">
                <a:latin typeface="Andalus" pitchFamily="18" charset="-78"/>
                <a:cs typeface="Andalus" pitchFamily="18" charset="-78"/>
              </a:rPr>
              <a:t>İnsanlardan ve olaylardan çabuk etkilenmeyin.</a:t>
            </a:r>
            <a:r>
              <a:rPr lang="tr-TR" sz="2400" dirty="0">
                <a:latin typeface="Andalus" pitchFamily="18" charset="-78"/>
                <a:cs typeface="Andalus" pitchFamily="18" charset="-78"/>
              </a:rPr>
              <a:t> Birileri istiyor diye size ve ailenize zarar verebilecek bilinçsiz davranış ve hareketler yapmayın</a:t>
            </a:r>
            <a:r>
              <a:rPr lang="tr-TR" sz="2400" dirty="0" smtClean="0">
                <a:latin typeface="Andalus" pitchFamily="18" charset="-78"/>
                <a:cs typeface="Andalus" pitchFamily="18" charset="-78"/>
              </a:rPr>
              <a:t>.</a:t>
            </a:r>
          </a:p>
          <a:p>
            <a:pPr algn="just">
              <a:buNone/>
              <a:defRPr/>
            </a:pPr>
            <a:r>
              <a:rPr lang="tr-TR" sz="2400" dirty="0">
                <a:latin typeface="Andalus" pitchFamily="18" charset="-78"/>
                <a:cs typeface="Andalus" pitchFamily="18" charset="-78"/>
              </a:rPr>
              <a:t>7- Aşağıdaki soruları kendinize sürekli sorun:</a:t>
            </a:r>
          </a:p>
          <a:p>
            <a:pPr algn="just">
              <a:buNone/>
              <a:defRPr/>
            </a:pPr>
            <a:r>
              <a:rPr lang="tr-TR" sz="2400" dirty="0">
                <a:latin typeface="Andalus" pitchFamily="18" charset="-78"/>
                <a:cs typeface="Andalus" pitchFamily="18" charset="-78"/>
              </a:rPr>
              <a:t>	</a:t>
            </a:r>
            <a:r>
              <a:rPr lang="tr-TR" sz="2400" dirty="0">
                <a:solidFill>
                  <a:srgbClr val="00FF00"/>
                </a:solidFill>
                <a:latin typeface="Andalus" pitchFamily="18" charset="-78"/>
                <a:cs typeface="Andalus" pitchFamily="18" charset="-78"/>
              </a:rPr>
              <a:t>- </a:t>
            </a:r>
            <a:r>
              <a:rPr lang="tr-TR" sz="2400" u="sng" dirty="0">
                <a:solidFill>
                  <a:srgbClr val="00FF00"/>
                </a:solidFill>
                <a:latin typeface="Andalus" pitchFamily="18" charset="-78"/>
                <a:cs typeface="Andalus" pitchFamily="18" charset="-78"/>
              </a:rPr>
              <a:t>Niçin okuyorum?</a:t>
            </a:r>
            <a:r>
              <a:rPr lang="tr-TR" sz="2400" dirty="0">
                <a:latin typeface="Andalus" pitchFamily="18" charset="-78"/>
                <a:cs typeface="Andalus" pitchFamily="18" charset="-78"/>
              </a:rPr>
              <a:t>  </a:t>
            </a:r>
            <a:r>
              <a:rPr lang="tr-TR" sz="2400" u="sng" dirty="0">
                <a:solidFill>
                  <a:srgbClr val="00CCFF"/>
                </a:solidFill>
                <a:latin typeface="Andalus" pitchFamily="18" charset="-78"/>
                <a:cs typeface="Andalus" pitchFamily="18" charset="-78"/>
              </a:rPr>
              <a:t>Niçin okula gidip geliyorum?</a:t>
            </a:r>
          </a:p>
          <a:p>
            <a:pPr algn="just">
              <a:buNone/>
              <a:defRPr/>
            </a:pPr>
            <a:r>
              <a:rPr lang="tr-TR" sz="2400" dirty="0">
                <a:latin typeface="Andalus" pitchFamily="18" charset="-78"/>
                <a:cs typeface="Andalus" pitchFamily="18" charset="-78"/>
              </a:rPr>
              <a:t>	</a:t>
            </a:r>
            <a:r>
              <a:rPr lang="tr-TR" sz="2400" dirty="0">
                <a:solidFill>
                  <a:srgbClr val="FF00FF"/>
                </a:solidFill>
                <a:latin typeface="Andalus" pitchFamily="18" charset="-78"/>
                <a:cs typeface="Andalus" pitchFamily="18" charset="-78"/>
              </a:rPr>
              <a:t>- </a:t>
            </a:r>
            <a:r>
              <a:rPr lang="tr-TR" sz="2400" u="sng" dirty="0">
                <a:solidFill>
                  <a:srgbClr val="FF00FF"/>
                </a:solidFill>
                <a:latin typeface="Andalus" pitchFamily="18" charset="-78"/>
                <a:cs typeface="Andalus" pitchFamily="18" charset="-78"/>
              </a:rPr>
              <a:t>Öğrendiklerim ileride ne işime yarayacak?</a:t>
            </a:r>
          </a:p>
          <a:p>
            <a:pPr algn="just">
              <a:buNone/>
              <a:defRPr/>
            </a:pPr>
            <a:r>
              <a:rPr lang="tr-TR" sz="2400" dirty="0">
                <a:solidFill>
                  <a:srgbClr val="FF9900"/>
                </a:solidFill>
                <a:latin typeface="Andalus" pitchFamily="18" charset="-78"/>
                <a:cs typeface="Andalus" pitchFamily="18" charset="-78"/>
              </a:rPr>
              <a:t>	- </a:t>
            </a:r>
            <a:r>
              <a:rPr lang="tr-TR" sz="2400" u="sng" dirty="0">
                <a:solidFill>
                  <a:srgbClr val="FF9900"/>
                </a:solidFill>
                <a:latin typeface="Andalus" pitchFamily="18" charset="-78"/>
                <a:cs typeface="Andalus" pitchFamily="18" charset="-78"/>
              </a:rPr>
              <a:t>İleride hangi mesleğin elemanı olarak çalışmak</a:t>
            </a:r>
            <a:r>
              <a:rPr lang="tr-TR" sz="2400" u="sng" dirty="0">
                <a:latin typeface="Andalus" pitchFamily="18" charset="-78"/>
                <a:cs typeface="Andalus" pitchFamily="18" charset="-78"/>
              </a:rPr>
              <a:t> </a:t>
            </a:r>
            <a:r>
              <a:rPr lang="tr-TR" sz="2400" u="sng" dirty="0">
                <a:solidFill>
                  <a:srgbClr val="FF9900"/>
                </a:solidFill>
                <a:latin typeface="Andalus" pitchFamily="18" charset="-78"/>
                <a:cs typeface="Andalus" pitchFamily="18" charset="-78"/>
              </a:rPr>
              <a:t>beni mutlu edecek?</a:t>
            </a:r>
          </a:p>
          <a:p>
            <a:pPr algn="just">
              <a:buNone/>
              <a:defRPr/>
            </a:pPr>
            <a:r>
              <a:rPr lang="tr-TR" sz="2400" dirty="0">
                <a:latin typeface="Andalus" pitchFamily="18" charset="-78"/>
                <a:cs typeface="Andalus" pitchFamily="18" charset="-78"/>
              </a:rPr>
              <a:t>	</a:t>
            </a:r>
          </a:p>
        </p:txBody>
      </p:sp>
    </p:spTree>
    <p:extLst>
      <p:ext uri="{BB962C8B-B14F-4D97-AF65-F5344CB8AC3E}">
        <p14:creationId xmlns:p14="http://schemas.microsoft.com/office/powerpoint/2010/main" xmlns="" val="16586509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b="1" dirty="0" smtClean="0">
                <a:latin typeface="Andalus" pitchFamily="18" charset="-78"/>
                <a:cs typeface="Andalus" pitchFamily="18" charset="-78"/>
              </a:rPr>
              <a:t>Akran Grupları Neden Önemlidir?</a:t>
            </a:r>
            <a:endParaRPr lang="tr-TR" sz="2400" b="1" dirty="0">
              <a:latin typeface="Andalus" pitchFamily="18" charset="-78"/>
              <a:cs typeface="Andalus" pitchFamily="18" charset="-78"/>
            </a:endParaRPr>
          </a:p>
        </p:txBody>
      </p:sp>
      <p:sp>
        <p:nvSpPr>
          <p:cNvPr id="5" name="İçerik Yer Tutucusu 4"/>
          <p:cNvSpPr>
            <a:spLocks noGrp="1"/>
          </p:cNvSpPr>
          <p:nvPr>
            <p:ph idx="1"/>
          </p:nvPr>
        </p:nvSpPr>
        <p:spPr>
          <a:xfrm>
            <a:off x="457200" y="1600200"/>
            <a:ext cx="7211144" cy="4493096"/>
          </a:xfrm>
        </p:spPr>
        <p:txBody>
          <a:bodyPr>
            <a:noAutofit/>
          </a:bodyPr>
          <a:lstStyle/>
          <a:p>
            <a:endParaRPr lang="tr-TR" sz="2400" dirty="0" smtClean="0">
              <a:latin typeface="Andalus" pitchFamily="18" charset="-78"/>
              <a:cs typeface="Andalus" pitchFamily="18" charset="-78"/>
            </a:endParaRPr>
          </a:p>
          <a:p>
            <a:pPr algn="just"/>
            <a:r>
              <a:rPr lang="tr-TR" sz="2400" dirty="0" smtClean="0">
                <a:latin typeface="Andalus" pitchFamily="18" charset="-78"/>
                <a:cs typeface="Andalus" pitchFamily="18" charset="-78"/>
              </a:rPr>
              <a:t>Birincisi</a:t>
            </a:r>
            <a:r>
              <a:rPr lang="tr-TR" sz="2400" dirty="0">
                <a:latin typeface="Andalus" pitchFamily="18" charset="-78"/>
                <a:cs typeface="Andalus" pitchFamily="18" charset="-78"/>
              </a:rPr>
              <a:t>, gençler ailelerinden ayrışmaya başlarlar, fakat hala neye inandıkları ve nerede durdukları konusunda bir belirsizlik yaşamaktadırlar. Yeni değer ve tutumlara ihtiyaçları vardır, bu yüzden akran grupları ailelerine karşı bir </a:t>
            </a:r>
            <a:r>
              <a:rPr lang="tr-TR" sz="2400" dirty="0" smtClean="0">
                <a:latin typeface="Andalus" pitchFamily="18" charset="-78"/>
                <a:cs typeface="Andalus" pitchFamily="18" charset="-78"/>
              </a:rPr>
              <a:t>alternatiftir. İkincisi</a:t>
            </a:r>
            <a:r>
              <a:rPr lang="tr-TR" sz="2400" dirty="0">
                <a:latin typeface="Andalus" pitchFamily="18" charset="-78"/>
                <a:cs typeface="Andalus" pitchFamily="18" charset="-78"/>
              </a:rPr>
              <a:t>, gençler gruplar içinde çok zaman </a:t>
            </a:r>
            <a:r>
              <a:rPr lang="tr-TR" sz="2400" dirty="0" smtClean="0">
                <a:latin typeface="Andalus" pitchFamily="18" charset="-78"/>
                <a:cs typeface="Andalus" pitchFamily="18" charset="-78"/>
              </a:rPr>
              <a:t>geçirirler.</a:t>
            </a:r>
          </a:p>
          <a:p>
            <a:pPr algn="just"/>
            <a:r>
              <a:rPr lang="tr-TR" sz="2400" dirty="0">
                <a:latin typeface="Andalus" pitchFamily="18" charset="-78"/>
                <a:cs typeface="Andalus" pitchFamily="18" charset="-78"/>
              </a:rPr>
              <a:t>Bu yüzden grubun değerleri ve davranışları onlar üzerinde çok etkili olabilir.</a:t>
            </a:r>
            <a:r>
              <a:rPr lang="tr-TR" sz="2400" dirty="0" smtClean="0">
                <a:latin typeface="Andalus" pitchFamily="18" charset="-78"/>
                <a:cs typeface="Andalus" pitchFamily="18" charset="-78"/>
              </a:rPr>
              <a:t> Birisi </a:t>
            </a:r>
            <a:r>
              <a:rPr lang="tr-TR" sz="2400" dirty="0">
                <a:latin typeface="Andalus" pitchFamily="18" charset="-78"/>
                <a:cs typeface="Andalus" pitchFamily="18" charset="-78"/>
              </a:rPr>
              <a:t>yeni bir şey denediğinde kılavuzluk için akranlarına bakarlar.</a:t>
            </a:r>
          </a:p>
          <a:p>
            <a:endParaRPr lang="tr-TR" sz="2400" dirty="0">
              <a:latin typeface="Andalus" pitchFamily="18" charset="-78"/>
              <a:cs typeface="Andalus" pitchFamily="18" charset="-78"/>
            </a:endParaRPr>
          </a:p>
        </p:txBody>
      </p:sp>
    </p:spTree>
    <p:extLst>
      <p:ext uri="{BB962C8B-B14F-4D97-AF65-F5344CB8AC3E}">
        <p14:creationId xmlns:p14="http://schemas.microsoft.com/office/powerpoint/2010/main" xmlns="" val="2002691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5"/>
          <p:cNvSpPr>
            <a:spLocks noGrp="1"/>
          </p:cNvSpPr>
          <p:nvPr>
            <p:ph type="title"/>
          </p:nvPr>
        </p:nvSpPr>
        <p:spPr/>
        <p:txBody>
          <a:bodyPr>
            <a:normAutofit fontScale="90000"/>
          </a:bodyPr>
          <a:lstStyle/>
          <a:p>
            <a:r>
              <a:rPr lang="tr-TR" dirty="0"/>
              <a:t> </a:t>
            </a:r>
            <a:br>
              <a:rPr lang="tr-TR" dirty="0"/>
            </a:br>
            <a:r>
              <a:rPr lang="tr-TR" sz="2700" b="1" dirty="0">
                <a:latin typeface="Andalus" pitchFamily="18" charset="-78"/>
                <a:cs typeface="Andalus" pitchFamily="18" charset="-78"/>
              </a:rPr>
              <a:t>Akran baskısı neden ve nasıl ortaya çıkar?</a:t>
            </a:r>
            <a:r>
              <a:rPr lang="tr-TR" sz="2700" dirty="0">
                <a:latin typeface="Andalus" pitchFamily="18" charset="-78"/>
                <a:cs typeface="Andalus" pitchFamily="18" charset="-78"/>
              </a:rPr>
              <a:t/>
            </a:r>
            <a:br>
              <a:rPr lang="tr-TR" sz="2700" dirty="0">
                <a:latin typeface="Andalus" pitchFamily="18" charset="-78"/>
                <a:cs typeface="Andalus" pitchFamily="18" charset="-78"/>
              </a:rPr>
            </a:br>
            <a:endParaRPr lang="tr-TR" sz="2700" dirty="0">
              <a:latin typeface="Andalus" pitchFamily="18" charset="-78"/>
              <a:cs typeface="Andalus" pitchFamily="18" charset="-78"/>
            </a:endParaRPr>
          </a:p>
        </p:txBody>
      </p:sp>
      <p:pic>
        <p:nvPicPr>
          <p:cNvPr id="9" name="İçerik Yer Tutucusu 8"/>
          <p:cNvPicPr>
            <a:picLocks noGrp="1" noChangeAspect="1"/>
          </p:cNvPicPr>
          <p:nvPr>
            <p:ph sz="half" idx="1"/>
          </p:nvPr>
        </p:nvPicPr>
        <p:blipFill>
          <a:blip r:embed="rId2" cstate="print">
            <a:extLst>
              <a:ext uri="{28A0092B-C50C-407E-A947-70E740481C1C}">
                <a14:useLocalDpi xmlns:a14="http://schemas.microsoft.com/office/drawing/2010/main" xmlns="" val="0"/>
              </a:ext>
            </a:extLst>
          </a:blip>
          <a:stretch>
            <a:fillRect/>
          </a:stretch>
        </p:blipFill>
        <p:spPr>
          <a:xfrm>
            <a:off x="611560" y="2060848"/>
            <a:ext cx="3426718" cy="3096344"/>
          </a:xfrm>
        </p:spPr>
      </p:pic>
      <p:sp>
        <p:nvSpPr>
          <p:cNvPr id="7" name="İçerik Yer Tutucusu 6"/>
          <p:cNvSpPr>
            <a:spLocks noGrp="1"/>
          </p:cNvSpPr>
          <p:nvPr>
            <p:ph sz="half" idx="2"/>
          </p:nvPr>
        </p:nvSpPr>
        <p:spPr>
          <a:xfrm>
            <a:off x="4067944" y="1600200"/>
            <a:ext cx="4608512" cy="4572000"/>
          </a:xfrm>
        </p:spPr>
        <p:txBody>
          <a:bodyPr>
            <a:normAutofit/>
          </a:bodyPr>
          <a:lstStyle/>
          <a:p>
            <a:pPr algn="just"/>
            <a:r>
              <a:rPr lang="tr-TR" sz="2400" dirty="0">
                <a:latin typeface="Andalus" pitchFamily="18" charset="-78"/>
                <a:cs typeface="Andalus" pitchFamily="18" charset="-78"/>
              </a:rPr>
              <a:t>Akran baskısının akran kabulü ile ilişkili olduğu ve kabul edilmeyen ergenlerin akran </a:t>
            </a:r>
            <a:r>
              <a:rPr lang="tr-TR" sz="2400" dirty="0" smtClean="0">
                <a:latin typeface="Andalus" pitchFamily="18" charset="-78"/>
                <a:cs typeface="Andalus" pitchFamily="18" charset="-78"/>
              </a:rPr>
              <a:t>baskısına maruz </a:t>
            </a:r>
            <a:r>
              <a:rPr lang="tr-TR" sz="2400" dirty="0">
                <a:latin typeface="Andalus" pitchFamily="18" charset="-78"/>
                <a:cs typeface="Andalus" pitchFamily="18" charset="-78"/>
              </a:rPr>
              <a:t>kaldıkları belirtilmektedir. </a:t>
            </a:r>
          </a:p>
          <a:p>
            <a:pPr marL="0" indent="0" algn="just">
              <a:buNone/>
            </a:pPr>
            <a:endParaRPr lang="tr-TR" sz="2400" dirty="0">
              <a:latin typeface="Andalus" pitchFamily="18" charset="-78"/>
              <a:cs typeface="Andalus" pitchFamily="18" charset="-78"/>
            </a:endParaRPr>
          </a:p>
          <a:p>
            <a:pPr algn="just"/>
            <a:r>
              <a:rPr lang="tr-TR" sz="2400" dirty="0">
                <a:latin typeface="Andalus" pitchFamily="18" charset="-78"/>
                <a:cs typeface="Andalus" pitchFamily="18" charset="-78"/>
              </a:rPr>
              <a:t>Akran baskısına boyun eğme ve uyma gencin yaşamını ve gelecekteki davranışlarını olumsuz etkilemektedir.</a:t>
            </a:r>
          </a:p>
          <a:p>
            <a:endParaRPr lang="tr-TR" dirty="0"/>
          </a:p>
        </p:txBody>
      </p:sp>
    </p:spTree>
    <p:extLst>
      <p:ext uri="{BB962C8B-B14F-4D97-AF65-F5344CB8AC3E}">
        <p14:creationId xmlns:p14="http://schemas.microsoft.com/office/powerpoint/2010/main" xmlns="" val="42245078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827584" y="980728"/>
            <a:ext cx="4752528" cy="5292080"/>
          </a:xfrm>
        </p:spPr>
        <p:txBody>
          <a:bodyPr>
            <a:normAutofit fontScale="92500"/>
          </a:bodyPr>
          <a:lstStyle/>
          <a:p>
            <a:pPr lvl="0" algn="just"/>
            <a:r>
              <a:rPr lang="tr-TR" b="0" dirty="0">
                <a:latin typeface="Andalus" pitchFamily="18" charset="-78"/>
                <a:cs typeface="Andalus" pitchFamily="18" charset="-78"/>
              </a:rPr>
              <a:t>Bazen akran gruplarının etkileri okul yaşantısı için belirleyici bir faktör olabilmektedir. Gençler çoğu zaman akran grubunun içinde bir kimlik ve statü kazanabilmek için akran grubuna boyun eğdiğinde akran baskısına direnç göstermesi zor olabilir. Bu durumda okullarda gençler öğretmen otoritesine baş kaldırmak, grup kurallarına uymak, okulu asmak gibi davranışlarda bulunabilir.</a:t>
            </a:r>
          </a:p>
          <a:p>
            <a:endParaRPr lang="tr-TR" dirty="0"/>
          </a:p>
        </p:txBody>
      </p:sp>
      <p:pic>
        <p:nvPicPr>
          <p:cNvPr id="11" name="Resim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796136" y="1052736"/>
            <a:ext cx="2952328" cy="4680520"/>
          </a:xfrm>
          <a:prstGeom prst="rect">
            <a:avLst/>
          </a:prstGeom>
        </p:spPr>
      </p:pic>
    </p:spTree>
    <p:extLst>
      <p:ext uri="{BB962C8B-B14F-4D97-AF65-F5344CB8AC3E}">
        <p14:creationId xmlns:p14="http://schemas.microsoft.com/office/powerpoint/2010/main" xmlns="" val="3268737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700" b="1" dirty="0">
                <a:latin typeface="Andalus" pitchFamily="18" charset="-78"/>
                <a:cs typeface="Andalus" pitchFamily="18" charset="-78"/>
              </a:rPr>
              <a:t>Akran baskısının diğer değişkenlerle ilişkisi nedir?</a:t>
            </a:r>
            <a:r>
              <a:rPr lang="tr-TR" dirty="0"/>
              <a:t/>
            </a:r>
            <a:br>
              <a:rPr lang="tr-TR" dirty="0"/>
            </a:br>
            <a:endParaRPr lang="tr-TR" dirty="0"/>
          </a:p>
        </p:txBody>
      </p:sp>
      <p:sp>
        <p:nvSpPr>
          <p:cNvPr id="3" name="İçerik Yer Tutucusu 2"/>
          <p:cNvSpPr>
            <a:spLocks noGrp="1"/>
          </p:cNvSpPr>
          <p:nvPr>
            <p:ph sz="half" idx="1"/>
          </p:nvPr>
        </p:nvSpPr>
        <p:spPr>
          <a:xfrm>
            <a:off x="457200" y="1600200"/>
            <a:ext cx="7067128" cy="4572000"/>
          </a:xfrm>
        </p:spPr>
        <p:txBody>
          <a:bodyPr>
            <a:normAutofit/>
          </a:bodyPr>
          <a:lstStyle/>
          <a:p>
            <a:pPr lvl="0" algn="just"/>
            <a:r>
              <a:rPr lang="tr-TR" sz="2400" dirty="0">
                <a:latin typeface="Andalus" pitchFamily="18" charset="-78"/>
                <a:cs typeface="Andalus" pitchFamily="18" charset="-78"/>
              </a:rPr>
              <a:t>Ergenlik döneminde akran baskısına boyun eğme ile beraber genç uzun ve kısa dönemde psikolojik sağlığını ve sosyal yaşamını etkileyecek farklı riskli davranışlarda bulunabilmektedir ve bu davranışlar ilk ergenlik döneminde son ergenlik dönemine göre daha sık yaşanmaktadır.</a:t>
            </a:r>
          </a:p>
          <a:p>
            <a:pPr lvl="0" algn="just"/>
            <a:r>
              <a:rPr lang="tr-TR" sz="2400" dirty="0">
                <a:latin typeface="Andalus" pitchFamily="18" charset="-78"/>
                <a:cs typeface="Andalus" pitchFamily="18" charset="-78"/>
              </a:rPr>
              <a:t>Akran baskısı, çoğu zaman dolaylı olarak yaşanır. Akran gruplarında yaşanan özellikle dolaylı baskı sonucunda bazı ergenler risk alma davranışı ve suç kabul edilen davranışlar gösterebilir.</a:t>
            </a:r>
          </a:p>
          <a:p>
            <a:endParaRPr lang="tr-TR" sz="2400" dirty="0">
              <a:latin typeface="Andalus" pitchFamily="18" charset="-78"/>
              <a:cs typeface="Andalus" pitchFamily="18" charset="-78"/>
            </a:endParaRPr>
          </a:p>
        </p:txBody>
      </p:sp>
    </p:spTree>
    <p:extLst>
      <p:ext uri="{BB962C8B-B14F-4D97-AF65-F5344CB8AC3E}">
        <p14:creationId xmlns:p14="http://schemas.microsoft.com/office/powerpoint/2010/main" xmlns="" val="11375705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467544" y="2996952"/>
            <a:ext cx="7787208" cy="3312368"/>
          </a:xfrm>
        </p:spPr>
        <p:txBody>
          <a:bodyPr>
            <a:normAutofit lnSpcReduction="10000"/>
          </a:bodyPr>
          <a:lstStyle/>
          <a:p>
            <a:pPr lvl="0" algn="just"/>
            <a:r>
              <a:rPr lang="tr-TR" sz="2400" dirty="0">
                <a:latin typeface="Andalus" pitchFamily="18" charset="-78"/>
                <a:cs typeface="Andalus" pitchFamily="18" charset="-78"/>
              </a:rPr>
              <a:t>Akran baskısının düzeyi yükseldikçe risk alma davranışı yükselebilir. Kişiden kişiye değişse de risk alma davranışlarını dört grupta inceleyebiliriz: </a:t>
            </a:r>
            <a:r>
              <a:rPr lang="tr-TR" sz="2400" dirty="0" smtClean="0">
                <a:latin typeface="Andalus" pitchFamily="18" charset="-78"/>
                <a:cs typeface="Andalus" pitchFamily="18" charset="-78"/>
              </a:rPr>
              <a:t>Trafik </a:t>
            </a:r>
            <a:r>
              <a:rPr lang="tr-TR" sz="2400" dirty="0">
                <a:latin typeface="Andalus" pitchFamily="18" charset="-78"/>
                <a:cs typeface="Andalus" pitchFamily="18" charset="-78"/>
              </a:rPr>
              <a:t>ile ilgili risk alma davranışları, cinsellikle ilgili risk alma davranışları, tehlikeli sporlarla ilgili risk alma davranışları. Ayrıca kesici ve delici aletler taşıma, fiziksel kavgaya karışma, saldırganlık ve intihar düşüncesi, intihar girişimi de araştırmacılar tarafından risk alma davranışları olarak değerlendirilmektedir.   </a:t>
            </a:r>
          </a:p>
          <a:p>
            <a:endParaRPr lang="tr-TR" dirty="0"/>
          </a:p>
        </p:txBody>
      </p:sp>
      <p:pic>
        <p:nvPicPr>
          <p:cNvPr id="5" name="Resi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1600" y="188640"/>
            <a:ext cx="7128792" cy="2664296"/>
          </a:xfrm>
          <a:prstGeom prst="rect">
            <a:avLst/>
          </a:prstGeom>
        </p:spPr>
      </p:pic>
    </p:spTree>
    <p:extLst>
      <p:ext uri="{BB962C8B-B14F-4D97-AF65-F5344CB8AC3E}">
        <p14:creationId xmlns:p14="http://schemas.microsoft.com/office/powerpoint/2010/main" xmlns="" val="37615156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5"/>
          <p:cNvSpPr>
            <a:spLocks noGrp="1"/>
          </p:cNvSpPr>
          <p:nvPr>
            <p:ph idx="1"/>
          </p:nvPr>
        </p:nvSpPr>
        <p:spPr>
          <a:xfrm>
            <a:off x="539552" y="980728"/>
            <a:ext cx="7467600" cy="4873752"/>
          </a:xfrm>
        </p:spPr>
        <p:txBody>
          <a:bodyPr>
            <a:normAutofit fontScale="92500" lnSpcReduction="10000"/>
          </a:bodyPr>
          <a:lstStyle/>
          <a:p>
            <a:pPr marL="0" lvl="0" indent="0" algn="just">
              <a:buNone/>
            </a:pPr>
            <a:r>
              <a:rPr lang="tr-TR" dirty="0">
                <a:latin typeface="Andalus" pitchFamily="18" charset="-78"/>
                <a:cs typeface="Andalus" pitchFamily="18" charset="-78"/>
              </a:rPr>
              <a:t>Akran baskısına boyun eğme ile beraber gençlerde daha farklı risk alma davranışları görülebilir. Bu risk alma davranışları:</a:t>
            </a:r>
          </a:p>
          <a:p>
            <a:pPr algn="just"/>
            <a:r>
              <a:rPr lang="tr-TR" dirty="0" smtClean="0">
                <a:latin typeface="Andalus" pitchFamily="18" charset="-78"/>
                <a:cs typeface="Andalus" pitchFamily="18" charset="-78"/>
              </a:rPr>
              <a:t>sigara </a:t>
            </a:r>
            <a:r>
              <a:rPr lang="tr-TR" dirty="0">
                <a:latin typeface="Andalus" pitchFamily="18" charset="-78"/>
                <a:cs typeface="Andalus" pitchFamily="18" charset="-78"/>
              </a:rPr>
              <a:t>içme,</a:t>
            </a:r>
          </a:p>
          <a:p>
            <a:pPr algn="just"/>
            <a:r>
              <a:rPr lang="tr-TR" dirty="0" smtClean="0">
                <a:latin typeface="Andalus" pitchFamily="18" charset="-78"/>
                <a:cs typeface="Andalus" pitchFamily="18" charset="-78"/>
              </a:rPr>
              <a:t>alkol </a:t>
            </a:r>
            <a:r>
              <a:rPr lang="tr-TR" dirty="0">
                <a:latin typeface="Andalus" pitchFamily="18" charset="-78"/>
                <a:cs typeface="Andalus" pitchFamily="18" charset="-78"/>
              </a:rPr>
              <a:t>ve madde kullanımı,</a:t>
            </a:r>
          </a:p>
          <a:p>
            <a:pPr algn="just"/>
            <a:r>
              <a:rPr lang="tr-TR" dirty="0" smtClean="0">
                <a:latin typeface="Andalus" pitchFamily="18" charset="-78"/>
                <a:cs typeface="Andalus" pitchFamily="18" charset="-78"/>
              </a:rPr>
              <a:t>okuldan </a:t>
            </a:r>
            <a:r>
              <a:rPr lang="tr-TR" dirty="0">
                <a:latin typeface="Andalus" pitchFamily="18" charset="-78"/>
                <a:cs typeface="Andalus" pitchFamily="18" charset="-78"/>
              </a:rPr>
              <a:t>kaçma, okula devamsızlık,</a:t>
            </a:r>
          </a:p>
          <a:p>
            <a:pPr algn="just"/>
            <a:r>
              <a:rPr lang="tr-TR" dirty="0" smtClean="0">
                <a:latin typeface="Andalus" pitchFamily="18" charset="-78"/>
                <a:cs typeface="Andalus" pitchFamily="18" charset="-78"/>
              </a:rPr>
              <a:t>ders </a:t>
            </a:r>
            <a:r>
              <a:rPr lang="tr-TR" dirty="0">
                <a:latin typeface="Andalus" pitchFamily="18" charset="-78"/>
                <a:cs typeface="Andalus" pitchFamily="18" charset="-78"/>
              </a:rPr>
              <a:t>dışı aktivitelere daha az zaman ayırma,</a:t>
            </a:r>
          </a:p>
          <a:p>
            <a:pPr algn="just"/>
            <a:r>
              <a:rPr lang="tr-TR" dirty="0" smtClean="0">
                <a:latin typeface="Andalus" pitchFamily="18" charset="-78"/>
                <a:cs typeface="Andalus" pitchFamily="18" charset="-78"/>
              </a:rPr>
              <a:t>akademik </a:t>
            </a:r>
            <a:r>
              <a:rPr lang="tr-TR" dirty="0">
                <a:latin typeface="Andalus" pitchFamily="18" charset="-78"/>
                <a:cs typeface="Andalus" pitchFamily="18" charset="-78"/>
              </a:rPr>
              <a:t>performans düşüklüğü,</a:t>
            </a:r>
          </a:p>
          <a:p>
            <a:pPr algn="just"/>
            <a:r>
              <a:rPr lang="tr-TR" dirty="0" smtClean="0">
                <a:latin typeface="Andalus" pitchFamily="18" charset="-78"/>
                <a:cs typeface="Andalus" pitchFamily="18" charset="-78"/>
              </a:rPr>
              <a:t>hırsızlık</a:t>
            </a:r>
            <a:r>
              <a:rPr lang="tr-TR" dirty="0">
                <a:latin typeface="Andalus" pitchFamily="18" charset="-78"/>
                <a:cs typeface="Andalus" pitchFamily="18" charset="-78"/>
              </a:rPr>
              <a:t>, mağazadan mal çalma,</a:t>
            </a:r>
          </a:p>
          <a:p>
            <a:pPr algn="just"/>
            <a:r>
              <a:rPr lang="tr-TR" dirty="0" smtClean="0">
                <a:latin typeface="Andalus" pitchFamily="18" charset="-78"/>
                <a:cs typeface="Andalus" pitchFamily="18" charset="-78"/>
              </a:rPr>
              <a:t>çetelere </a:t>
            </a:r>
            <a:r>
              <a:rPr lang="tr-TR" dirty="0">
                <a:latin typeface="Andalus" pitchFamily="18" charset="-78"/>
                <a:cs typeface="Andalus" pitchFamily="18" charset="-78"/>
              </a:rPr>
              <a:t>katılma şeklinde ortaya çıkabilir.</a:t>
            </a:r>
          </a:p>
          <a:p>
            <a:pPr algn="just"/>
            <a:endParaRPr lang="tr-TR" dirty="0"/>
          </a:p>
        </p:txBody>
      </p:sp>
    </p:spTree>
    <p:extLst>
      <p:ext uri="{BB962C8B-B14F-4D97-AF65-F5344CB8AC3E}">
        <p14:creationId xmlns:p14="http://schemas.microsoft.com/office/powerpoint/2010/main" xmlns="" val="28680663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normAutofit/>
          </a:bodyPr>
          <a:lstStyle/>
          <a:p>
            <a:r>
              <a:rPr lang="tr-TR" sz="2400" b="1" dirty="0" smtClean="0">
                <a:latin typeface="Andalus" pitchFamily="18" charset="-78"/>
                <a:cs typeface="Andalus" pitchFamily="18" charset="-78"/>
              </a:rPr>
              <a:t>Akran Baskısının Etkileri</a:t>
            </a:r>
            <a:endParaRPr lang="tr-TR" sz="2400" b="1" dirty="0">
              <a:latin typeface="Andalus" pitchFamily="18" charset="-78"/>
              <a:cs typeface="Andalus" pitchFamily="18" charset="-78"/>
            </a:endParaRPr>
          </a:p>
        </p:txBody>
      </p:sp>
      <p:sp>
        <p:nvSpPr>
          <p:cNvPr id="3" name="İçerik Yer Tutucusu 2"/>
          <p:cNvSpPr>
            <a:spLocks noGrp="1"/>
          </p:cNvSpPr>
          <p:nvPr>
            <p:ph sz="quarter" idx="4294967295"/>
          </p:nvPr>
        </p:nvSpPr>
        <p:spPr>
          <a:xfrm>
            <a:off x="0" y="3356992"/>
            <a:ext cx="7561263" cy="2952328"/>
          </a:xfrm>
        </p:spPr>
        <p:txBody>
          <a:bodyPr>
            <a:noAutofit/>
          </a:bodyPr>
          <a:lstStyle/>
          <a:p>
            <a:pPr algn="just"/>
            <a:r>
              <a:rPr lang="tr-TR" sz="2400" dirty="0">
                <a:latin typeface="Andalus" pitchFamily="18" charset="-78"/>
                <a:cs typeface="Andalus" pitchFamily="18" charset="-78"/>
              </a:rPr>
              <a:t>Akran baskısı söz konusu olduğunda; baskıdan hem kurbanın hem zorbanın olumsuz etkilendiği görülmektedir. Her ikisinin de kendilerini algılayış şekillerine bakıldığında; kendilerini kaygılı, yalnız, düşük benlik değeri olan kişiler olarak algıladıkları ve arkadaşları kurbanı ve zorbayı akranları tarafından kabul edilen ve edilmeyen kişiler olarak algıladıkları </a:t>
            </a:r>
            <a:r>
              <a:rPr lang="tr-TR" sz="2400" dirty="0" smtClean="0">
                <a:latin typeface="Andalus" pitchFamily="18" charset="-78"/>
                <a:cs typeface="Andalus" pitchFamily="18" charset="-78"/>
              </a:rPr>
              <a:t>görülmektedir.</a:t>
            </a:r>
            <a:endParaRPr lang="tr-TR" sz="2400" dirty="0">
              <a:latin typeface="Andalus" pitchFamily="18" charset="-78"/>
              <a:cs typeface="Andalus" pitchFamily="18" charset="-78"/>
            </a:endParaRPr>
          </a:p>
        </p:txBody>
      </p:sp>
      <p:pic>
        <p:nvPicPr>
          <p:cNvPr id="2" name="Resim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67544" y="1196752"/>
            <a:ext cx="7128792" cy="1805558"/>
          </a:xfrm>
          <a:prstGeom prst="rect">
            <a:avLst/>
          </a:prstGeom>
        </p:spPr>
      </p:pic>
    </p:spTree>
    <p:extLst>
      <p:ext uri="{BB962C8B-B14F-4D97-AF65-F5344CB8AC3E}">
        <p14:creationId xmlns:p14="http://schemas.microsoft.com/office/powerpoint/2010/main" xmlns="" val="37439540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245</TotalTime>
  <Words>1085</Words>
  <Application>Microsoft Office PowerPoint</Application>
  <PresentationFormat>Ekran Gösterisi (4:3)</PresentationFormat>
  <Paragraphs>85</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Canlı</vt:lpstr>
      <vt:lpstr>AKRAN BASKISI  ve  HAYIR DİYEBİLME</vt:lpstr>
      <vt:lpstr>Akran Baskısı Nedir?</vt:lpstr>
      <vt:lpstr>Akran Grupları Neden Önemlidir?</vt:lpstr>
      <vt:lpstr>  Akran baskısı neden ve nasıl ortaya çıkar? </vt:lpstr>
      <vt:lpstr>Slayt 5</vt:lpstr>
      <vt:lpstr>Akran baskısının diğer değişkenlerle ilişkisi nedir? </vt:lpstr>
      <vt:lpstr>Slayt 7</vt:lpstr>
      <vt:lpstr>Slayt 8</vt:lpstr>
      <vt:lpstr>Akran Baskısının Etkileri</vt:lpstr>
      <vt:lpstr>Slayt 10</vt:lpstr>
      <vt:lpstr>Slayt 11</vt:lpstr>
      <vt:lpstr>Akran baskısıyla nasıl baş edebilir? </vt:lpstr>
      <vt:lpstr>Slayt 13</vt:lpstr>
      <vt:lpstr>Nasıl ‘Hayır’ Denir?</vt:lpstr>
      <vt:lpstr>Slayt 15</vt:lpstr>
      <vt:lpstr>Slayt 16</vt:lpstr>
      <vt:lpstr>Slayt 17</vt:lpstr>
      <vt:lpstr>Slayt 18</vt:lpstr>
      <vt:lpstr>Akran Baskısının Olumuz Etkilerinden Korunmak İçin Neler Yapmalıyız?</vt:lpstr>
      <vt:lpstr>Slayt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AKRAN BASKISI</dc:title>
  <dc:creator>win8</dc:creator>
  <cp:lastModifiedBy>Serkan</cp:lastModifiedBy>
  <cp:revision>27</cp:revision>
  <dcterms:created xsi:type="dcterms:W3CDTF">2015-01-30T07:56:35Z</dcterms:created>
  <dcterms:modified xsi:type="dcterms:W3CDTF">2015-12-17T08:29:59Z</dcterms:modified>
</cp:coreProperties>
</file>