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94" r:id="rId12"/>
    <p:sldId id="266" r:id="rId13"/>
    <p:sldId id="267" r:id="rId14"/>
    <p:sldId id="268" r:id="rId15"/>
    <p:sldId id="290" r:id="rId16"/>
    <p:sldId id="269" r:id="rId17"/>
    <p:sldId id="270" r:id="rId18"/>
    <p:sldId id="271" r:id="rId19"/>
    <p:sldId id="272" r:id="rId20"/>
    <p:sldId id="273" r:id="rId21"/>
    <p:sldId id="274" r:id="rId22"/>
    <p:sldId id="275" r:id="rId23"/>
    <p:sldId id="276" r:id="rId24"/>
    <p:sldId id="277" r:id="rId25"/>
    <p:sldId id="278" r:id="rId26"/>
    <p:sldId id="279" r:id="rId27"/>
    <p:sldId id="291" r:id="rId28"/>
    <p:sldId id="280" r:id="rId29"/>
    <p:sldId id="295" r:id="rId30"/>
    <p:sldId id="286" r:id="rId31"/>
    <p:sldId id="287" r:id="rId32"/>
    <p:sldId id="281" r:id="rId33"/>
    <p:sldId id="292" r:id="rId34"/>
    <p:sldId id="282" r:id="rId35"/>
    <p:sldId id="288" r:id="rId36"/>
    <p:sldId id="283" r:id="rId37"/>
    <p:sldId id="284" r:id="rId38"/>
    <p:sldId id="289" r:id="rId39"/>
    <p:sldId id="285" r:id="rId40"/>
    <p:sldId id="293"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47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49EC2-42DD-4A56-A452-A0777109BD4C}" type="datetimeFigureOut">
              <a:rPr lang="tr-TR" smtClean="0"/>
              <a:pPr/>
              <a:t>17.12.2015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229BD-5467-40E3-878F-16DD201C0C16}" type="slidenum">
              <a:rPr lang="tr-TR" smtClean="0"/>
              <a:pPr/>
              <a:t>‹#›</a:t>
            </a:fld>
            <a:endParaRPr lang="tr-TR"/>
          </a:p>
        </p:txBody>
      </p:sp>
    </p:spTree>
    <p:extLst>
      <p:ext uri="{BB962C8B-B14F-4D97-AF65-F5344CB8AC3E}">
        <p14:creationId xmlns:p14="http://schemas.microsoft.com/office/powerpoint/2010/main" xmlns="" val="2318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FD229BD-5467-40E3-878F-16DD201C0C16}" type="slidenum">
              <a:rPr lang="tr-TR" smtClean="0"/>
              <a:pPr/>
              <a:t>14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D229BD-5467-40E3-878F-16DD201C0C16}" type="slidenum">
              <a:rPr lang="tr-TR" smtClean="0"/>
              <a:pPr/>
              <a:t>25</a:t>
            </a:fld>
            <a:endParaRPr lang="tr-TR"/>
          </a:p>
        </p:txBody>
      </p:sp>
    </p:spTree>
    <p:extLst>
      <p:ext uri="{BB962C8B-B14F-4D97-AF65-F5344CB8AC3E}">
        <p14:creationId xmlns:p14="http://schemas.microsoft.com/office/powerpoint/2010/main" xmlns="" val="26142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D229BD-5467-40E3-878F-16DD201C0C16}" type="slidenum">
              <a:rPr lang="tr-TR" smtClean="0"/>
              <a:pPr/>
              <a:t>39</a:t>
            </a:fld>
            <a:endParaRPr lang="tr-TR"/>
          </a:p>
        </p:txBody>
      </p:sp>
    </p:spTree>
    <p:extLst>
      <p:ext uri="{BB962C8B-B14F-4D97-AF65-F5344CB8AC3E}">
        <p14:creationId xmlns:p14="http://schemas.microsoft.com/office/powerpoint/2010/main" xmlns="" val="244718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17.12.2015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pPr/>
              <a:t>17.12.2015</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cache1.asset-cache.net/xt/82250444.jpg?v=1&amp;g=DV&amp;s=1"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cache4.asset-cache.net/xt/82250430.jpg?v=1&amp;g=DV&amp;s=1"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43608" y="1988840"/>
            <a:ext cx="7175351" cy="1793167"/>
          </a:xfrm>
        </p:spPr>
        <p:txBody>
          <a:bodyPr>
            <a:normAutofit fontScale="90000"/>
          </a:bodyPr>
          <a:lstStyle/>
          <a:p>
            <a:pPr marL="182880" indent="0">
              <a:buNone/>
            </a:pPr>
            <a:r>
              <a:rPr lang="tr-TR" dirty="0" smtClean="0">
                <a:solidFill>
                  <a:schemeClr val="bg2">
                    <a:lumMod val="50000"/>
                  </a:schemeClr>
                </a:solidFill>
              </a:rPr>
              <a:t>VERİMLİ DERS ÇALIŞMA VE ÖĞRENME STİLLERİ</a:t>
            </a:r>
            <a:endParaRPr lang="tr-TR" dirty="0">
              <a:solidFill>
                <a:schemeClr val="bg2">
                  <a:lumMod val="50000"/>
                </a:schemeClr>
              </a:solidFill>
            </a:endParaRPr>
          </a:p>
        </p:txBody>
      </p:sp>
    </p:spTree>
    <p:extLst>
      <p:ext uri="{BB962C8B-B14F-4D97-AF65-F5344CB8AC3E}">
        <p14:creationId xmlns:p14="http://schemas.microsoft.com/office/powerpoint/2010/main" xmlns="" val="414785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267744" y="1412776"/>
            <a:ext cx="5688632" cy="3888432"/>
          </a:xfrm>
        </p:spPr>
        <p:txBody>
          <a:bodyPr>
            <a:noAutofit/>
          </a:bodyPr>
          <a:lstStyle/>
          <a:p>
            <a:pPr marL="45720" indent="0">
              <a:buNone/>
            </a:pPr>
            <a:r>
              <a:rPr lang="tr-TR" altLang="tr-TR" sz="2400" dirty="0">
                <a:solidFill>
                  <a:schemeClr val="accent1">
                    <a:lumMod val="50000"/>
                  </a:schemeClr>
                </a:solidFill>
                <a:latin typeface="Comic Sans MS" pitchFamily="66" charset="0"/>
              </a:rPr>
              <a:t>Verimli bir çalışma vücudun en yüksek kapasiteyle </a:t>
            </a:r>
            <a:r>
              <a:rPr lang="tr-TR" altLang="tr-TR" sz="2400" dirty="0" smtClean="0">
                <a:solidFill>
                  <a:schemeClr val="accent1">
                    <a:lumMod val="50000"/>
                  </a:schemeClr>
                </a:solidFill>
                <a:latin typeface="Comic Sans MS" pitchFamily="66" charset="0"/>
              </a:rPr>
              <a:t>çalıştığı zaman </a:t>
            </a:r>
            <a:r>
              <a:rPr lang="tr-TR" altLang="tr-TR" sz="2400" dirty="0">
                <a:solidFill>
                  <a:schemeClr val="accent1">
                    <a:lumMod val="50000"/>
                  </a:schemeClr>
                </a:solidFill>
                <a:latin typeface="Comic Sans MS" pitchFamily="66" charset="0"/>
              </a:rPr>
              <a:t>daha etkili sonuçlar alınır. Çalışmayı kesin sürelerle belirleyiniz. Yani «</a:t>
            </a:r>
            <a:r>
              <a:rPr lang="tr-TR" altLang="tr-TR" sz="2400" dirty="0">
                <a:solidFill>
                  <a:srgbClr val="C00000"/>
                </a:solidFill>
                <a:latin typeface="Comic Sans MS" pitchFamily="66" charset="0"/>
              </a:rPr>
              <a:t>şimdi bu dersin şu konusuna 40 dk. Çalışacağım</a:t>
            </a:r>
            <a:r>
              <a:rPr lang="tr-TR" altLang="tr-TR" sz="2400" dirty="0">
                <a:solidFill>
                  <a:schemeClr val="accent1">
                    <a:lumMod val="50000"/>
                  </a:schemeClr>
                </a:solidFill>
                <a:latin typeface="Comic Sans MS" pitchFamily="66" charset="0"/>
              </a:rPr>
              <a:t>.» şeklinde çalışmaya başlamadan önce çalışacağınız konunun süresi ile ilgili hedef </a:t>
            </a:r>
            <a:r>
              <a:rPr lang="tr-TR" altLang="tr-TR" sz="2400" dirty="0" smtClean="0">
                <a:solidFill>
                  <a:schemeClr val="accent1">
                    <a:lumMod val="50000"/>
                  </a:schemeClr>
                </a:solidFill>
                <a:latin typeface="Comic Sans MS" pitchFamily="66" charset="0"/>
              </a:rPr>
              <a:t>belirleyiniz</a:t>
            </a:r>
            <a:r>
              <a:rPr lang="tr-TR" altLang="tr-TR" sz="2400" dirty="0">
                <a:solidFill>
                  <a:schemeClr val="accent1">
                    <a:lumMod val="50000"/>
                  </a:schemeClr>
                </a:solidFill>
                <a:latin typeface="Comic Sans MS" pitchFamily="66" charset="0"/>
              </a:rPr>
              <a:t>. </a:t>
            </a:r>
            <a:endParaRPr lang="tr-TR" sz="2400" dirty="0">
              <a:solidFill>
                <a:schemeClr val="accent1">
                  <a:lumMod val="50000"/>
                </a:schemeClr>
              </a:solidFill>
            </a:endParaRPr>
          </a:p>
        </p:txBody>
      </p:sp>
      <p:pic>
        <p:nvPicPr>
          <p:cNvPr id="4" name="Picture 5" descr="j023413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836713"/>
            <a:ext cx="1224136" cy="1227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2" descr="https://encrypted-tbn1.gstatic.com/images?q=tbn:ANd9GcTsUyCBcVuzgu9yxtTkliX1WHW7WVSYdbiOPmkvJG4G4hcvxgge5pG3Amz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xmlns="" val="1427856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lstStyle/>
          <a:p>
            <a:pPr algn="ctr">
              <a:spcBef>
                <a:spcPct val="50000"/>
              </a:spcBef>
              <a:buNone/>
            </a:pPr>
            <a:r>
              <a:rPr lang="tr-TR" altLang="tr-TR" sz="4000" b="1" dirty="0" smtClean="0">
                <a:latin typeface="Comic Sans MS" pitchFamily="66" charset="0"/>
              </a:rPr>
              <a:t>45’+5’+10’=60’</a:t>
            </a:r>
            <a:endParaRPr lang="tr-TR" altLang="tr-TR" sz="4000" dirty="0" smtClean="0">
              <a:latin typeface="Comic Sans MS" pitchFamily="66" charset="0"/>
            </a:endParaRPr>
          </a:p>
          <a:p>
            <a:pPr>
              <a:spcBef>
                <a:spcPct val="50000"/>
              </a:spcBef>
              <a:buFontTx/>
              <a:buChar char="•"/>
            </a:pPr>
            <a:r>
              <a:rPr lang="tr-TR" altLang="tr-TR" dirty="0" smtClean="0">
                <a:latin typeface="Comic Sans MS" pitchFamily="66" charset="0"/>
              </a:rPr>
              <a:t>45 dakika ders çalıştıktan sonra</a:t>
            </a:r>
            <a:r>
              <a:rPr lang="tr-TR" altLang="tr-TR" b="1" dirty="0" smtClean="0">
                <a:latin typeface="Comic Sans MS" pitchFamily="66" charset="0"/>
              </a:rPr>
              <a:t> </a:t>
            </a:r>
            <a:endParaRPr lang="tr-TR" altLang="tr-TR" dirty="0" smtClean="0">
              <a:latin typeface="Comic Sans MS" pitchFamily="66" charset="0"/>
            </a:endParaRPr>
          </a:p>
          <a:p>
            <a:pPr>
              <a:spcBef>
                <a:spcPct val="50000"/>
              </a:spcBef>
              <a:buFontTx/>
              <a:buChar char="•"/>
            </a:pPr>
            <a:r>
              <a:rPr lang="tr-TR" altLang="tr-TR" dirty="0" smtClean="0">
                <a:latin typeface="Comic Sans MS" pitchFamily="66" charset="0"/>
              </a:rPr>
              <a:t>5 dakika çalıştığınız konuları gözden geçirmelisiniz</a:t>
            </a:r>
          </a:p>
          <a:p>
            <a:pPr>
              <a:spcBef>
                <a:spcPct val="50000"/>
              </a:spcBef>
              <a:buFontTx/>
              <a:buChar char="•"/>
            </a:pPr>
            <a:r>
              <a:rPr lang="tr-TR" altLang="tr-TR" dirty="0" smtClean="0">
                <a:latin typeface="Comic Sans MS" pitchFamily="66" charset="0"/>
              </a:rPr>
              <a:t>Her çalışma süresinden sonra da 10  dakikalık bir dinlenme arası vermelisiniz </a:t>
            </a:r>
          </a:p>
          <a:p>
            <a:pPr>
              <a:buNone/>
            </a:pPr>
            <a:endParaRPr lang="tr-TR" dirty="0"/>
          </a:p>
        </p:txBody>
      </p:sp>
      <p:sp>
        <p:nvSpPr>
          <p:cNvPr id="4" name="3 Dikdörtgen"/>
          <p:cNvSpPr/>
          <p:nvPr/>
        </p:nvSpPr>
        <p:spPr>
          <a:xfrm>
            <a:off x="3563888" y="4221088"/>
            <a:ext cx="4572000" cy="1415772"/>
          </a:xfrm>
          <a:prstGeom prst="rect">
            <a:avLst/>
          </a:prstGeom>
        </p:spPr>
        <p:txBody>
          <a:bodyPr>
            <a:spAutoFit/>
          </a:bodyPr>
          <a:lstStyle/>
          <a:p>
            <a:r>
              <a:rPr lang="tr-TR" sz="3200" b="1" dirty="0" smtClean="0">
                <a:solidFill>
                  <a:srgbClr val="FF0000"/>
                </a:solidFill>
                <a:latin typeface="Arial Rounded MT Bold" panose="020F0704030504030204" pitchFamily="34" charset="0"/>
              </a:rPr>
              <a:t>!</a:t>
            </a:r>
            <a:r>
              <a:rPr lang="tr-TR" dirty="0" smtClean="0">
                <a:solidFill>
                  <a:srgbClr val="C00000"/>
                </a:solidFill>
                <a:latin typeface="Comic Sans MS" panose="030F0702030302020204" pitchFamily="66" charset="0"/>
              </a:rPr>
              <a:t>Bir ders ya da konu içinde ayrılacak süre öğrenciden öğrenciye değişir. Her öğrenci zamanı kendine göre ayarlamalıdır.</a:t>
            </a:r>
            <a:endParaRPr lang="tr-TR" dirty="0">
              <a:solidFill>
                <a:srgbClr val="C00000"/>
              </a:solidFill>
              <a:latin typeface="Comic Sans MS" panose="030F0702030302020204" pitchFamily="66" charset="0"/>
            </a:endParaRPr>
          </a:p>
        </p:txBody>
      </p:sp>
      <p:pic>
        <p:nvPicPr>
          <p:cNvPr id="5" name="Picture 4" descr="zamanı-iyi-kullanmak-dinisohb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4509120"/>
            <a:ext cx="1275570" cy="11521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63688" y="2204864"/>
            <a:ext cx="4699992" cy="2145392"/>
          </a:xfrm>
        </p:spPr>
        <p:txBody>
          <a:bodyPr>
            <a:normAutofit/>
          </a:bodyPr>
          <a:lstStyle/>
          <a:p>
            <a:pPr marL="45720" indent="0" algn="ctr">
              <a:buNone/>
            </a:pPr>
            <a:r>
              <a:rPr lang="tr-TR" sz="3600" dirty="0" smtClean="0">
                <a:solidFill>
                  <a:srgbClr val="C00000"/>
                </a:solidFill>
                <a:latin typeface="Comic Sans MS" panose="030F0702030302020204" pitchFamily="66" charset="0"/>
              </a:rPr>
              <a:t>NOT TUTUN</a:t>
            </a:r>
            <a:endParaRPr lang="tr-TR" sz="3600" dirty="0">
              <a:solidFill>
                <a:srgbClr val="C00000"/>
              </a:solidFill>
              <a:latin typeface="Comic Sans MS" panose="030F0702030302020204" pitchFamily="66" charset="0"/>
            </a:endParaRPr>
          </a:p>
        </p:txBody>
      </p:sp>
      <p:sp>
        <p:nvSpPr>
          <p:cNvPr id="4" name="AutoShape 2"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4" name="Picture 10" descr="http://cdn.ilovefreesoftware.com/wp-content/uploads/2014/02/notepadapp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805" y="3284984"/>
            <a:ext cx="1540521" cy="15121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3020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fontScale="92500" lnSpcReduction="20000"/>
          </a:bodyPr>
          <a:lstStyle/>
          <a:p>
            <a:pPr marL="45720" indent="0">
              <a:buNone/>
            </a:pPr>
            <a:r>
              <a:rPr lang="tr-TR" altLang="tr-TR" sz="2400" dirty="0" smtClean="0">
                <a:solidFill>
                  <a:schemeClr val="accent1">
                    <a:lumMod val="50000"/>
                  </a:schemeClr>
                </a:solidFill>
                <a:latin typeface="Comic Sans MS" panose="030F0702030302020204" pitchFamily="66" charset="0"/>
              </a:rPr>
              <a:t>Dersi izlerken not tutmak “aktif katılımı” sağlar böylece uyanık kalmak dikkatin konu üzerinde yoğunlaşmasına neden olur.</a:t>
            </a:r>
          </a:p>
          <a:p>
            <a:pPr marL="45720" indent="0">
              <a:buNone/>
            </a:pPr>
            <a:endParaRPr lang="tr-TR" altLang="tr-TR" sz="2400" dirty="0" smtClean="0">
              <a:solidFill>
                <a:schemeClr val="accent1">
                  <a:lumMod val="50000"/>
                </a:schemeClr>
              </a:solidFill>
              <a:latin typeface="Comic Sans MS" panose="030F0702030302020204" pitchFamily="66" charset="0"/>
            </a:endParaRPr>
          </a:p>
          <a:p>
            <a:pPr marL="45720" indent="0">
              <a:buNone/>
            </a:pPr>
            <a:r>
              <a:rPr lang="tr-TR" dirty="0"/>
              <a:t> </a:t>
            </a:r>
            <a:r>
              <a:rPr lang="tr-TR" dirty="0">
                <a:latin typeface="Comic Sans MS" pitchFamily="66" charset="0"/>
              </a:rPr>
              <a:t>Uzmanlara göre:</a:t>
            </a:r>
          </a:p>
          <a:p>
            <a:pPr lvl="0"/>
            <a:r>
              <a:rPr lang="tr-TR" b="1" dirty="0">
                <a:latin typeface="Comic Sans MS" pitchFamily="66" charset="0"/>
              </a:rPr>
              <a:t>İşittiklerimizin %20’sini hatırlıyoruz.</a:t>
            </a:r>
            <a:endParaRPr lang="tr-TR" dirty="0">
              <a:latin typeface="Comic Sans MS" pitchFamily="66" charset="0"/>
            </a:endParaRPr>
          </a:p>
          <a:p>
            <a:pPr lvl="0"/>
            <a:r>
              <a:rPr lang="tr-TR" b="1" dirty="0">
                <a:latin typeface="Comic Sans MS" pitchFamily="66" charset="0"/>
              </a:rPr>
              <a:t>Gördüklerimizin %40’ını hatırlıyoruz.</a:t>
            </a:r>
            <a:endParaRPr lang="tr-TR" dirty="0">
              <a:latin typeface="Comic Sans MS" pitchFamily="66" charset="0"/>
            </a:endParaRPr>
          </a:p>
          <a:p>
            <a:pPr lvl="0"/>
            <a:r>
              <a:rPr lang="tr-TR" b="1" dirty="0">
                <a:latin typeface="Comic Sans MS" pitchFamily="66" charset="0"/>
              </a:rPr>
              <a:t>Gördüklerimizin ve işittiklerimizin %60’ını hatırlıyoruz.</a:t>
            </a:r>
            <a:endParaRPr lang="tr-TR" dirty="0">
              <a:latin typeface="Comic Sans MS" pitchFamily="66" charset="0"/>
            </a:endParaRPr>
          </a:p>
          <a:p>
            <a:r>
              <a:rPr lang="tr-TR" b="1" dirty="0">
                <a:latin typeface="Comic Sans MS" pitchFamily="66" charset="0"/>
              </a:rPr>
              <a:t>Yaptıklarımızın yani söylediklerimizin ve yazdıklarımızın ise </a:t>
            </a:r>
            <a:r>
              <a:rPr lang="tr-TR" b="1" dirty="0">
                <a:solidFill>
                  <a:srgbClr val="C00000"/>
                </a:solidFill>
                <a:latin typeface="Comic Sans MS" pitchFamily="66" charset="0"/>
              </a:rPr>
              <a:t>%80’ini </a:t>
            </a:r>
            <a:r>
              <a:rPr lang="tr-TR" b="1" dirty="0">
                <a:latin typeface="Comic Sans MS" pitchFamily="66" charset="0"/>
              </a:rPr>
              <a:t>hatırlıyoruz.</a:t>
            </a:r>
            <a:endParaRPr lang="tr-TR" dirty="0">
              <a:latin typeface="Comic Sans MS" pitchFamily="66" charset="0"/>
            </a:endParaRPr>
          </a:p>
        </p:txBody>
      </p:sp>
      <p:sp>
        <p:nvSpPr>
          <p:cNvPr id="6" name="Dikdörtgen 5"/>
          <p:cNvSpPr/>
          <p:nvPr/>
        </p:nvSpPr>
        <p:spPr>
          <a:xfrm>
            <a:off x="3275856" y="4653136"/>
            <a:ext cx="4572000" cy="840230"/>
          </a:xfrm>
          <a:prstGeom prst="rect">
            <a:avLst/>
          </a:prstGeom>
        </p:spPr>
        <p:txBody>
          <a:bodyPr wrap="square">
            <a:spAutoFit/>
          </a:bodyPr>
          <a:lstStyle/>
          <a:p>
            <a:pPr algn="just">
              <a:lnSpc>
                <a:spcPct val="90000"/>
              </a:lnSpc>
              <a:spcBef>
                <a:spcPct val="0"/>
              </a:spcBef>
            </a:pPr>
            <a:r>
              <a:rPr lang="tr-TR" altLang="tr-TR" b="1" dirty="0" smtClean="0">
                <a:solidFill>
                  <a:srgbClr val="C00000"/>
                </a:solidFill>
                <a:latin typeface="Comic Sans MS" panose="030F0702030302020204" pitchFamily="66" charset="0"/>
              </a:rPr>
              <a:t>Dersi </a:t>
            </a:r>
            <a:r>
              <a:rPr lang="tr-TR" altLang="tr-TR" b="1" dirty="0">
                <a:solidFill>
                  <a:srgbClr val="C00000"/>
                </a:solidFill>
                <a:latin typeface="Comic Sans MS" panose="030F0702030302020204" pitchFamily="66" charset="0"/>
              </a:rPr>
              <a:t>izlerken ve dinlerken not tutmak, öğrenmenin en önemli engellerinden olan UNUTMA ‘</a:t>
            </a:r>
            <a:r>
              <a:rPr lang="tr-TR" altLang="tr-TR" b="1" dirty="0" err="1">
                <a:solidFill>
                  <a:srgbClr val="C00000"/>
                </a:solidFill>
                <a:latin typeface="Comic Sans MS" panose="030F0702030302020204" pitchFamily="66" charset="0"/>
              </a:rPr>
              <a:t>yı</a:t>
            </a:r>
            <a:r>
              <a:rPr lang="tr-TR" altLang="tr-TR" b="1" dirty="0">
                <a:solidFill>
                  <a:srgbClr val="C00000"/>
                </a:solidFill>
                <a:latin typeface="Comic Sans MS" panose="030F0702030302020204" pitchFamily="66" charset="0"/>
              </a:rPr>
              <a:t> azaltır. </a:t>
            </a:r>
          </a:p>
        </p:txBody>
      </p:sp>
      <p:pic>
        <p:nvPicPr>
          <p:cNvPr id="25602" name="Picture 2" descr="http://img-fotki.yandex.ru/get/6310/64562208.720/0_a15f0_7d20e9e6_L"/>
          <p:cNvPicPr>
            <a:picLocks noChangeAspect="1" noChangeArrowheads="1"/>
          </p:cNvPicPr>
          <p:nvPr/>
        </p:nvPicPr>
        <p:blipFill>
          <a:blip r:embed="rId2" cstate="print"/>
          <a:srcRect/>
          <a:stretch>
            <a:fillRect/>
          </a:stretch>
        </p:blipFill>
        <p:spPr bwMode="auto">
          <a:xfrm>
            <a:off x="1259632" y="4437112"/>
            <a:ext cx="1512168" cy="1512169"/>
          </a:xfrm>
          <a:prstGeom prst="rect">
            <a:avLst/>
          </a:prstGeom>
          <a:noFill/>
        </p:spPr>
      </p:pic>
    </p:spTree>
    <p:extLst>
      <p:ext uri="{BB962C8B-B14F-4D97-AF65-F5344CB8AC3E}">
        <p14:creationId xmlns:p14="http://schemas.microsoft.com/office/powerpoint/2010/main" xmlns="" val="2869845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548680"/>
            <a:ext cx="6669360" cy="5256584"/>
          </a:xfrm>
        </p:spPr>
        <p:txBody>
          <a:bodyPr>
            <a:normAutofit fontScale="85000" lnSpcReduction="20000"/>
          </a:bodyPr>
          <a:lstStyle/>
          <a:p>
            <a:pPr marL="45720" indent="0">
              <a:buNone/>
            </a:pPr>
            <a:r>
              <a:rPr lang="tr-TR" dirty="0" smtClean="0"/>
              <a:t>         </a:t>
            </a:r>
            <a:r>
              <a:rPr lang="tr-TR" sz="3300" dirty="0" smtClean="0">
                <a:solidFill>
                  <a:schemeClr val="accent1">
                    <a:lumMod val="50000"/>
                  </a:schemeClr>
                </a:solidFill>
                <a:latin typeface="Comic Sans MS" panose="030F0702030302020204" pitchFamily="66" charset="0"/>
              </a:rPr>
              <a:t>Not tutarken </a:t>
            </a:r>
            <a:r>
              <a:rPr lang="tr-TR" dirty="0" smtClean="0">
                <a:solidFill>
                  <a:schemeClr val="accent1">
                    <a:lumMod val="50000"/>
                  </a:schemeClr>
                </a:solidFill>
                <a:latin typeface="Comic Sans MS" panose="030F0702030302020204" pitchFamily="66" charset="0"/>
              </a:rPr>
              <a:t>;</a:t>
            </a:r>
          </a:p>
          <a:p>
            <a:r>
              <a:rPr lang="tr-TR" dirty="0" smtClean="0">
                <a:solidFill>
                  <a:schemeClr val="accent1">
                    <a:lumMod val="50000"/>
                  </a:schemeClr>
                </a:solidFill>
                <a:latin typeface="Comic Sans MS" panose="030F0702030302020204" pitchFamily="66" charset="0"/>
              </a:rPr>
              <a:t>      Anlatılanlar öğretmenin ağzından çıktığı gibi değil, </a:t>
            </a:r>
            <a:r>
              <a:rPr lang="tr-TR" dirty="0">
                <a:solidFill>
                  <a:schemeClr val="accent1">
                    <a:lumMod val="50000"/>
                  </a:schemeClr>
                </a:solidFill>
                <a:latin typeface="Comic Sans MS" panose="030F0702030302020204" pitchFamily="66" charset="0"/>
              </a:rPr>
              <a:t>öğrenci kendi cümleleriyle </a:t>
            </a:r>
            <a:r>
              <a:rPr lang="tr-TR" dirty="0" smtClean="0">
                <a:solidFill>
                  <a:schemeClr val="accent1">
                    <a:lumMod val="50000"/>
                  </a:schemeClr>
                </a:solidFill>
                <a:latin typeface="Comic Sans MS" panose="030F0702030302020204" pitchFamily="66" charset="0"/>
              </a:rPr>
              <a:t>not tutmalıdır.</a:t>
            </a:r>
          </a:p>
          <a:p>
            <a:r>
              <a:rPr lang="tr-TR" dirty="0" smtClean="0">
                <a:solidFill>
                  <a:schemeClr val="accent1">
                    <a:lumMod val="50000"/>
                  </a:schemeClr>
                </a:solidFill>
                <a:latin typeface="Comic Sans MS" panose="030F0702030302020204" pitchFamily="66" charset="0"/>
              </a:rPr>
              <a:t>      Öğrenci </a:t>
            </a:r>
            <a:r>
              <a:rPr lang="tr-TR" dirty="0">
                <a:solidFill>
                  <a:schemeClr val="accent1">
                    <a:lumMod val="50000"/>
                  </a:schemeClr>
                </a:solidFill>
                <a:latin typeface="Comic Sans MS" panose="030F0702030302020204" pitchFamily="66" charset="0"/>
              </a:rPr>
              <a:t>not tutarken aklına takılan yerleri ya da anlayamadığı bölümleri öğretmene sormaktan çekinmemelidir. Böylece not alırken hem eksik not alınmamış olunur hem de anlayarak not alınır.</a:t>
            </a:r>
            <a:endParaRPr lang="tr-TR" dirty="0" smtClean="0">
              <a:solidFill>
                <a:schemeClr val="accent1">
                  <a:lumMod val="50000"/>
                </a:schemeClr>
              </a:solidFill>
              <a:latin typeface="Comic Sans MS" panose="030F0702030302020204" pitchFamily="66" charset="0"/>
            </a:endParaRPr>
          </a:p>
          <a:p>
            <a:r>
              <a:rPr lang="tr-TR" dirty="0" smtClean="0">
                <a:solidFill>
                  <a:schemeClr val="accent1">
                    <a:lumMod val="50000"/>
                  </a:schemeClr>
                </a:solidFill>
                <a:latin typeface="Comic Sans MS" panose="030F0702030302020204" pitchFamily="66" charset="0"/>
              </a:rPr>
              <a:t>      Zamanın çoğu yazmakla değil, dinlemekle, fikirleri kavramaya çalışmakla geçmelidir.</a:t>
            </a:r>
          </a:p>
          <a:p>
            <a:r>
              <a:rPr lang="tr-TR" dirty="0" smtClean="0">
                <a:solidFill>
                  <a:schemeClr val="accent1">
                    <a:lumMod val="50000"/>
                  </a:schemeClr>
                </a:solidFill>
                <a:latin typeface="Comic Sans MS" panose="030F0702030302020204" pitchFamily="66" charset="0"/>
              </a:rPr>
              <a:t>      Konu; grafik, şekil, istatistik vb. bilgilere dayalı olarak anlatılıyorsa notlar arasına bunlar da alınmalıdır.</a:t>
            </a:r>
          </a:p>
          <a:p>
            <a:r>
              <a:rPr lang="tr-TR" dirty="0" smtClean="0">
                <a:solidFill>
                  <a:schemeClr val="accent1">
                    <a:lumMod val="50000"/>
                  </a:schemeClr>
                </a:solidFill>
                <a:latin typeface="Comic Sans MS" panose="030F0702030302020204" pitchFamily="66" charset="0"/>
              </a:rPr>
              <a:t>     Önemli fikir ve paragrafların aynen yazılmasında fayda vardır.</a:t>
            </a:r>
          </a:p>
          <a:p>
            <a:r>
              <a:rPr lang="tr-TR" dirty="0" smtClean="0">
                <a:solidFill>
                  <a:schemeClr val="accent1">
                    <a:lumMod val="50000"/>
                  </a:schemeClr>
                </a:solidFill>
                <a:latin typeface="Comic Sans MS" panose="030F0702030302020204" pitchFamily="66" charset="0"/>
              </a:rPr>
              <a:t>     Yazıların düzgün ve okunaklı olmasına önem verilmelidir. Önce müsvedde yapma, sonra temize çekilme yoluna gidilmelidir.</a:t>
            </a:r>
            <a:r>
              <a:rPr lang="tr-TR" dirty="0"/>
              <a:t> </a:t>
            </a:r>
            <a:r>
              <a:rPr lang="tr-TR" dirty="0">
                <a:solidFill>
                  <a:schemeClr val="accent1">
                    <a:lumMod val="50000"/>
                  </a:schemeClr>
                </a:solidFill>
                <a:latin typeface="Comic Sans MS" panose="030F0702030302020204" pitchFamily="66" charset="0"/>
              </a:rPr>
              <a:t>Fakat öğrenci </a:t>
            </a:r>
            <a:r>
              <a:rPr lang="tr-TR" dirty="0" smtClean="0">
                <a:solidFill>
                  <a:schemeClr val="accent1">
                    <a:lumMod val="50000"/>
                  </a:schemeClr>
                </a:solidFill>
                <a:latin typeface="Comic Sans MS" panose="030F0702030302020204" pitchFamily="66" charset="0"/>
              </a:rPr>
              <a:t>YGS-LYS-TEOG </a:t>
            </a:r>
            <a:r>
              <a:rPr lang="tr-TR" dirty="0">
                <a:solidFill>
                  <a:schemeClr val="accent1">
                    <a:lumMod val="50000"/>
                  </a:schemeClr>
                </a:solidFill>
                <a:latin typeface="Comic Sans MS" panose="030F0702030302020204" pitchFamily="66" charset="0"/>
              </a:rPr>
              <a:t>gibi bir sınava hazırlanıyorsa notları temize çekme yerine o konu ile ilgili sorular çözmek daha yerinde bir davranıştır.</a:t>
            </a:r>
            <a:endParaRPr lang="tr-TR" dirty="0" smtClean="0">
              <a:solidFill>
                <a:schemeClr val="accent1">
                  <a:lumMod val="50000"/>
                </a:schemeClr>
              </a:solidFill>
              <a:latin typeface="Comic Sans MS" panose="030F0702030302020204" pitchFamily="66" charset="0"/>
            </a:endParaRPr>
          </a:p>
          <a:p>
            <a:endParaRPr lang="tr-TR" dirty="0"/>
          </a:p>
        </p:txBody>
      </p:sp>
      <p:sp>
        <p:nvSpPr>
          <p:cNvPr id="9" name="Metin kutusu 8"/>
          <p:cNvSpPr txBox="1"/>
          <p:nvPr/>
        </p:nvSpPr>
        <p:spPr>
          <a:xfrm>
            <a:off x="611560" y="4005064"/>
            <a:ext cx="5256584" cy="584775"/>
          </a:xfrm>
          <a:prstGeom prst="rect">
            <a:avLst/>
          </a:prstGeom>
          <a:noFill/>
        </p:spPr>
        <p:txBody>
          <a:bodyPr wrap="square" rtlCol="0">
            <a:spAutoFit/>
          </a:bodyPr>
          <a:lstStyle/>
          <a:p>
            <a:endParaRPr lang="tr-TR" sz="1600" dirty="0">
              <a:solidFill>
                <a:srgbClr val="C00000"/>
              </a:solidFill>
              <a:latin typeface="Comic Sans MS" panose="030F0702030302020204" pitchFamily="66" charset="0"/>
            </a:endParaRPr>
          </a:p>
          <a:p>
            <a:endParaRPr lang="tr-TR" sz="1600"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xmlns="" val="94026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normAutofit fontScale="92500" lnSpcReduction="10000"/>
          </a:bodyPr>
          <a:lstStyle/>
          <a:p>
            <a:r>
              <a:rPr lang="tr-TR" sz="2400" b="1" dirty="0" smtClean="0">
                <a:solidFill>
                  <a:srgbClr val="C00000"/>
                </a:solidFill>
                <a:latin typeface="Comic Sans MS" panose="030F0702030302020204" pitchFamily="66" charset="0"/>
              </a:rPr>
              <a:t>Not tutarken zamandan tasarruf etmek ve geri kalmamak için, öğrenci kendi anlayabileceği şekilde çeşitli kısaltmalar kullanmalıdır. Bu kısaltmalardan bazılarına örnek verirsek:</a:t>
            </a:r>
          </a:p>
          <a:p>
            <a:r>
              <a:rPr lang="tr-TR" sz="2400" dirty="0" smtClean="0">
                <a:solidFill>
                  <a:srgbClr val="C00000"/>
                </a:solidFill>
                <a:latin typeface="Comic Sans MS" panose="030F0702030302020204" pitchFamily="66" charset="0"/>
              </a:rPr>
              <a:t>- gibi: .</a:t>
            </a:r>
          </a:p>
          <a:p>
            <a:r>
              <a:rPr lang="tr-TR" sz="2400" dirty="0" smtClean="0">
                <a:solidFill>
                  <a:srgbClr val="C00000"/>
                </a:solidFill>
                <a:latin typeface="Comic Sans MS" panose="030F0702030302020204" pitchFamily="66" charset="0"/>
              </a:rPr>
              <a:t>- örneğin: ör.</a:t>
            </a:r>
          </a:p>
          <a:p>
            <a:r>
              <a:rPr lang="tr-TR" sz="2400" dirty="0" smtClean="0">
                <a:solidFill>
                  <a:srgbClr val="C00000"/>
                </a:solidFill>
                <a:latin typeface="Comic Sans MS" panose="030F0702030302020204" pitchFamily="66" charset="0"/>
              </a:rPr>
              <a:t>- sonuç olarak: son. ol.</a:t>
            </a:r>
          </a:p>
          <a:p>
            <a:r>
              <a:rPr lang="tr-TR" sz="2400" dirty="0" smtClean="0">
                <a:solidFill>
                  <a:srgbClr val="C00000"/>
                </a:solidFill>
                <a:latin typeface="Comic Sans MS" panose="030F0702030302020204" pitchFamily="66" charset="0"/>
              </a:rPr>
              <a:t>- buna ek olarak: +</a:t>
            </a:r>
            <a:endParaRPr lang="tr-TR" dirty="0"/>
          </a:p>
        </p:txBody>
      </p:sp>
      <p:pic>
        <p:nvPicPr>
          <p:cNvPr id="51202" name="Picture 2" descr="http://www.1tl.org/resimler/313634230b.png"/>
          <p:cNvPicPr>
            <a:picLocks noChangeAspect="1" noChangeArrowheads="1"/>
          </p:cNvPicPr>
          <p:nvPr/>
        </p:nvPicPr>
        <p:blipFill>
          <a:blip r:embed="rId2" cstate="print"/>
          <a:srcRect/>
          <a:stretch>
            <a:fillRect/>
          </a:stretch>
        </p:blipFill>
        <p:spPr bwMode="auto">
          <a:xfrm>
            <a:off x="5724128" y="3429000"/>
            <a:ext cx="1476375" cy="1428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2204864"/>
            <a:ext cx="6400800" cy="2001376"/>
          </a:xfrm>
        </p:spPr>
        <p:txBody>
          <a:bodyPr>
            <a:normAutofit/>
          </a:bodyPr>
          <a:lstStyle/>
          <a:p>
            <a:pPr marL="45720" indent="0">
              <a:buNone/>
            </a:pPr>
            <a:r>
              <a:rPr lang="tr-TR" sz="3600" dirty="0" smtClean="0">
                <a:solidFill>
                  <a:srgbClr val="C00000"/>
                </a:solidFill>
                <a:latin typeface="Comic Sans MS" panose="030F0702030302020204" pitchFamily="66" charset="0"/>
              </a:rPr>
              <a:t>DERSİ AKTİF DİNLEYİN</a:t>
            </a:r>
            <a:endParaRPr lang="tr-TR" sz="3600" dirty="0">
              <a:solidFill>
                <a:srgbClr val="C00000"/>
              </a:solidFill>
              <a:latin typeface="Comic Sans MS" panose="030F0702030302020204" pitchFamily="66" charset="0"/>
            </a:endParaRPr>
          </a:p>
        </p:txBody>
      </p:sp>
      <p:pic>
        <p:nvPicPr>
          <p:cNvPr id="7170" name="Picture 2" descr="https://encrypted-tbn1.gstatic.com/images?q=tbn:ANd9GcReDnsG75HJcQiF4ogRvDk1qG9vKWx0rzdHD4RU7lEJh6hCut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3284984"/>
            <a:ext cx="3228975" cy="1419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4658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764704"/>
            <a:ext cx="6264696" cy="4176464"/>
          </a:xfrm>
        </p:spPr>
        <p:txBody>
          <a:bodyPr>
            <a:normAutofit/>
          </a:bodyPr>
          <a:lstStyle/>
          <a:p>
            <a:pPr>
              <a:buFont typeface="Wingdings" panose="05000000000000000000" pitchFamily="2" charset="2"/>
              <a:buChar char="Ø"/>
            </a:pPr>
            <a:r>
              <a:rPr lang="tr-TR" sz="2000" dirty="0">
                <a:solidFill>
                  <a:schemeClr val="accent1">
                    <a:lumMod val="50000"/>
                  </a:schemeClr>
                </a:solidFill>
                <a:latin typeface="Comic Sans MS" panose="030F0702030302020204" pitchFamily="66" charset="0"/>
              </a:rPr>
              <a:t>Dinleme becerisi gelişmemiş olanların etkili not tutma becerileri de gelişemez. Çünkü dinleme ve not tutma birbirleriyle ilişkilidir.</a:t>
            </a:r>
          </a:p>
          <a:p>
            <a:pPr>
              <a:buFont typeface="Wingdings" panose="05000000000000000000" pitchFamily="2" charset="2"/>
              <a:buChar char="Ø"/>
            </a:pPr>
            <a:r>
              <a:rPr lang="tr-TR" altLang="tr-TR" sz="2000" dirty="0">
                <a:solidFill>
                  <a:schemeClr val="accent1">
                    <a:lumMod val="50000"/>
                  </a:schemeClr>
                </a:solidFill>
                <a:latin typeface="Comic Sans MS" panose="030F0702030302020204" pitchFamily="66" charset="0"/>
              </a:rPr>
              <a:t>Derste dinleyerek öğrenme, öğrencinin dersi kendi başına öğrenmesinden hem daha etkili hem de daha kısa sürer.</a:t>
            </a:r>
          </a:p>
          <a:p>
            <a:pPr>
              <a:buFont typeface="Wingdings" panose="05000000000000000000" pitchFamily="2" charset="2"/>
              <a:buChar char="Ø"/>
            </a:pPr>
            <a:r>
              <a:rPr lang="tr-TR" altLang="tr-TR"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İyi dinleyici olmak, aktif dinleme becerisi kazanmayı gerektirir. Aktif dinlemenin ön koşulu dinlemeye hazırlıklı olmaktır. Dinlemeye hazırlıklı olan öğrenci, derse hazırlıklı gelen, derste öğretmene soracağı soruları hazırlayarak gelen öğrencidir.</a:t>
            </a:r>
          </a:p>
          <a:p>
            <a:pPr marL="45720" indent="0">
              <a:buNone/>
            </a:pPr>
            <a:endParaRPr lang="tr-TR" dirty="0"/>
          </a:p>
        </p:txBody>
      </p:sp>
      <p:pic>
        <p:nvPicPr>
          <p:cNvPr id="8194" name="Picture 2" descr="http://www.zumbara.com/media/cache/service_full/media/service/13687/24375/d2c8e1dae7cfcfa400957fe28a2e6cf93a29cee6.jpg?de022a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5012335"/>
            <a:ext cx="1561281" cy="13037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2725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1844824"/>
            <a:ext cx="6400800" cy="2361416"/>
          </a:xfrm>
        </p:spPr>
        <p:txBody>
          <a:bodyPr>
            <a:normAutofit/>
          </a:bodyPr>
          <a:lstStyle/>
          <a:p>
            <a:pPr marL="45720" indent="0" algn="ctr">
              <a:buNone/>
            </a:pPr>
            <a:r>
              <a:rPr lang="tr-TR" sz="3600" dirty="0" smtClean="0">
                <a:solidFill>
                  <a:srgbClr val="C00000"/>
                </a:solidFill>
                <a:latin typeface="Comic Sans MS" panose="030F0702030302020204" pitchFamily="66" charset="0"/>
              </a:rPr>
              <a:t>ÇALIŞMA ORTAMINIZI DÜZENLEYİN</a:t>
            </a:r>
            <a:endParaRPr lang="tr-TR" sz="3600" dirty="0">
              <a:solidFill>
                <a:srgbClr val="C00000"/>
              </a:solidFill>
              <a:latin typeface="Comic Sans MS" panose="030F0702030302020204" pitchFamily="66" charset="0"/>
            </a:endParaRPr>
          </a:p>
        </p:txBody>
      </p:sp>
      <p:pic>
        <p:nvPicPr>
          <p:cNvPr id="10242" name="Picture 2" descr="http://www.afacancocuk.com/gazete/images/Kategoriler/77/3_2005/a283.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428999"/>
            <a:ext cx="1728192" cy="1926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1685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3568" y="836712"/>
            <a:ext cx="4968552" cy="5472608"/>
          </a:xfrm>
        </p:spPr>
        <p:txBody>
          <a:bodyPr>
            <a:normAutofit/>
          </a:bodyPr>
          <a:lstStyle/>
          <a:p>
            <a:pPr>
              <a:buNone/>
            </a:pPr>
            <a:r>
              <a:rPr lang="tr-TR" altLang="tr-TR" sz="2000" dirty="0" smtClean="0">
                <a:solidFill>
                  <a:schemeClr val="accent1">
                    <a:lumMod val="50000"/>
                  </a:schemeClr>
                </a:solidFill>
                <a:latin typeface="Comic Sans MS" panose="030F0702030302020204" pitchFamily="66" charset="0"/>
              </a:rPr>
              <a:t>1-Uygun </a:t>
            </a:r>
            <a:r>
              <a:rPr lang="tr-TR" altLang="tr-TR" sz="2000" dirty="0">
                <a:solidFill>
                  <a:schemeClr val="accent1">
                    <a:lumMod val="50000"/>
                  </a:schemeClr>
                </a:solidFill>
                <a:latin typeface="Comic Sans MS" panose="030F0702030302020204" pitchFamily="66" charset="0"/>
              </a:rPr>
              <a:t>bir çalışma ortamı, çalışmak için ayrılan zamandan en üst düzeyde verim sağlar. </a:t>
            </a:r>
          </a:p>
          <a:p>
            <a:pPr>
              <a:buNone/>
            </a:pPr>
            <a:r>
              <a:rPr lang="tr-TR" altLang="tr-TR" sz="2000" dirty="0">
                <a:solidFill>
                  <a:schemeClr val="accent1">
                    <a:lumMod val="50000"/>
                  </a:schemeClr>
                </a:solidFill>
                <a:latin typeface="Comic Sans MS" panose="030F0702030302020204" pitchFamily="66" charset="0"/>
              </a:rPr>
              <a:t>2-Çalışma odası iyi </a:t>
            </a:r>
            <a:r>
              <a:rPr lang="tr-TR" altLang="tr-TR" sz="2000" dirty="0" smtClean="0">
                <a:solidFill>
                  <a:schemeClr val="accent1">
                    <a:lumMod val="50000"/>
                  </a:schemeClr>
                </a:solidFill>
                <a:latin typeface="Comic Sans MS" panose="030F0702030302020204" pitchFamily="66" charset="0"/>
              </a:rPr>
              <a:t>havalandırılmış uygun </a:t>
            </a:r>
            <a:r>
              <a:rPr lang="tr-TR" altLang="tr-TR" sz="2000" dirty="0">
                <a:solidFill>
                  <a:schemeClr val="accent1">
                    <a:lumMod val="50000"/>
                  </a:schemeClr>
                </a:solidFill>
                <a:latin typeface="Comic Sans MS" panose="030F0702030302020204" pitchFamily="66" charset="0"/>
              </a:rPr>
              <a:t>ısıda ve iyi </a:t>
            </a:r>
            <a:r>
              <a:rPr lang="tr-TR" altLang="tr-TR" sz="2000" dirty="0" smtClean="0">
                <a:solidFill>
                  <a:schemeClr val="accent1">
                    <a:lumMod val="50000"/>
                  </a:schemeClr>
                </a:solidFill>
                <a:latin typeface="Comic Sans MS" panose="030F0702030302020204" pitchFamily="66" charset="0"/>
              </a:rPr>
              <a:t>aydınlatılmış </a:t>
            </a:r>
            <a:r>
              <a:rPr lang="tr-TR" altLang="tr-TR" sz="2000" dirty="0">
                <a:solidFill>
                  <a:schemeClr val="accent1">
                    <a:lumMod val="50000"/>
                  </a:schemeClr>
                </a:solidFill>
                <a:latin typeface="Comic Sans MS" panose="030F0702030302020204" pitchFamily="66" charset="0"/>
              </a:rPr>
              <a:t>olmalıdır</a:t>
            </a:r>
            <a:r>
              <a:rPr lang="tr-TR" altLang="tr-TR" sz="2000" dirty="0" smtClean="0">
                <a:solidFill>
                  <a:schemeClr val="accent1">
                    <a:lumMod val="50000"/>
                  </a:schemeClr>
                </a:solidFill>
                <a:latin typeface="Comic Sans MS" panose="030F0702030302020204" pitchFamily="66" charset="0"/>
              </a:rPr>
              <a:t>.</a:t>
            </a:r>
          </a:p>
          <a:p>
            <a:pPr>
              <a:lnSpc>
                <a:spcPct val="90000"/>
              </a:lnSpc>
              <a:buNone/>
            </a:pPr>
            <a:r>
              <a:rPr lang="tr-TR" altLang="tr-TR" sz="2000" dirty="0">
                <a:solidFill>
                  <a:schemeClr val="accent1">
                    <a:lumMod val="50000"/>
                  </a:schemeClr>
                </a:solidFill>
                <a:latin typeface="Comic Sans MS" panose="030F0702030302020204" pitchFamily="66" charset="0"/>
              </a:rPr>
              <a:t>3-Havalandırılmamış oda, oksijen eksikliği nedeniyle baş ağrısı yapar ve verimi düşürür.</a:t>
            </a:r>
          </a:p>
          <a:p>
            <a:pPr>
              <a:lnSpc>
                <a:spcPct val="90000"/>
              </a:lnSpc>
              <a:buNone/>
            </a:pPr>
            <a:r>
              <a:rPr lang="tr-TR" altLang="tr-TR" sz="2000" dirty="0">
                <a:solidFill>
                  <a:schemeClr val="accent1">
                    <a:lumMod val="50000"/>
                  </a:schemeClr>
                </a:solidFill>
                <a:latin typeface="Comic Sans MS" panose="030F0702030302020204" pitchFamily="66" charset="0"/>
              </a:rPr>
              <a:t>4- Çalışma ortamı sessiz olmalıdır. Dışardan gelen gürültü, ses, radyo ve </a:t>
            </a:r>
            <a:r>
              <a:rPr lang="tr-TR" altLang="tr-TR" sz="2000" dirty="0" err="1">
                <a:solidFill>
                  <a:schemeClr val="accent1">
                    <a:lumMod val="50000"/>
                  </a:schemeClr>
                </a:solidFill>
                <a:latin typeface="Comic Sans MS" panose="030F0702030302020204" pitchFamily="66" charset="0"/>
              </a:rPr>
              <a:t>tv</a:t>
            </a:r>
            <a:r>
              <a:rPr lang="tr-TR" altLang="tr-TR" sz="2000" dirty="0">
                <a:solidFill>
                  <a:schemeClr val="accent1">
                    <a:lumMod val="50000"/>
                  </a:schemeClr>
                </a:solidFill>
                <a:latin typeface="Comic Sans MS" panose="030F0702030302020204" pitchFamily="66" charset="0"/>
              </a:rPr>
              <a:t>. sesi dikkatin dağılmasına neden olur.   </a:t>
            </a:r>
          </a:p>
          <a:p>
            <a:pPr>
              <a:lnSpc>
                <a:spcPct val="90000"/>
              </a:lnSpc>
              <a:buNone/>
            </a:pPr>
            <a:r>
              <a:rPr lang="tr-TR" altLang="tr-TR" sz="2000" dirty="0">
                <a:solidFill>
                  <a:schemeClr val="accent1">
                    <a:lumMod val="50000"/>
                  </a:schemeClr>
                </a:solidFill>
                <a:latin typeface="Comic Sans MS" panose="030F0702030302020204" pitchFamily="66" charset="0"/>
              </a:rPr>
              <a:t>5-Ders mutlaka çalışma masasında çalışılmalıdır ve masa kişinin boyuna uygun yükseklikte olmalıdır.</a:t>
            </a:r>
          </a:p>
          <a:p>
            <a:pPr>
              <a:buNone/>
            </a:pPr>
            <a:endParaRPr lang="tr-TR" altLang="tr-TR" sz="2000" dirty="0">
              <a:solidFill>
                <a:schemeClr val="accent1">
                  <a:lumMod val="50000"/>
                </a:schemeClr>
              </a:solidFill>
              <a:latin typeface="Comic Sans MS" panose="030F0702030302020204" pitchFamily="66" charset="0"/>
            </a:endParaRPr>
          </a:p>
          <a:p>
            <a:pPr marL="45720" indent="0">
              <a:buNone/>
            </a:pPr>
            <a:endParaRPr lang="tr-TR" dirty="0"/>
          </a:p>
        </p:txBody>
      </p:sp>
      <p:pic>
        <p:nvPicPr>
          <p:cNvPr id="11268" name="Picture 4" descr="http://galeri4.uludagsozluk.com/107/en-iyi-ders-%C3%A7al%C4%B1%C5%9Fma-pozisyonu_18648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16015" y="980728"/>
            <a:ext cx="2955786" cy="4392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658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331640" y="1340768"/>
            <a:ext cx="6048672" cy="2937480"/>
          </a:xfrm>
        </p:spPr>
        <p:txBody>
          <a:bodyPr/>
          <a:lstStyle/>
          <a:p>
            <a:pPr marL="45720" indent="0" algn="just">
              <a:buNone/>
            </a:pPr>
            <a:r>
              <a:rPr lang="tr-TR" altLang="tr-TR" sz="2800" dirty="0">
                <a:solidFill>
                  <a:schemeClr val="accent6">
                    <a:lumMod val="75000"/>
                  </a:schemeClr>
                </a:solidFill>
                <a:latin typeface="Comic Sans MS" panose="030F0702030302020204" pitchFamily="66" charset="0"/>
              </a:rPr>
              <a:t>Sınavlarda başarıya ulaşmak, bunu yaparken okul eğitimini ve sınavlara hazırlığı bir arada ve uyumlu bir şekilde götürmek için «VERİMLİ ÇALIŞMA» gerekir. </a:t>
            </a:r>
          </a:p>
          <a:p>
            <a:pPr marL="45720" indent="0">
              <a:buNone/>
            </a:pPr>
            <a:endParaRPr lang="tr-TR" dirty="0"/>
          </a:p>
        </p:txBody>
      </p:sp>
      <p:pic>
        <p:nvPicPr>
          <p:cNvPr id="1026" name="Picture 2" descr="http://www.ogrenmen.com/wp-content/uploads/2014/07/ba%C5%9Far%C4%B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3861048"/>
            <a:ext cx="2664296" cy="218410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862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53336" cy="4353664"/>
          </a:xfrm>
        </p:spPr>
        <p:txBody>
          <a:bodyPr>
            <a:normAutofit fontScale="92500"/>
          </a:bodyPr>
          <a:lstStyle/>
          <a:p>
            <a:pPr>
              <a:lnSpc>
                <a:spcPct val="90000"/>
              </a:lnSpc>
              <a:buNone/>
            </a:pPr>
            <a:r>
              <a:rPr lang="tr-TR" altLang="tr-TR" sz="2000" dirty="0">
                <a:solidFill>
                  <a:schemeClr val="accent1">
                    <a:lumMod val="50000"/>
                  </a:schemeClr>
                </a:solidFill>
                <a:latin typeface="Comic Sans MS" panose="030F0702030302020204" pitchFamily="66" charset="0"/>
              </a:rPr>
              <a:t>6-Dersle ilgili tüm kitap defter, materyaller masa üzerinde bulundurulmalıdır.</a:t>
            </a:r>
          </a:p>
          <a:p>
            <a:pPr>
              <a:lnSpc>
                <a:spcPct val="90000"/>
              </a:lnSpc>
              <a:buNone/>
            </a:pPr>
            <a:r>
              <a:rPr lang="tr-TR" altLang="tr-TR" sz="2000" dirty="0">
                <a:solidFill>
                  <a:schemeClr val="accent1">
                    <a:lumMod val="50000"/>
                  </a:schemeClr>
                </a:solidFill>
                <a:latin typeface="Comic Sans MS" panose="030F0702030302020204" pitchFamily="66" charset="0"/>
              </a:rPr>
              <a:t>7-Sandalye dik oturmaya uygun olmalı, geriye yaslanan veya sallanan şekilde olmamalıdır.</a:t>
            </a:r>
          </a:p>
          <a:p>
            <a:pPr>
              <a:lnSpc>
                <a:spcPct val="90000"/>
              </a:lnSpc>
              <a:buNone/>
            </a:pPr>
            <a:r>
              <a:rPr lang="tr-TR" altLang="tr-TR" sz="2000" dirty="0">
                <a:solidFill>
                  <a:schemeClr val="accent1">
                    <a:lumMod val="50000"/>
                  </a:schemeClr>
                </a:solidFill>
                <a:latin typeface="Comic Sans MS" panose="030F0702030302020204" pitchFamily="66" charset="0"/>
              </a:rPr>
              <a:t>8-Çalışma masasının etrafında öğrencinin dikkatini dağıtacak resim, ışık olmamalıdır. </a:t>
            </a:r>
            <a:endParaRPr lang="tr-TR" altLang="tr-TR" sz="2000" dirty="0" smtClean="0">
              <a:solidFill>
                <a:schemeClr val="accent1">
                  <a:lumMod val="50000"/>
                </a:schemeClr>
              </a:solidFill>
              <a:latin typeface="Comic Sans MS" panose="030F0702030302020204" pitchFamily="66" charset="0"/>
            </a:endParaRPr>
          </a:p>
          <a:p>
            <a:pPr>
              <a:buNone/>
            </a:pPr>
            <a:r>
              <a:rPr lang="tr-TR" altLang="tr-TR" dirty="0">
                <a:solidFill>
                  <a:schemeClr val="accent1">
                    <a:lumMod val="50000"/>
                  </a:schemeClr>
                </a:solidFill>
                <a:latin typeface="Comic Sans MS" panose="030F0702030302020204" pitchFamily="66" charset="0"/>
              </a:rPr>
              <a:t>9-Çalışma masasında çekirdek çitlemek, müzik dinlemek, TV izlemek, mektup yazmak, hayal kurmak kötü bir alışkanlık yapacağından, öğrenci masada bulunduğu sürece zamanının tümünü etkili şekilde ders çalışmakla geçirmelidir</a:t>
            </a:r>
            <a:r>
              <a:rPr lang="tr-TR" altLang="tr-TR" dirty="0" smtClean="0">
                <a:solidFill>
                  <a:schemeClr val="accent1">
                    <a:lumMod val="50000"/>
                  </a:schemeClr>
                </a:solidFill>
                <a:latin typeface="Comic Sans MS" panose="030F0702030302020204" pitchFamily="66" charset="0"/>
              </a:rPr>
              <a:t>.</a:t>
            </a:r>
          </a:p>
          <a:p>
            <a:pPr>
              <a:buNone/>
            </a:pPr>
            <a:r>
              <a:rPr lang="tr-TR" altLang="tr-TR" dirty="0" smtClean="0">
                <a:solidFill>
                  <a:schemeClr val="accent1">
                    <a:lumMod val="50000"/>
                  </a:schemeClr>
                </a:solidFill>
                <a:latin typeface="Comic Sans MS" panose="030F0702030302020204" pitchFamily="66" charset="0"/>
              </a:rPr>
              <a:t>10-Yatarak </a:t>
            </a:r>
            <a:r>
              <a:rPr lang="tr-TR" altLang="tr-TR" dirty="0">
                <a:solidFill>
                  <a:schemeClr val="accent1">
                    <a:lumMod val="50000"/>
                  </a:schemeClr>
                </a:solidFill>
                <a:latin typeface="Comic Sans MS" panose="030F0702030302020204" pitchFamily="66" charset="0"/>
              </a:rPr>
              <a:t>ve müzikle ders çalışmak zaman öldürmekten başka bir anlam ifade etmemektedir. </a:t>
            </a:r>
          </a:p>
          <a:p>
            <a:pPr>
              <a:lnSpc>
                <a:spcPct val="90000"/>
              </a:lnSpc>
              <a:buNone/>
            </a:pPr>
            <a:endParaRPr lang="tr-TR" altLang="tr-TR" sz="2000" dirty="0">
              <a:solidFill>
                <a:schemeClr val="accent1">
                  <a:lumMod val="50000"/>
                </a:schemeClr>
              </a:solidFill>
              <a:latin typeface="Comic Sans MS" panose="030F0702030302020204" pitchFamily="66" charset="0"/>
            </a:endParaRPr>
          </a:p>
          <a:p>
            <a:pPr marL="45720" indent="0">
              <a:buNone/>
            </a:pPr>
            <a:endParaRPr lang="tr-TR" dirty="0"/>
          </a:p>
        </p:txBody>
      </p:sp>
      <p:pic>
        <p:nvPicPr>
          <p:cNvPr id="4" name="Picture 5" descr="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5085184"/>
            <a:ext cx="107632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www.yet.com.tr/wp-content/uploads/2014/01/terc%C3%BCman_ve_ortam-300x23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5008157"/>
            <a:ext cx="1584176" cy="123037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6995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4077072"/>
            <a:ext cx="6525344" cy="1080120"/>
          </a:xfrm>
        </p:spPr>
        <p:txBody>
          <a:bodyPr>
            <a:noAutofit/>
          </a:bodyPr>
          <a:lstStyle/>
          <a:p>
            <a:pPr marL="45720" indent="0">
              <a:buNone/>
            </a:pPr>
            <a:r>
              <a:rPr lang="tr-TR" sz="3200" b="1" dirty="0" smtClean="0">
                <a:solidFill>
                  <a:srgbClr val="C00000"/>
                </a:solidFill>
                <a:latin typeface="Comic Sans MS" panose="030F0702030302020204" pitchFamily="66" charset="0"/>
              </a:rPr>
              <a:t>ÖĞRENME STİLLERİ</a:t>
            </a:r>
            <a:endParaRPr lang="tr-TR" sz="3200" b="1" dirty="0">
              <a:solidFill>
                <a:srgbClr val="C00000"/>
              </a:solidFill>
              <a:latin typeface="Comic Sans MS" panose="030F0702030302020204" pitchFamily="66" charset="0"/>
            </a:endParaRPr>
          </a:p>
        </p:txBody>
      </p:sp>
      <p:pic>
        <p:nvPicPr>
          <p:cNvPr id="12290" name="Picture 2" descr="http://mebk12.meb.gov.tr/meb_iys_dosyalar/63/09/972531/resimler/2013_11/22084333_indir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7" y="1151588"/>
            <a:ext cx="3456383" cy="2185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4758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908720"/>
            <a:ext cx="6400800" cy="4824536"/>
          </a:xfrm>
        </p:spPr>
        <p:txBody>
          <a:bodyPr/>
          <a:lstStyle/>
          <a:p>
            <a:pPr>
              <a:buFont typeface="Wingdings" panose="05000000000000000000" pitchFamily="2" charset="2"/>
              <a:buChar char="Ø"/>
            </a:pPr>
            <a:r>
              <a:rPr lang="tr-TR" b="1" dirty="0" smtClean="0">
                <a:solidFill>
                  <a:srgbClr val="C00000"/>
                </a:solidFill>
              </a:rPr>
              <a:t> Öğrenme </a:t>
            </a:r>
            <a:r>
              <a:rPr lang="tr-TR" b="1" dirty="0">
                <a:solidFill>
                  <a:srgbClr val="C00000"/>
                </a:solidFill>
              </a:rPr>
              <a:t>Stilleri</a:t>
            </a:r>
            <a:r>
              <a:rPr lang="tr-TR" dirty="0">
                <a:solidFill>
                  <a:srgbClr val="C00000"/>
                </a:solidFill>
              </a:rPr>
              <a:t> </a:t>
            </a:r>
            <a:r>
              <a:rPr lang="tr-TR" dirty="0"/>
              <a:t>her bir öğrencinin yeni ve zor bilgiyi öğrenmeye hazırlanırken, öğrenirken ve hatırlarken farklı ve kendilerine özgü yollar </a:t>
            </a:r>
            <a:r>
              <a:rPr lang="tr-TR" dirty="0" smtClean="0"/>
              <a:t>kullanmasıdır.</a:t>
            </a:r>
          </a:p>
          <a:p>
            <a:pPr marL="45720" indent="0">
              <a:buNone/>
            </a:pPr>
            <a:endParaRPr lang="tr-TR" dirty="0" smtClean="0"/>
          </a:p>
          <a:p>
            <a:pPr>
              <a:buFont typeface="Wingdings" panose="05000000000000000000" pitchFamily="2" charset="2"/>
              <a:buChar char="Ø"/>
            </a:pPr>
            <a:r>
              <a:rPr lang="tr-TR" dirty="0"/>
              <a:t>Eğer bireylerin öğrenme stillerinin ne olduğu belirlenirse, bu bireylerin nasıl öğrenebileceği ve onlara yönelik nasıl bir öğretim planlanacağı da daha kolay bir biçimde kestirilebilir. </a:t>
            </a:r>
          </a:p>
          <a:p>
            <a:pPr marL="45720" indent="0">
              <a:buNone/>
            </a:pPr>
            <a:endParaRPr lang="tr-TR" dirty="0"/>
          </a:p>
        </p:txBody>
      </p:sp>
      <p:pic>
        <p:nvPicPr>
          <p:cNvPr id="13314" name="Picture 2" descr="http://www.elyazim.com/wp-content/uploads/2014/08/rehberlik-coklu-zek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4437112"/>
            <a:ext cx="2304256" cy="176659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1776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1196752"/>
            <a:ext cx="6400800" cy="4248472"/>
          </a:xfrm>
        </p:spPr>
        <p:txBody>
          <a:bodyPr/>
          <a:lstStyle/>
          <a:p>
            <a:pPr marL="45720" indent="0" algn="ctr">
              <a:buNone/>
            </a:pPr>
            <a:r>
              <a:rPr lang="tr-TR" sz="2800" dirty="0">
                <a:latin typeface="Comic Sans MS" panose="030F0702030302020204" pitchFamily="66" charset="0"/>
              </a:rPr>
              <a:t>Öğrenme stillerini temelde üç ana özellikte toplayabiliriz. Bunlar</a:t>
            </a:r>
            <a:r>
              <a:rPr lang="tr-TR" sz="2800" dirty="0" smtClean="0">
                <a:latin typeface="Comic Sans MS" panose="030F0702030302020204" pitchFamily="66" charset="0"/>
              </a:rPr>
              <a:t>;</a:t>
            </a:r>
          </a:p>
          <a:p>
            <a:pPr marL="45720" indent="0" algn="ctr">
              <a:buNone/>
            </a:pPr>
            <a:r>
              <a:rPr lang="tr-TR" sz="2800" b="1" dirty="0" smtClean="0">
                <a:solidFill>
                  <a:srgbClr val="C00000"/>
                </a:solidFill>
                <a:latin typeface="Comic Sans MS" panose="030F0702030302020204" pitchFamily="66" charset="0"/>
              </a:rPr>
              <a:t>GÖRSEL</a:t>
            </a:r>
            <a:r>
              <a:rPr lang="tr-TR" sz="2800" b="1" dirty="0">
                <a:solidFill>
                  <a:srgbClr val="C00000"/>
                </a:solidFill>
                <a:latin typeface="Comic Sans MS" panose="030F0702030302020204" pitchFamily="66" charset="0"/>
              </a:rPr>
              <a:t>, İŞİTSEL, KİNESTETİK</a:t>
            </a:r>
            <a:r>
              <a:rPr lang="tr-TR" sz="2800" b="1" dirty="0" smtClean="0">
                <a:solidFill>
                  <a:srgbClr val="C00000"/>
                </a:solidFill>
                <a:latin typeface="Comic Sans MS" panose="030F0702030302020204" pitchFamily="66" charset="0"/>
              </a:rPr>
              <a:t>.</a:t>
            </a:r>
          </a:p>
          <a:p>
            <a:pPr marL="45720" indent="0" algn="ctr">
              <a:buNone/>
            </a:pPr>
            <a:endParaRPr lang="tr-TR" sz="2800" b="1" dirty="0">
              <a:solidFill>
                <a:srgbClr val="C00000"/>
              </a:solidFill>
              <a:latin typeface="Comic Sans MS" panose="030F0702030302020204" pitchFamily="66" charset="0"/>
            </a:endParaRPr>
          </a:p>
          <a:p>
            <a:pPr marL="45720" indent="0" algn="ctr">
              <a:buNone/>
            </a:pPr>
            <a:r>
              <a:rPr lang="tr-TR" sz="2800" b="1" dirty="0" smtClean="0">
                <a:latin typeface="Comic Sans MS" panose="030F0702030302020204" pitchFamily="66" charset="0"/>
              </a:rPr>
              <a:t> </a:t>
            </a:r>
            <a:r>
              <a:rPr lang="tr-TR" sz="2800" dirty="0">
                <a:latin typeface="Comic Sans MS" panose="030F0702030302020204" pitchFamily="66" charset="0"/>
              </a:rPr>
              <a:t>Çoğunlukla biri ağırlıklı olmak üzere her üç öğrenme stiline de sahip olabiliriz.</a:t>
            </a:r>
          </a:p>
          <a:p>
            <a:pPr marL="45720" indent="0">
              <a:buNone/>
            </a:pPr>
            <a:endParaRPr lang="tr-TR" dirty="0"/>
          </a:p>
          <a:p>
            <a:endParaRPr lang="tr-TR" dirty="0"/>
          </a:p>
        </p:txBody>
      </p:sp>
      <p:pic>
        <p:nvPicPr>
          <p:cNvPr id="14338" name="Picture 2" descr="http://www.fatihokullari.k12.tr/files/images/28145/orj/y%C3%BCzde%20on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4581128"/>
            <a:ext cx="936104" cy="936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059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43608" y="980728"/>
            <a:ext cx="7334605" cy="4410824"/>
          </a:xfrm>
        </p:spPr>
        <p:txBody>
          <a:bodyPr>
            <a:normAutofit/>
          </a:bodyPr>
          <a:lstStyle/>
          <a:p>
            <a:r>
              <a:rPr lang="tr-TR" dirty="0"/>
              <a:t>Bir öğrenme stili bir diğerinden iyi veya kötü değildir. Herkes yaşamı boyunca tüm stilleri kullanmakta ancak bir tanesini daha fazla tercih etmektedir.</a:t>
            </a:r>
          </a:p>
          <a:p>
            <a:pPr marL="45720" indent="0">
              <a:buNone/>
            </a:pPr>
            <a:r>
              <a:rPr lang="tr-TR" dirty="0"/>
              <a:t> </a:t>
            </a:r>
            <a:endParaRPr lang="tr-TR" dirty="0" smtClean="0"/>
          </a:p>
          <a:p>
            <a:pPr marL="45720" indent="0">
              <a:buNone/>
            </a:pPr>
            <a:endParaRPr lang="tr-TR" dirty="0"/>
          </a:p>
          <a:p>
            <a:pPr>
              <a:buNone/>
            </a:pPr>
            <a:r>
              <a:rPr lang="tr-TR" dirty="0" smtClean="0">
                <a:solidFill>
                  <a:srgbClr val="7030A0"/>
                </a:solidFill>
                <a:latin typeface="Comic Sans MS" pitchFamily="66" charset="0"/>
              </a:rPr>
              <a:t>   </a:t>
            </a:r>
            <a:r>
              <a:rPr lang="tr-TR" dirty="0" smtClean="0">
                <a:solidFill>
                  <a:srgbClr val="7030A0"/>
                </a:solidFill>
                <a:effectLst>
                  <a:outerShdw blurRad="38100" dist="38100" dir="2700000" algn="tl">
                    <a:srgbClr val="000000">
                      <a:alpha val="43137"/>
                    </a:srgbClr>
                  </a:outerShdw>
                </a:effectLst>
                <a:latin typeface="Comic Sans MS" pitchFamily="66" charset="0"/>
              </a:rPr>
              <a:t>Aşağıdaki </a:t>
            </a:r>
            <a:r>
              <a:rPr lang="tr-TR" dirty="0">
                <a:solidFill>
                  <a:srgbClr val="7030A0"/>
                </a:solidFill>
                <a:effectLst>
                  <a:outerShdw blurRad="38100" dist="38100" dir="2700000" algn="tl">
                    <a:srgbClr val="000000">
                      <a:alpha val="43137"/>
                    </a:srgbClr>
                  </a:outerShdw>
                </a:effectLst>
                <a:latin typeface="Comic Sans MS" pitchFamily="66" charset="0"/>
              </a:rPr>
              <a:t>özelliklere baktığınızda </a:t>
            </a:r>
            <a:r>
              <a:rPr lang="tr-TR" dirty="0" smtClean="0">
                <a:solidFill>
                  <a:srgbClr val="7030A0"/>
                </a:solidFill>
                <a:effectLst>
                  <a:outerShdw blurRad="38100" dist="38100" dir="2700000" algn="tl">
                    <a:srgbClr val="000000">
                      <a:alpha val="43137"/>
                    </a:srgbClr>
                  </a:outerShdw>
                </a:effectLst>
                <a:latin typeface="Comic Sans MS" pitchFamily="66" charset="0"/>
              </a:rPr>
              <a:t> ağırlıklı kullandığınız </a:t>
            </a:r>
            <a:r>
              <a:rPr lang="tr-TR" dirty="0">
                <a:solidFill>
                  <a:srgbClr val="7030A0"/>
                </a:solidFill>
                <a:effectLst>
                  <a:outerShdw blurRad="38100" dist="38100" dir="2700000" algn="tl">
                    <a:srgbClr val="000000">
                      <a:alpha val="43137"/>
                    </a:srgbClr>
                  </a:outerShdw>
                </a:effectLst>
                <a:latin typeface="Comic Sans MS" pitchFamily="66" charset="0"/>
              </a:rPr>
              <a:t>öğrenme stilinin ne olduğu ile ilgili yaklaşık bir fikir </a:t>
            </a:r>
            <a:r>
              <a:rPr lang="tr-TR" dirty="0" smtClean="0">
                <a:solidFill>
                  <a:srgbClr val="7030A0"/>
                </a:solidFill>
                <a:effectLst>
                  <a:outerShdw blurRad="38100" dist="38100" dir="2700000" algn="tl">
                    <a:srgbClr val="000000">
                      <a:alpha val="43137"/>
                    </a:srgbClr>
                  </a:outerShdw>
                </a:effectLst>
                <a:latin typeface="Comic Sans MS" pitchFamily="66" charset="0"/>
              </a:rPr>
              <a:t>sahibi olarak kendinize uygun öğrenme yöntemini uygulayabilirsiniz.</a:t>
            </a:r>
            <a:endParaRPr lang="tr-TR" dirty="0">
              <a:solidFill>
                <a:srgbClr val="7030A0"/>
              </a:solidFill>
              <a:effectLst>
                <a:outerShdw blurRad="38100" dist="38100" dir="2700000" algn="tl">
                  <a:srgbClr val="000000">
                    <a:alpha val="43137"/>
                  </a:srgbClr>
                </a:outerShdw>
              </a:effectLst>
              <a:latin typeface="Comic Sans MS" pitchFamily="66" charset="0"/>
            </a:endParaRPr>
          </a:p>
          <a:p>
            <a:pPr marL="45720" indent="0">
              <a:buNone/>
            </a:pPr>
            <a:endParaRPr lang="tr-TR" dirty="0"/>
          </a:p>
        </p:txBody>
      </p:sp>
      <p:pic>
        <p:nvPicPr>
          <p:cNvPr id="15362" name="Picture 2" descr="http://istpsikodrama.com.tr/galeri/thumb-ders_%C3%A7al%C4%B1%C5%9Fma_foto-135055290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4653136"/>
            <a:ext cx="990312" cy="11521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5574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00800" cy="4857720"/>
          </a:xfrm>
        </p:spPr>
        <p:txBody>
          <a:bodyPr>
            <a:normAutofit fontScale="62500" lnSpcReduction="20000"/>
          </a:bodyPr>
          <a:lstStyle/>
          <a:p>
            <a:pPr marL="45720" indent="0">
              <a:buNone/>
            </a:pPr>
            <a:r>
              <a:rPr lang="tr-TR" sz="3200" b="1" dirty="0">
                <a:solidFill>
                  <a:srgbClr val="C00000"/>
                </a:solidFill>
                <a:latin typeface="Comic Sans MS" panose="030F0702030302020204" pitchFamily="66" charset="0"/>
              </a:rPr>
              <a:t>GÖRSEL </a:t>
            </a:r>
            <a:r>
              <a:rPr lang="tr-TR" sz="3200" b="1" dirty="0" smtClean="0">
                <a:solidFill>
                  <a:srgbClr val="C00000"/>
                </a:solidFill>
                <a:latin typeface="Comic Sans MS" panose="030F0702030302020204" pitchFamily="66" charset="0"/>
              </a:rPr>
              <a:t>ÖĞRENCİLERİN ÖZELLİKLERİ</a:t>
            </a:r>
            <a:endParaRPr lang="tr-TR" sz="3200" dirty="0">
              <a:solidFill>
                <a:srgbClr val="C00000"/>
              </a:solidFill>
              <a:latin typeface="Comic Sans MS" panose="030F0702030302020204" pitchFamily="66" charset="0"/>
            </a:endParaRPr>
          </a:p>
          <a:p>
            <a:pPr lvl="0"/>
            <a:r>
              <a:rPr lang="tr-TR" sz="2900" dirty="0">
                <a:latin typeface="Comic Sans MS" panose="030F0702030302020204" pitchFamily="66" charset="0"/>
              </a:rPr>
              <a:t>Okulda tertipli ve düzenlidir. </a:t>
            </a:r>
          </a:p>
          <a:p>
            <a:pPr lvl="0"/>
            <a:r>
              <a:rPr lang="tr-TR" sz="2900" dirty="0">
                <a:latin typeface="Comic Sans MS" panose="030F0702030302020204" pitchFamily="66" charset="0"/>
              </a:rPr>
              <a:t>Diğer öğrencilere örnek gösterilirler. </a:t>
            </a:r>
          </a:p>
          <a:p>
            <a:pPr lvl="0"/>
            <a:r>
              <a:rPr lang="tr-TR" sz="2900" dirty="0">
                <a:latin typeface="Comic Sans MS" panose="030F0702030302020204" pitchFamily="66" charset="0"/>
              </a:rPr>
              <a:t>Kullanılmış ve yıpratılmış kitapları hiç sevmezler. </a:t>
            </a:r>
          </a:p>
          <a:p>
            <a:pPr lvl="0"/>
            <a:r>
              <a:rPr lang="tr-TR" sz="2900" dirty="0">
                <a:latin typeface="Comic Sans MS" panose="030F0702030302020204" pitchFamily="66" charset="0"/>
              </a:rPr>
              <a:t>Öğretmeni gözleriyle takip ederler. </a:t>
            </a:r>
          </a:p>
          <a:p>
            <a:pPr lvl="0"/>
            <a:r>
              <a:rPr lang="tr-TR" sz="2900" dirty="0">
                <a:latin typeface="Comic Sans MS" panose="030F0702030302020204" pitchFamily="66" charset="0"/>
              </a:rPr>
              <a:t>Öğretmenin kıyafetinin düzenli olması onlar için önemlidir. </a:t>
            </a:r>
          </a:p>
          <a:p>
            <a:pPr lvl="0"/>
            <a:r>
              <a:rPr lang="tr-TR" sz="2900" dirty="0">
                <a:latin typeface="Comic Sans MS" panose="030F0702030302020204" pitchFamily="66" charset="0"/>
              </a:rPr>
              <a:t>Okul kıyafetleri düzenlidir. </a:t>
            </a:r>
          </a:p>
          <a:p>
            <a:pPr lvl="0"/>
            <a:r>
              <a:rPr lang="tr-TR" sz="2900" dirty="0">
                <a:latin typeface="Comic Sans MS" panose="030F0702030302020204" pitchFamily="66" charset="0"/>
              </a:rPr>
              <a:t>Ödevlerini itina ile yaparlar. </a:t>
            </a:r>
          </a:p>
          <a:p>
            <a:pPr lvl="0"/>
            <a:r>
              <a:rPr lang="tr-TR" sz="2900" dirty="0">
                <a:latin typeface="Comic Sans MS" panose="030F0702030302020204" pitchFamily="66" charset="0"/>
              </a:rPr>
              <a:t>Sözlü yönergeleri takip etmekte zorlanırlar. Yönergeler ne kadar uzun olursa o kadar çok güçlük çekerler. O nedenle tahtaya yazılmasını isterler.</a:t>
            </a:r>
          </a:p>
          <a:p>
            <a:pPr lvl="0"/>
            <a:r>
              <a:rPr lang="tr-TR" sz="2900" dirty="0">
                <a:latin typeface="Comic Sans MS" panose="030F0702030302020204" pitchFamily="66" charset="0"/>
              </a:rPr>
              <a:t>Yönergelerin sistemli ve basamaklı olması onları rahatlatır. </a:t>
            </a:r>
          </a:p>
          <a:p>
            <a:pPr lvl="0"/>
            <a:r>
              <a:rPr lang="tr-TR" sz="2900" dirty="0">
                <a:latin typeface="Comic Sans MS" panose="030F0702030302020204" pitchFamily="66" charset="0"/>
              </a:rPr>
              <a:t>Kurallara uymak ve disiplinli olmak en büyük özellikleridir. </a:t>
            </a:r>
          </a:p>
          <a:p>
            <a:pPr marL="45720" indent="0">
              <a:buNone/>
            </a:pPr>
            <a:endParaRPr lang="tr-TR" sz="2800" b="1" dirty="0">
              <a:solidFill>
                <a:srgbClr val="C00000"/>
              </a:solidFill>
              <a:latin typeface="Comic Sans MS" panose="030F0702030302020204" pitchFamily="66" charset="0"/>
            </a:endParaRPr>
          </a:p>
        </p:txBody>
      </p:sp>
      <p:pic>
        <p:nvPicPr>
          <p:cNvPr id="4" name="Picture 2" descr="C:\Users\MEB\AppData\Local\Microsoft\Windows\Temporary Internet Files\Content.IE5\GKI1ZEKR\MC90008903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92" y="4509120"/>
            <a:ext cx="1499836" cy="144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4387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259632" y="836712"/>
            <a:ext cx="6400800" cy="5112568"/>
          </a:xfrm>
        </p:spPr>
        <p:txBody>
          <a:bodyPr>
            <a:normAutofit fontScale="32500" lnSpcReduction="20000"/>
          </a:bodyPr>
          <a:lstStyle/>
          <a:p>
            <a:pPr lvl="0"/>
            <a:r>
              <a:rPr lang="tr-TR" sz="6400" dirty="0">
                <a:latin typeface="Comic Sans MS" panose="030F0702030302020204" pitchFamily="66" charset="0"/>
              </a:rPr>
              <a:t>Karmaşık ve ne olacağı belli olmayan işlerde huzursuz olurlar. </a:t>
            </a:r>
          </a:p>
          <a:p>
            <a:pPr lvl="0"/>
            <a:r>
              <a:rPr lang="tr-TR" sz="6400" dirty="0">
                <a:latin typeface="Comic Sans MS" panose="030F0702030302020204" pitchFamily="66" charset="0"/>
              </a:rPr>
              <a:t>Uzak geleceğe ait planlar yaparlar. Plansızlık onlar için huzursuzluk demektir. </a:t>
            </a:r>
          </a:p>
          <a:p>
            <a:pPr lvl="0"/>
            <a:r>
              <a:rPr lang="tr-TR" sz="6400" dirty="0">
                <a:latin typeface="Comic Sans MS" panose="030F0702030302020204" pitchFamily="66" charset="0"/>
              </a:rPr>
              <a:t>Gördükleri şeyleri görüntü olarak belleğe aktarırlar ve görüntülü olarak hatırlarlar. </a:t>
            </a:r>
          </a:p>
          <a:p>
            <a:pPr lvl="0"/>
            <a:r>
              <a:rPr lang="tr-TR" sz="6400" dirty="0">
                <a:latin typeface="Comic Sans MS" panose="030F0702030302020204" pitchFamily="66" charset="0"/>
              </a:rPr>
              <a:t>Okudukları metindeki yazım, noktalama ve diğer dil bilgisi kurallarına duyarlıdırlar ve hataları çabuk fark ederler. </a:t>
            </a:r>
          </a:p>
          <a:p>
            <a:pPr lvl="0"/>
            <a:r>
              <a:rPr lang="tr-TR" sz="6400" dirty="0">
                <a:latin typeface="Comic Sans MS" panose="030F0702030302020204" pitchFamily="66" charset="0"/>
              </a:rPr>
              <a:t>Harita, poster, şema, grafik gibi görsel araçlarla kolay öğrenirler ve bu araçlarla öğrendiklerini kolay hatırlarlar.</a:t>
            </a:r>
          </a:p>
          <a:p>
            <a:pPr lvl="0"/>
            <a:r>
              <a:rPr lang="tr-TR" sz="6400" dirty="0">
                <a:latin typeface="Comic Sans MS" panose="030F0702030302020204" pitchFamily="66" charset="0"/>
              </a:rPr>
              <a:t>Karmakarışık bir ders onları ruhen ve bedenen yorar. Yapılacak işin başından sonuna kadar detaylarıyla belirlenmesi ve görülmesi gerekir.</a:t>
            </a:r>
          </a:p>
          <a:p>
            <a:pPr lvl="0">
              <a:buNone/>
            </a:pPr>
            <a:r>
              <a:rPr lang="tr-TR" sz="6400" dirty="0" smtClean="0">
                <a:latin typeface="Comic Sans MS" panose="030F0702030302020204" pitchFamily="66" charset="0"/>
              </a:rPr>
              <a:t>.</a:t>
            </a:r>
            <a:endParaRPr lang="tr-TR" sz="6400" dirty="0">
              <a:latin typeface="Comic Sans MS" panose="030F0702030302020204" pitchFamily="66" charset="0"/>
            </a:endParaRPr>
          </a:p>
          <a:p>
            <a:endParaRPr lang="tr-TR" dirty="0"/>
          </a:p>
        </p:txBody>
      </p:sp>
      <p:sp>
        <p:nvSpPr>
          <p:cNvPr id="12290" name="AutoShape 2" descr="data:image/jpeg;base64,/9j/4AAQSkZJRgABAQAAAQABAAD/2wCEAAkGBxQTEhUUEhQWFhUXFxgbGRcXGRcYGxkYGhgdGBkXFRgcHCghGBolHhwcITEiJSksLi4uFx8zODMsQygtLiwBCgoKDg0OGxAQGzYkICQ2NC40MjgsLC80NDcsNC0sNC80LCwsLCwsNCwsNCwsLDQsLCwsLDQsLCwsLCwsLCwsLP/AABEIAQ0AuwMBIgACEQEDEQH/xAAcAAACAgMBAQAAAAAAAAAAAAAABgUHAgMEAQj/xABHEAACAAMFBAcFBQYFAgcBAAABAgADEQQSITFBBQZRYQcTIjJxgZFCUmKhsRQjcsHRM4KSouHwQ3OTssJj8RUWJFOj0uII/8QAGgEBAAMBAQEAAAAAAAAAAAAAAAMEBQIBBv/EAC8RAAICAgIBAwIEBQUAAAAAAAABAgMEERIhMQUTQSJRYZGh8BQycYHBBhUjUrH/2gAMAwEAAhEDEQA/ALxggggAggggAggggAggggAggjGZMCgliAAKknAADUnQQBlCxvZvjIshEq+GtDg3ZYDOVAFTMmBcQoAJxpWniQhb+9L3ekbNNTiDaKVHD7lTn+M4cAc4rPZrTK2iczFnMlrzMSTWY6S61NSzUYxxN6j0dRW2dG8O9lstsws8+YZYYtLWtwL7pAQDtc9NDDbub0uz7ORKt4adL/8AcFOtUcTpNHz8Yr+PHUHAx2jk+rtj7Wk2qUs2zzFmS2yZfowOKkaggER3R8nbB25abBN62yzCvvKcVccJie0OYoRoYvrcTpIs+0AJbUk2mmMomofiZTe0OWY+cAO8EEEAEEEEAEEEEAEEEEAEEEEAEEEEAEEEEAEEEI2//SRI2eDLl0nWk5SwcE4GaRlyUYnlnADHvJvFZ7DKM20zAi5KM2c+6i5sY+ft9t/rTtJigrJs1cJQPe5zSO+fh7o55xBbY2nPtk0zrU5dzkMgo91VyVeQ86xoAgDCXLAy9Y77On3E4496SoIJp3mYg40PdHHKOMmG7au7E2y2BmmMtWmSmZKGq5qBerQmrY4R44Skvp+D1SUX2KMEEEengRqeVjeU3WBBBFRiMQQRkeYjbBAFm7g9LbS6SNpEsuAW0Uqyj/qgd5fjGPGucXTZrQsxFeWwdGAKspBBByIIzEfI7oDnDBuZvtadmPRT1lnJq0pjhjmUP+G3PI6wB9OwRCbrb0We3yuss71p30ODyzwddPHI6ExNwAQQQQAQQQQAQRFbxbQeTKDSwpYtTtAkUCM9KAjE3btdL1aHKJOW1QCNRWAMoIIIAIxdwASSAAKknAAcSY49s7Xk2WU060OJctcydToqjNmOgGMfP2/vSFP2ixlSqybIDS77UznNIz/CMBrXQBo6QOloktZ9mnk1pw/+Hl8Z8gc4qhJeJZiWYmpJqTU5mpzPOPUQDKMoAIICYdd091CCJ9pF1VxRDmTozjQDQZk/OG++FMeUjuutzekSe6G7KJKDz5atMfGjgNcXRaHJtT6aRh0gWdxZhcY9WJi30JJpWoUqTkL1MMssqYtqmFvpBnBbGRq7oo8jfPyUx89jZd0spPfl+PwNGymCr1rwVjBBBH05lhBBBABBBBAGzZlunWWas6yzDLmLw1GqkZMp904Re/R90mSbdSTPpJtOV2vYmHjKJxrhihxGlYoSNcyVXEYEZEcRl/3gD6/gikuj7pYaXds+0iSuAS0ZkDhO95fjzGvGLqkzQyhlIZSAQQagg5EEZiAM4IIIAi941rJH+bJ9DNRT8iY2bAmVs0quYRVPioun5gxjvGP/AEs4jNULjXFO2PmIx3ffsTFHszX9GPWj5OIAlIgN8N7LPs+T1k9u0a3JYpfmHgo0HFjgIn4+Vd6rdNtNtnzbQxZhNmIqn2FSYyqgGgFPzOJgDLejeS0bRm9baGogr1cpSbiA8Bx4scTyGERgEEEAeqKkAZkgDxOEbrXY3lEBxSuRGIPgfyjSGpQjMEH0xxhulBLTJusCMNRRlOhFeHz84r3Wutp/BPVUrE/uKEMO7G8K2eomrNmCouANVUoNEY0B518hmYbaNjeSaOMNGFbp89DyPzzjlDg6x1OELoafhnClKuRZuz97pM1lLNcJcIks96pNL7kYAcMfqBC9v/tYTZqykNVlVqRkXOfoMPMwqwRWq9PrrsVkfglnkynHiwgggi+VgggggAggggAgjosljmTO4pPPIDzOEeWyyNKa692tK9k1+oGMc8471vs64S1vXRzugOcM+4u/s/ZrBGrOspOMuuKcTKJwU/D3SeBxhZgjo5PqrYW25FskrOs8wOh4ZqdVdc1YcDEjHynu5t+0bPnddZW/HLNSjrwYfQ5jTUG7Nm9Luz3lK0x3lOR2pZRmunIi8oII1B4EZZQA+WiUGVlOTAj1FIXtz5xNQczKkuebUaU/p1Y9YZYVNim5ailcA9ol+bMtoQeAW9ADXFbdJfR19qrabIAtop20wCzgOfszOByORpmLJggD5HnSmRirqVZTRlYEEEZgg5GMI+id/NwJNvW+tJVpA7MwDBhos0e0OBzGmoNAbb2bOsk4ybTLKOPMMPeRvaXn60ygDkL0x4EH0NaQ3bF2nKmCgYB/dODf18oS5k6ooIm93LdKUBXoGqc/aJOHidKekVcqHKOy1iz1LQ2ugIoQCDocREVad25D5KUPwGnyNR8okBMY91aDi2H8ufrSPbj++vkv/wCozYylHw9F+UYy8oW7Tuy64y3Dj3WFD5MMD6CIh0KkhgQRmDmIe/vB7req/mY4NqWJZ4p3ZoBu1wPMfEvhWkXKcqW9T7RVtxotbiKMY9YK0GJ4DExKbJ2OZxN+qopo3EsM1Hhqf7DRZ7LLkr2FVBx/VjifOJrcqMOl2yGrGlNbfQlpZJpylTP4SPrG1NlTz/hN5lR9TDkLWhyYH8Pa+lYPtS8SPEMPqIgeZP8A6k6xIfcWJO704966o5mp9B+sStj3elri9Zh54L/D+pMSku0I2CspPAEGNkQTybJdPomhj1x+Dh2jtBJKVJApkB9AIR7VbmdixzPyGg/viYcNuW+XKUV72gAxPKEY4nxP1i1hx6ctFbLl2o7OtTUR7ABG+wWKZOmLKkoXmOaKq5n9AMyTgBiYvFILDY3nTElSlLTHYKqjUn6DUnQAmL22J0U2JJEtbRLE2cB23xALE1NBwFaDkBHV0ebhpYE6yZR7U4oz6IM+rl8uJzanIAOkAEKW0vu7ax4mzzfm1nmHyQiI0dIv3p+5BkXiAysb93RwtKGud2uRzrhEpvIUmmzTUaqTRMlBhkRNQMreVz5xxGyMvDOpQlHyhrgjl2Xaesky3ObKCRwanaHkaiOqOzkIh95t27PbpXVWhLwzVhgyN7yNofkdaxMQQB8xb67hWnZ74gzZLNRJyjMnJZg9h9OB0Og7th7FWQt56GYRidF5L+Z1iwukXbHWTxZ1PYk0L85rCqg/hUg+L8oS7Q1TTOhApoznEA/Co7R44eEUbpucvbi9L5LlUVXD3Gtv4B7TlTAHIkEluaoMSPiNB4x0yNk2qYLySpxHGigeV1GB9THthsbO9xBec4sxwAGV5joNAB5akPmxp06QoBnvMoKUYLdH4RS8B4sYpyyqKXpr9NsmdNs1tvv8kV5aJU6VhMR1/wAxcPVQGHjcMeBlmChGOYx9GVhn4j+kWy+176lZspHU5j+hrFW7flIs5zKRpQBqUYg3SfbUjNDrxWuojqNtF38j7/I5Str/AJltfn+pzqj5VAHvDvNzpSin18ozWzKDWlTxbtH1OUZSnqK5cRwIwI9YwnzaYCgNKknEKMqkDMk4AamOFGUpcV5LEpwjHk/BsmTAoqxAHM0jD7QPi/gf/wCsZbOsEya33akY0ZzdvfvOcF/CgNOUPVm3SsBHam2i9qTMYfTCJFGhPjKff7+5XlddrcY9fv7CFeR8Oy3I0JHiDiI86incNORxX09ny+cOm1ej8lb1mnibTKXNIr+5NXFT4gwmAsjFHBBDFSGwZWHsPTCvBhgfr3ZQ4rlB7QryeT4zWmKm820JhPVPLu5GudQDWqHhXX5CISz5w/bY2cJ8sqcGGKngf0Mcm4nRxPtzX5h6mzqxDTMCzEGhWUP+RwHPIWsWyMo6XRBlQkpbZE7u7vz7bNEqzpePtMcEQe87aDlmdBH0DuVuZI2fLonbnMPvJxHab4V91Boo86nGJbYexZNklLJs6BEHmWOrOxxZjxMSEWisEEEEAUBYR92lcCFAI5gUMMWxNonqJtnY937+VyaWweag8VqwH44i9p2fqrTaJXuTnp+Fz1i/ysI0o5Uhl7ymo/Q8iMDyJjIhN1Ws1ZQ9yot3dqfUTE0DX1/BNF+v+p1g/diaisN1d75EsSutZwwQy5oEuY92hvISVU1ob4oK9+sWNYLfLnJflOrqdVNceB4HkcY1VJPwZbi15R0mFHevfH7OxlygrOoBdnrdSoqFoKFmpQ5igI40hthE3o3YKm1WvrKqJU2YEu49YJRA7VcVB7WVagR118nEuT6RXRtxmTHbrEd5js5BDS2JY3qKGrepkOQEY2U1IJzozUPFnIx5gLSM0kKyAMARQYGNNjN26PdLofGt9Kn8JPnGapxnGfFaZfcJ1zhyltb/AMDtuzZwskPrM7RPL2R5LTzJ4xJzpqopZiFUCpYkAADUk5CODdyaDZ0A9gXD4rh9KHzha6XpM1rD93UqsxTMA9wA4nkGoTHzyr97J4Sets0pT4V8kWBbLEZYUllN4VFD4Y8xiMecKu9tnFEmcDdPNWwp/Fd+fGKo6M+vmbQkFC5WWDeJJIWVQ1XkDoOMWvvhaQEVMSWYUUAkm794aAYnugfvCLl2NHHyoxrfTIKbXZU3IWLCcCD8J/lun5qT5xns2zGdMVKkXiGJ4VW96rLugc3rHK0sqrX0nKSAAaGWGogyv0r2i0Te6jD7SeatT+CUR/KI1Mj/AI652Re2yjTL3JRg1pIcbNZwoVJa0AwCj+8Y2MpBoRQ8IrDf7fe12LaEsWdgqy0DXSKq5cEG+NQBgOBxib6Ot7rRtA2hrTdLKyEFRdADAi4Byu18zGLZgSWN77ffn8zQjkp2+2kNVvsomIVNRqGGBVhkyniIQrSpJJfOpSYf3rpYV4N2geHjFiTGoDCBtfE2inFgPEIFP8wMd+mWyUtfB7k1qUHs8kOSoJzyPiDQ/MQ29Fu0SlonWYnszF6xBwZaB/VSv+mYSmtV0t3R23peYCvaOSrVjjXSOjYW1OqtUqcpUspNEKzEDAqylb5XDA1y0jaqpnC38ChZfCdPfn+hfkEcGw9qpaZKzUqAagq2asDQqf1yIIIzjvjQKYQQQQBV3SVYertaTR3Z0u6fxy/zKkfwGFiLW372QbTZHCCsyWRMl82TNR+JSy/vRU8twQCMiKxl5kNT5fc0sSe4a+xx7Laofjff/e0TGy9pTbPM6yS1G9pT3XHuuPocxpqDByz1c4g5PiPHUfKvrElEDk4y5RJ+KlHTLm2BtlLVKEyXhoynNGGat+R1BBjftWy9bJmy/fluv8SkfnFU7u7XNknCZU3GoJgzF2vfpxXPwvDhFuKWIqCpB5H9Y1abfcjv5Mu2v25aKEsDVlrXOlD48I1WpLpLUJVgA4GeGIZfiBx/sQxb1bK+zWuYtKLNJmpwN41cDwYnyKxFRmS5U2GjqN1eme7M2s0hr2DI1K6K9MAwOSTBlQ55aYNMnb0hhi4Xk1FPoaV8oS2k0eiVSudMQeZU4H6xg8lxgJUs5YrfQHDgrUjm7EovfLfFkcLbq+muSHNNoygers3V9Y5wC0pzd7ugzPHLWJaxyFlYri570xqFm/QchgIRtgW1LO7vNlqGICqEBvY9psziO7jXCJK1byzhikpAMcyzHSmVMfWMvIxbVPhV4+/3LEJqUdyWvwG2ZMvAq4DKcCGAIIhE2tZDZLQrSsENGSpwUr2SjH3SGu10DKNI7E3ntCk9ZZ1IU0N0sCKUrnhgajPSNG39opaZUppRoVdwysPhNVYaqaU8uUdYdeRVZxs7i+n8i+vUVJLv4OzaOxrHtNVaapvphgbrp8LcR6jURK7E2NIskrq5C3VrU1NSx4sTmYr+VbCKG6QRkSzgjks0Zjk1D4x3LtWacGaaAeBT/cMaecXLfT72uEZbj9iKGTSnyktMattbVCC6uLnur/ybgo+cJ1pmXRTvUIZviatVU82bE8qxrm2wLWmZONGDvUe8cQDzYmMpEtqhml5VovaNCc2J9pjx+kT4+Ksdbl5Obbve+mHj7myy2JVGIBY4seJOJPrG/ZuzhaLXJkklQzAVXMXVLgjwpGSHCpFMef5xPdGlj6y3GbTCUjHwZ+wv8oeJKVKVqbPbnGNbSLB3V2KbLJKM4dmcsxAIGQUAAk0wUedYmoII1jKS0tBBBBA9IfeDeSRZLomliz1uogvMQMzwAHEkRU22LTINoYyLwSZVwrKVuNm6V7p94UJzb3YnulCQy2yVMPceVcB4MjMSP5x84WJiVFD/ANjoRGdlW/Vwa6NDGqWuafZz7QkX05jEHhGeyZ5Ki+KPdryIyJU8jgdQY2S20Of15iJndTZ8uek2zuSrKwdGGYV8Dd5hsf34hpip/Q/7E10nD6kRYNTjDtuXvIpAszPSbLHZB9qX7N3jdyIzwBhLazvLdkel5GKk5A0OBpzFDTgYXNtErPvIaEKtCGIocTgQK/OJsTcZuLIcrTgmXxvVsIW2z3QQs1e1LY5Bqd1vhOR8joIqOa5RzLmqUdcGBzDDQ/rrnE9ul0qlLsraIqMAtoQV/wBVB/uX0GcNO3t3ZG0pXXSJidbjcmqbyuK4JMpmOBzWuuINm+j3F15K9F3tvvwVu/fT+9TGbMBmaf3wjlt1mnWacsqehVgMjiCKnFGyZefrTKPBaFLm9h45YDCM6VbXTL6mn2jJwGJuriaVPGgoK8AI7JDm+Sql2lgMFCkgsTRWOHdXvUzJCjjGsTBTvLTkRHrChBJukZEG6RxoRiIjb31o61+J0yLK5HaVgOdUFdS7EBmxxooFeMc7XakJQqoK1GFSBiABgAMAAOcZTLWxFGnOy8L1a8sMY5rGtFPD+h/pHMISXbOrJubXJ7PJLrSjceFdI0zbLLYgKgzOnGn6R0WZRdxAOP5CDuuODfn/AFxiXffRHrrs8tCgUoAMW/KMzaV5+g/WNVsmgXanU/lG2yJMtE5JEoqrTGIBatMFZsaZDClcaV1gouWkG+O2c1stIp2dc/XLCLg3B2GbLZRfFJsw33BzWooqfuj5kwr7ibnHrjMtYAeS3Zk1BN72ZraFdVpUamhFBZsaGPTw7ZRyLufSCCNNrtKy0LtkB4k6AADMk4AakxALbZ4nlajrXlKVlVqkkFm7T0710DE17RIAoDWLRWGWCF4bVeQ5DkzpK4GbQB1bNuyopMRdSKEVAo2N2En7+TWZjZbOJsmpCTLxW9dN1iBTK8DTiKGGmNjLvNsNLZIaU+B7yPqjjJhxGYI1BIiobVZJkmYZM9bsxfRho6H2lMWrv3aZ0uwznkEhwF7QzVL6iYw4EJeNdKV0im0lmaAzzJrMCaEzHYgnXtE1rzzijmcet+S7icvjwdZEbbFa2kTknIt4rUMtaXkOYroa0I5gRzqGGdDzyPpl9I2RQjJxe0XpRUlpnTtHaHXzWmmXcvU7N4scBS8xwqSKDL2RCVtq1ffuKDAga+6OcNkIdom33ZveYnyJw+UXcRuc3JlPKSjBRRn9qPAfP9Y22Pak6S/WSZrym4oxWviBgw8axxwRoFAZ5+/lqmKFtAk2gDWdLNfEGUyUPMRBjbhvtelKVr7JeowBpUsa+frHJGqV3n8R9I5lBS8nUZuPgaJM4GUs64VlsSoc3gLwNCpatAcMo6Bar2obzrn4GF6TbWudST92X6ynxhCvzX6CAyV4Rn3QjCWj6L0/BllU+4mvOhj67kPn+sZC1NypwpC0q5ipwPE8B/f9mBRicSctTwyziJpFiPpVvXa7GM2ggYGg/vjHJaNoyx33U/vY+gMRKuEIegJRgwyzUggeopHPbZvWzXmuBedix8zkOQGA5ARNTSp97M71GqWHJRensad3Gk2ueqM4RL61JNxiGN09SGBvUIFa4CvOLCs2662Jkmm9Mo7MbSD2VQoyhTLX9niwq3aGGJGUVHYU+7XzPqSfzhj2HvZarKR1cy+g/wAOYScOCtmvzHKPoP8AZpRgpw7/APT555/KTUui4UmdbdIYLNX9nM0Nc0eneRtR4EUIBiYsFr6xa0usDddTmrDNTx0IOoIOsVrsfeqzTyBLIss4n9jM7MqY3/TYdlXJxqudcV1DfJ2mqt1zVQgBLQjUBXMyphFaUrVbwwYNmbsUpRlF6ktEqaa2jo2pbVDszdyRQ0zvTmFVWmpVSCBqZi6iPbPJMmU82cwWbMxmNUdhRUhFOVFFccqknKIizWpFBn2lgkqQb7Fj3rRM7ZUe9cvBQMcboGKxXW+e+Ey2tdFUkA4Jq3Bpn1u/0pPjYs75aj4+5HbbGtbZt3x3sNoPUyOzIGBIzmDh/l68WOeGBsjo/wBmoNn2a8oqyF/9Ri//ACijCpOAzOA8TlH0pYLOJcqXLGSIq/wgCL3qNUKK4Vw/qQY83OTkzoK1wMVtvduVKkK1okTkkLrLmkiXU5CWwBZeSgNypFlQv76bufbZKor3HR76Eiqk3StGHChOIy54g4tkFKOmtl+ubjLp6Khs88tWqstNSMDzGtPECN0TEzcjaINAkpuauKfzAH5Qmb2WmdYp5s80KZgVWN16qA1aA9kY4V8xGX/DWN+DS/iIJeTq25a7kpqHtN2R4nXyFT5QoQNbXmmr0oMgBQV45mpp9TBGhj0+3HT8lG+33JdBBBBE5AEaZPefx/KN0cwchmoCakfSAOg8s9PGHHdzcq0WpUmEpKlOAQa32I+FRgP3iKcITJL1AJi2Oh3a96XMsrHGWesT8DHtDybH9+OJVRm9st4+dfjxca3rZ0W7o3swlywDMD30Be92mDMAaggrllQYRF70dHZlrfsVWoO1KY1LYd5GOZ4qfLhDrNskxZssk4dbib7sXqS61QiiXQKYVz0iS2tb0kSZk6b3EUk8TwUcyaAczCVUGtaPKvUMiuakpPo+dLS5rdIIIPaBFCDwIOIP9I0scI6do21p8150yl+YxY0yFcgOQFAOQER/V9sAkm8RTE4Y5R1TUo6ijzMy55NjsmMMlaKBwAHyjKPY8j7mK0kj5p9s8ZQRQioOhiQs2358mWyh76XGF2ZVqKc1Vq1C63TUAgEAUjhVSSFUVJNB6VxOgoDG+0bLm3TS6ajQmvzFD6xnZ2Rhxft3tbLWPTfJcq10bdpbWnTwomtUJWijBQzGrtTVmJJJPE5DCOKDUgggjMHAjxEEXaI1xgvb8Fexycny8knuvZetttml+9OQ+SHrG/lUx9ExR/RRZus2kDpJkzHr8RKyx8mb0i8I+e9Wnyv19kaGJHUN/c9gggjMLQR8vdKNpL7VthPszAo8FlqKev1j6hj5+6VtybULfOtMqRMmyZpV70sXyrXQrBkWrDEVrSnagBDkkAAVEZGYOIjEbKtFafZ59eHUza+l2JOw7l7Qnfs7HPP4k6sesy6IAi2tA0xjTMnnwiw9k9DNumUM55MgcCTMf+Fez/NGHSJubZNmSJUtWedaZ7YO5oEloQWKouGJurjXBmgBIlDsjwEZOKgiPYIA02dvZOBETm6m1vstrkzq0UNR/wDLbstXkAb3ioiEnS64jMf3SPZUy8OeogD6TtzVaTQj9rj/AKUw/pFX9K28nWzPsko9iUazCMmmaLzC/wC78MaP/M3U2KzTUKCfdeUFVbp7CshnTc77C8CK077Z1NEBnLk0JpXFjmTr4mPTw9mTtFxP0jOzSqOpOJvDHwxw9I9loAKCMpfeHgfyH5xPix5XRX4nFz1BsnI9lIzGiqWpnTIeJOFeUapL1A+cTOyJoKXcitajjUkhvP61jc9WzrMSlTrW9/oVMHHhfZxmyPuvKZXZGAU1JFCKEEHKtKA18onkYEAg1BxBGo4iPY1pLuns5HTgeI4eH9n4jMzZZclOa+pdH0ePjqhcY+DTb7IJi4d8d0/keR/rEC80Ba8coaIT9o4TZg0DH59r843P9OZUk5Ut9eUZnrFK0rF58FqdBdi7NqnnVklg/hBdv949ItSFTov2aZGzpIYUaYDMIOB7Zqtf3bohrjnJnztlL8SKqPGCQQQQRASBBBBABBBBABHzJ0h7c+2bSnODWXLPVy+F1Kgnza8fCkXv0h7c+x7PnzlNHu3Jf+Y/ZU+RN7yj5jsaUHy9IA6IIIIAI0zpXtLn9f6xugMAcidsmuAwqOJxHllHUBHs671hKLdBAwqWy4k4nX1ggAgVqGulPT9YIIkqtdclOPlHM4qS0yf3fsaTFZyb1Gu3QcMADVqZnHKJY7Ol1BUXSMipII/I+Yhf2As4MWlAFcAwY0BPLAm8ONP6NSk0xFDwzjMzsm2drbl0/jf6aNLEqhGtJRMZYYZkHnSh89PpGcEEZxdCJ7o93KlWh2tk/tqJhEuVTskqAL7n2sclywxrouWmZdUmLd3CsJk2CQrCjMpcg5gzCXofC9TyjQwHKMm19tFHN04pMnxHsEEaBQCCCCACCCCACCCCAKW//oHbFXs9lBwAM5/E1SXXyvn0irZIoBE30m27rtqWpq4LMEteQlqEI/iDHzMQ8AEEEEAEEEeGAPPa8vzjKPZ13rGuBgtBS9QnnWnMGPIAIIIIAnN3raFFzUE4cQTWo8K0hilzAcjCDGxtqTUpdav4hX54H5xRuxHJ8osu1ZSitSHyMXcDMwx7G6PntEiTPW2gLNlo4HUk0DKGpXruedIYNndGlmQ3pzzJ3wkhF8wuJ8C0QrDnvsmeXD4E7dHYDW6cGZT9mlntk5MR/hjiTrwGGoi5xGuz2dUUIihVUUCqAABwAGUbY0KqlXHSKFtjse2EEEESEYQQQQAQQQQAQQQQBTnSV0WTJk2Za7D2i5LTJBNCWPeaUThicSp1JodIqSbflOZc1WR1wKsCrDxU4x9b2q1y5YrMdUHFmCj1JiE2t/4baxctDWWdTK80skH4GrVT4GPHJLyz3R8zrMByMZRaW+XRbZEufZHmI7km4WExAijtP2u1mVHe9qEyZuBbA6y5N2azVooN04CpNHwA511HGIXlVKz2nL6vsSKmbhzS6ICCJK3bq7Rk/tLHP8VlmYPWXeAiJ+0dWy9dLIFcVaqE4ZY4jj5RORHo7x8B+f6xnHLLtaksRlXjWgplXWM/tQ4QBvgjlNsHL1gW0k92h8MYHujqjRa8hHZZNiWydTq7NaGB1WTMp/Fdp84ntndF205xFbOJQPtTZiD5KWb5QPC5uiW19Zsmy49xWl/6bsg+QEN8LfR/u42z7GtneYJjBnYlQQO216grjQcYZIAIIIIAIIIIAIIIIAIIIIAIgd49pshWVKNHYXmfAlErQUB9pjWnC63KJ6E7e9WlTuvuky2lqpIHcZGci9wBD55dnmIpeoTtjjydP8xNjxjKxKXgh8L5uLfcd6Y5Joc6FzVmNNB8sI6KUHbao1wAHzr9Y17MA6qXQ1qoavEt2mPmST5xhYlvgTWxvYqDkqnKg94jEnnSPhLJtttvx8/LZtpa6SN0iQq4qKV8aAZ0UZKMa4Ros4dJju066WoAEoCEHs3zjicSRd0zoI3sHmOsmVS+9cTkqjvOeQqPMgaw0WTdizItGlrMYjtPMAZm8yOyOQoBGp6Zg5F+7lPj8b8v+xXyLq6/pa3+AtKpzEybXj1syvzbHzhg2BbjNvSpwDOgBDEDtocASKUDAihphkcK0Gm0boJnJmzJXw1ExfRu15Xo7dibD6hmdpjTHYUqQFAWtaKo4nOpOUa+Bh5uPd9c+UP6sqX20zh9K0zZaN3LI5q9lkMeLSpZPqRETtHZWzZFAbHIZjiESRLLEcTUUUcyQIaory22q5Nm9cGExpj5qcVDES7pyK3LuXOuNYv+oZU8erlXHkyDHqVktN6JATrAUZGsfUqylSRJlZEUr90WI8YiLLIlkFRdYrVSVIIbDBhTQih86aR1SEnTP2UiYficdWP56V8qxziWZc4ibL6uaw5dtQc6gkPQnPMXtK4/OZl+XfRytra14a/yjSorhXPUJb/AndkbxrLkJLdZjzZYuMFXO7grXmIXtLQ56x2DelNZM4DjSW3yVyflC/McjQkcs/TWNQQMLyNSuq5eanA/XwhH17I0ulo5eDXvyO9g2nKnV6twSM1xDD8SmhHmI7YrmWxY0bsTUxV1zFcnQ8MKFTXUGozdth24zpKuaXsVamV5SVanKor5xven+orK3FrUl+9oo347q78okIIII0ysEEEEAEEEEAEEEEAEeUj2CAFCfulMDESJqrKJJCsrEpU1urQi8o0GFBhjETMs02zASnlzHCgKsxEdw6jBSbgN1qZg61pXOLEgpGZkek41ya1rb30W68yyOt9i7ujs1lDzpqlXmUCqRQrLGVR7JJJNOF2uUMcEEXqao1QUI+EV7JucnJ/IQQQRKcBBBBABSI3b2yxaJRTAOO1Lb3XAwPgcQeIJiSgMcyipJp+D1Np7RXtjm3kBIocQRwYGhB5giNa0WdQe2pYj4lIFfEggfuiMN9p/2KdeQXlnXnu5XW9qhxqCccsyc9JbY+7SWiSk+ZMcTJiggpQBEONy6ahuZI8KR8cvRLndOEdcf3o2XlQ4RkyIns7T0WUjTHuPUKKgAslLzZLiDmRkYeN39nmRIVGILVZmIyvOxYgchWnlHux9jS7OCEqWal52NWamVaUAAxwAAxMSFI+h9P8ATo4sU33LWmzPycj3XpeD2CCCNIqhBBB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xmlns="" val="190656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43000" y="731520"/>
            <a:ext cx="6400800" cy="3705592"/>
          </a:xfrm>
        </p:spPr>
        <p:txBody>
          <a:bodyPr>
            <a:normAutofit fontScale="92500"/>
          </a:bodyPr>
          <a:lstStyle/>
          <a:p>
            <a:pPr lvl="0"/>
            <a:r>
              <a:rPr lang="tr-TR" sz="2400" dirty="0" smtClean="0">
                <a:latin typeface="Comic Sans MS" panose="030F0702030302020204" pitchFamily="66" charset="0"/>
              </a:rPr>
              <a:t>Genellikle gördükleri şeyleri görüntü olarak belleğe kaydeder ve görüntü olarak hatırlarlar. Hatırlamak istedikleri telefon numarasını, numaranın yazıldığı yerdeki görüntüsü ile hatırlarlar.</a:t>
            </a:r>
          </a:p>
          <a:p>
            <a:pPr lvl="0"/>
            <a:r>
              <a:rPr lang="tr-TR" sz="2400" dirty="0" err="1" smtClean="0">
                <a:latin typeface="Comic Sans MS" panose="030F0702030302020204" pitchFamily="66" charset="0"/>
              </a:rPr>
              <a:t>Kinestetik</a:t>
            </a:r>
            <a:r>
              <a:rPr lang="tr-TR" sz="2400" dirty="0" smtClean="0">
                <a:latin typeface="Comic Sans MS" panose="030F0702030302020204" pitchFamily="66" charset="0"/>
              </a:rPr>
              <a:t> ve işitsellere göre çok az yazım ve noktalama hatası yaparlar. </a:t>
            </a:r>
          </a:p>
          <a:p>
            <a:pPr lvl="0"/>
            <a:r>
              <a:rPr lang="tr-TR" sz="2400" dirty="0" smtClean="0">
                <a:latin typeface="Comic Sans MS" panose="030F0702030302020204" pitchFamily="66" charset="0"/>
              </a:rPr>
              <a:t>Mükemmellik onlar için önemlidir.</a:t>
            </a:r>
          </a:p>
          <a:p>
            <a:pPr lvl="0"/>
            <a:r>
              <a:rPr lang="tr-TR" sz="2400" dirty="0" smtClean="0">
                <a:latin typeface="Comic Sans MS" panose="030F0702030302020204" pitchFamily="66" charset="0"/>
              </a:rPr>
              <a:t>Bir şey düşünürken gözleri yukarı doğru bakar</a:t>
            </a:r>
            <a:endParaRPr lang="tr-TR" dirty="0"/>
          </a:p>
        </p:txBody>
      </p:sp>
      <p:pic>
        <p:nvPicPr>
          <p:cNvPr id="4" name="Picture 4" descr="http://pic.azimage.com/photos/thumbs/1c5/owl-with-glasses-924794.jpg"/>
          <p:cNvPicPr>
            <a:picLocks noChangeAspect="1" noChangeArrowheads="1"/>
          </p:cNvPicPr>
          <p:nvPr/>
        </p:nvPicPr>
        <p:blipFill>
          <a:blip r:embed="rId2" cstate="print"/>
          <a:srcRect/>
          <a:stretch>
            <a:fillRect/>
          </a:stretch>
        </p:blipFill>
        <p:spPr bwMode="auto">
          <a:xfrm>
            <a:off x="6588224" y="4653136"/>
            <a:ext cx="720080" cy="87956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764704"/>
            <a:ext cx="6400800" cy="5289768"/>
          </a:xfrm>
        </p:spPr>
        <p:txBody>
          <a:bodyPr>
            <a:normAutofit/>
          </a:bodyPr>
          <a:lstStyle/>
          <a:p>
            <a:pPr marL="45720" indent="0">
              <a:buNone/>
            </a:pPr>
            <a:r>
              <a:rPr lang="tr-TR" b="1" u="sng" dirty="0">
                <a:solidFill>
                  <a:srgbClr val="C00000"/>
                </a:solidFill>
              </a:rPr>
              <a:t>Görsel Öğrenen Çocukların</a:t>
            </a:r>
            <a:r>
              <a:rPr lang="tr-TR" b="1" dirty="0">
                <a:solidFill>
                  <a:srgbClr val="C00000"/>
                </a:solidFill>
              </a:rPr>
              <a:t> öğrenmelerini ve hatırlamalarını kolaylaştırmak için</a:t>
            </a:r>
            <a:r>
              <a:rPr lang="tr-TR" b="1" dirty="0" smtClean="0">
                <a:solidFill>
                  <a:srgbClr val="C00000"/>
                </a:solidFill>
              </a:rPr>
              <a:t>;</a:t>
            </a:r>
          </a:p>
          <a:p>
            <a:pPr>
              <a:buFont typeface="Wingdings" panose="05000000000000000000" pitchFamily="2" charset="2"/>
              <a:buChar char="Ø"/>
            </a:pPr>
            <a:r>
              <a:rPr lang="tr-TR" sz="1800" dirty="0">
                <a:latin typeface="Comic Sans MS" panose="030F0702030302020204" pitchFamily="66" charset="0"/>
              </a:rPr>
              <a:t>Çalışırken renkleri kullanabilir (fosforlu ve diğer renkli kalemler, özellikle zıt renkler). </a:t>
            </a:r>
            <a:endParaRPr lang="tr-TR" sz="1800" dirty="0" smtClean="0">
              <a:latin typeface="Comic Sans MS" panose="030F0702030302020204" pitchFamily="66" charset="0"/>
            </a:endParaRPr>
          </a:p>
          <a:p>
            <a:pPr>
              <a:buFont typeface="Wingdings" panose="05000000000000000000" pitchFamily="2" charset="2"/>
              <a:buChar char="Ø"/>
            </a:pPr>
            <a:r>
              <a:rPr lang="tr-TR" sz="1800" dirty="0" smtClean="0">
                <a:latin typeface="Comic Sans MS" panose="030F0702030302020204" pitchFamily="66" charset="0"/>
              </a:rPr>
              <a:t>Kitapların </a:t>
            </a:r>
            <a:r>
              <a:rPr lang="tr-TR" sz="1800" dirty="0">
                <a:latin typeface="Comic Sans MS" panose="030F0702030302020204" pitchFamily="66" charset="0"/>
              </a:rPr>
              <a:t>kenarlarına bir bakışta, o bölümü ona hatırlatacak sembol ve resimler çizebilir. </a:t>
            </a:r>
          </a:p>
          <a:p>
            <a:pPr>
              <a:buFont typeface="Wingdings" panose="05000000000000000000" pitchFamily="2" charset="2"/>
              <a:buChar char="Ø"/>
            </a:pPr>
            <a:r>
              <a:rPr lang="tr-TR" sz="1800" dirty="0" smtClean="0">
                <a:latin typeface="Comic Sans MS" panose="030F0702030302020204" pitchFamily="66" charset="0"/>
              </a:rPr>
              <a:t>Ders </a:t>
            </a:r>
            <a:r>
              <a:rPr lang="tr-TR" sz="1800" dirty="0">
                <a:latin typeface="Comic Sans MS" panose="030F0702030302020204" pitchFamily="66" charset="0"/>
              </a:rPr>
              <a:t>dinlerken not alabilir. </a:t>
            </a:r>
          </a:p>
          <a:p>
            <a:pPr>
              <a:buFont typeface="Wingdings" panose="05000000000000000000" pitchFamily="2" charset="2"/>
              <a:buChar char="Ø"/>
            </a:pPr>
            <a:r>
              <a:rPr lang="tr-TR" sz="1800" dirty="0" smtClean="0">
                <a:latin typeface="Comic Sans MS" panose="030F0702030302020204" pitchFamily="66" charset="0"/>
              </a:rPr>
              <a:t>Çalışma </a:t>
            </a:r>
            <a:r>
              <a:rPr lang="tr-TR" sz="1800" dirty="0">
                <a:latin typeface="Comic Sans MS" panose="030F0702030302020204" pitchFamily="66" charset="0"/>
              </a:rPr>
              <a:t>kartları hazırlayabilir. Elde taşınabilecek ebatlarda renkli karton veya renkli kağıtlara konu özetlerini (anahtar ifadeleri), formülleri, tarihleri, kısa bilgileri vb. yazabilir. Bu kağıtları yanında taşıyıp arada bir bakmak akılda kalmasını kolaylaştırabilir. </a:t>
            </a:r>
            <a:endParaRPr lang="tr-TR" sz="1800" dirty="0" smtClean="0">
              <a:latin typeface="Comic Sans MS" panose="030F0702030302020204" pitchFamily="66" charset="0"/>
            </a:endParaRPr>
          </a:p>
          <a:p>
            <a:pPr>
              <a:buFont typeface="Wingdings" panose="05000000000000000000" pitchFamily="2" charset="2"/>
              <a:buChar char="Ø"/>
            </a:pPr>
            <a:r>
              <a:rPr lang="tr-TR" sz="1800" dirty="0" smtClean="0">
                <a:latin typeface="Comic Sans MS" panose="030F0702030302020204" pitchFamily="66" charset="0"/>
              </a:rPr>
              <a:t>Harita</a:t>
            </a:r>
            <a:r>
              <a:rPr lang="tr-TR" sz="1800" dirty="0">
                <a:latin typeface="Comic Sans MS" panose="030F0702030302020204" pitchFamily="66" charset="0"/>
              </a:rPr>
              <a:t>, şema ve diğer görsel araçlar için kısa açıklamalar yazabilir. Karmaşık konuları çeşitli şekillere dönüştürebilir (zihin haritası </a:t>
            </a:r>
            <a:r>
              <a:rPr lang="tr-TR" sz="1800" dirty="0" err="1">
                <a:latin typeface="Comic Sans MS" panose="030F0702030302020204" pitchFamily="66" charset="0"/>
              </a:rPr>
              <a:t>vb</a:t>
            </a:r>
            <a:r>
              <a:rPr lang="tr-TR" sz="1800" dirty="0">
                <a:latin typeface="Comic Sans MS" panose="030F0702030302020204" pitchFamily="66" charset="0"/>
              </a:rPr>
              <a:t>)</a:t>
            </a:r>
            <a:endParaRPr lang="tr-TR" sz="1800" dirty="0">
              <a:solidFill>
                <a:srgbClr val="C00000"/>
              </a:solidFill>
              <a:latin typeface="Comic Sans MS" panose="030F0702030302020204" pitchFamily="66" charset="0"/>
            </a:endParaRPr>
          </a:p>
          <a:p>
            <a:pPr marL="45720" indent="0">
              <a:buNone/>
            </a:pPr>
            <a:endParaRPr lang="tr-TR" dirty="0"/>
          </a:p>
        </p:txBody>
      </p:sp>
      <p:pic>
        <p:nvPicPr>
          <p:cNvPr id="4" name="Picture 6" descr="C:\Users\MEB\AppData\Local\Microsoft\Windows\Temporary Internet Files\Content.IE5\GBQ6RQP1\MM900288928[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2168860"/>
            <a:ext cx="1203093"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8296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ın8\Desktop\frmartukluenerjicesit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412776"/>
            <a:ext cx="7423150" cy="436130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p:cNvSpPr txBox="1"/>
          <p:nvPr/>
        </p:nvSpPr>
        <p:spPr>
          <a:xfrm>
            <a:off x="3131840" y="548680"/>
            <a:ext cx="2613985" cy="369332"/>
          </a:xfrm>
          <a:prstGeom prst="rect">
            <a:avLst/>
          </a:prstGeom>
          <a:noFill/>
        </p:spPr>
        <p:txBody>
          <a:bodyPr wrap="none" rtlCol="0">
            <a:spAutoFit/>
          </a:bodyPr>
          <a:lstStyle/>
          <a:p>
            <a:r>
              <a:rPr lang="tr-TR" dirty="0" smtClean="0">
                <a:solidFill>
                  <a:schemeClr val="accent6">
                    <a:lumMod val="75000"/>
                  </a:schemeClr>
                </a:solidFill>
              </a:rPr>
              <a:t>Kavram Haritası Tekniği</a:t>
            </a:r>
            <a:endParaRPr lang="tr-TR" dirty="0">
              <a:solidFill>
                <a:schemeClr val="accent6">
                  <a:lumMod val="75000"/>
                </a:schemeClr>
              </a:solidFill>
            </a:endParaRPr>
          </a:p>
        </p:txBody>
      </p:sp>
    </p:spTree>
    <p:extLst>
      <p:ext uri="{BB962C8B-B14F-4D97-AF65-F5344CB8AC3E}">
        <p14:creationId xmlns:p14="http://schemas.microsoft.com/office/powerpoint/2010/main" xmlns="" val="27209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483768" y="836712"/>
            <a:ext cx="5472608" cy="4824536"/>
          </a:xfrm>
        </p:spPr>
        <p:txBody>
          <a:bodyPr/>
          <a:lstStyle/>
          <a:p>
            <a:pPr marL="45720" indent="0">
              <a:buNone/>
            </a:pPr>
            <a:r>
              <a:rPr lang="tr-TR" altLang="tr-TR" sz="2000" dirty="0">
                <a:solidFill>
                  <a:srgbClr val="C00000"/>
                </a:solidFill>
                <a:latin typeface="Comic Sans MS" pitchFamily="66" charset="0"/>
              </a:rPr>
              <a:t>Peki ders çalışmayı etkileyen olumsuz faktörler nelerdir</a:t>
            </a:r>
            <a:r>
              <a:rPr lang="tr-TR" altLang="tr-TR" sz="2000" dirty="0" smtClean="0">
                <a:solidFill>
                  <a:srgbClr val="C00000"/>
                </a:solidFill>
                <a:latin typeface="Comic Sans MS" pitchFamily="66" charset="0"/>
              </a:rPr>
              <a:t>?</a:t>
            </a:r>
          </a:p>
          <a:p>
            <a:r>
              <a:rPr lang="tr-TR" altLang="tr-TR" sz="2000" dirty="0" smtClean="0">
                <a:solidFill>
                  <a:schemeClr val="accent1">
                    <a:lumMod val="50000"/>
                  </a:schemeClr>
                </a:solidFill>
                <a:latin typeface="Comic Sans MS" pitchFamily="66" charset="0"/>
              </a:rPr>
              <a:t>Hayal </a:t>
            </a:r>
            <a:r>
              <a:rPr lang="tr-TR" altLang="tr-TR" sz="2000" dirty="0">
                <a:solidFill>
                  <a:schemeClr val="accent1">
                    <a:lumMod val="50000"/>
                  </a:schemeClr>
                </a:solidFill>
                <a:latin typeface="Comic Sans MS" pitchFamily="66" charset="0"/>
              </a:rPr>
              <a:t>kurmak</a:t>
            </a:r>
          </a:p>
          <a:p>
            <a:r>
              <a:rPr lang="tr-TR" altLang="tr-TR" sz="2000" dirty="0" smtClean="0">
                <a:solidFill>
                  <a:schemeClr val="accent1">
                    <a:lumMod val="50000"/>
                  </a:schemeClr>
                </a:solidFill>
                <a:latin typeface="Comic Sans MS" pitchFamily="66" charset="0"/>
              </a:rPr>
              <a:t>Başarısızlığa </a:t>
            </a:r>
            <a:r>
              <a:rPr lang="tr-TR" altLang="tr-TR" sz="2000" dirty="0">
                <a:solidFill>
                  <a:schemeClr val="accent1">
                    <a:lumMod val="50000"/>
                  </a:schemeClr>
                </a:solidFill>
                <a:latin typeface="Comic Sans MS" pitchFamily="66" charset="0"/>
              </a:rPr>
              <a:t>dayalı endişeler</a:t>
            </a:r>
          </a:p>
          <a:p>
            <a:r>
              <a:rPr lang="tr-TR" altLang="tr-TR" sz="2000" dirty="0" smtClean="0">
                <a:solidFill>
                  <a:schemeClr val="accent1">
                    <a:lumMod val="50000"/>
                  </a:schemeClr>
                </a:solidFill>
                <a:latin typeface="Comic Sans MS" pitchFamily="66" charset="0"/>
              </a:rPr>
              <a:t>Çalışma </a:t>
            </a:r>
            <a:r>
              <a:rPr lang="tr-TR" altLang="tr-TR" sz="2000" dirty="0">
                <a:solidFill>
                  <a:schemeClr val="accent1">
                    <a:lumMod val="50000"/>
                  </a:schemeClr>
                </a:solidFill>
                <a:latin typeface="Comic Sans MS" pitchFamily="66" charset="0"/>
              </a:rPr>
              <a:t>odasında poster ve resimlerin dikkati dağıtması</a:t>
            </a:r>
          </a:p>
          <a:p>
            <a:r>
              <a:rPr lang="tr-TR" altLang="tr-TR" sz="2000" dirty="0" smtClean="0">
                <a:solidFill>
                  <a:schemeClr val="accent1">
                    <a:lumMod val="50000"/>
                  </a:schemeClr>
                </a:solidFill>
                <a:latin typeface="Comic Sans MS" pitchFamily="66" charset="0"/>
              </a:rPr>
              <a:t>Yatarak </a:t>
            </a:r>
            <a:r>
              <a:rPr lang="tr-TR" altLang="tr-TR" sz="2000" dirty="0">
                <a:solidFill>
                  <a:schemeClr val="accent1">
                    <a:lumMod val="50000"/>
                  </a:schemeClr>
                </a:solidFill>
                <a:latin typeface="Comic Sans MS" pitchFamily="66" charset="0"/>
              </a:rPr>
              <a:t>çalışmak</a:t>
            </a:r>
          </a:p>
          <a:p>
            <a:r>
              <a:rPr lang="tr-TR" altLang="tr-TR" sz="2000" dirty="0" smtClean="0">
                <a:solidFill>
                  <a:schemeClr val="accent1">
                    <a:lumMod val="50000"/>
                  </a:schemeClr>
                </a:solidFill>
                <a:latin typeface="Comic Sans MS" pitchFamily="66" charset="0"/>
              </a:rPr>
              <a:t>Müzik </a:t>
            </a:r>
            <a:r>
              <a:rPr lang="tr-TR" altLang="tr-TR" sz="2000" dirty="0">
                <a:solidFill>
                  <a:schemeClr val="accent1">
                    <a:lumMod val="50000"/>
                  </a:schemeClr>
                </a:solidFill>
                <a:latin typeface="Comic Sans MS" pitchFamily="66" charset="0"/>
              </a:rPr>
              <a:t>dinleyerek çalışmak</a:t>
            </a:r>
          </a:p>
          <a:p>
            <a:r>
              <a:rPr lang="tr-TR" altLang="tr-TR" sz="2000" dirty="0" smtClean="0">
                <a:solidFill>
                  <a:schemeClr val="accent1">
                    <a:lumMod val="50000"/>
                  </a:schemeClr>
                </a:solidFill>
                <a:latin typeface="Comic Sans MS" pitchFamily="66" charset="0"/>
              </a:rPr>
              <a:t>Televizyon </a:t>
            </a:r>
            <a:r>
              <a:rPr lang="tr-TR" altLang="tr-TR" sz="2000" dirty="0">
                <a:solidFill>
                  <a:schemeClr val="accent1">
                    <a:lumMod val="50000"/>
                  </a:schemeClr>
                </a:solidFill>
                <a:latin typeface="Comic Sans MS" pitchFamily="66" charset="0"/>
              </a:rPr>
              <a:t>izleyerek çalışmak</a:t>
            </a:r>
          </a:p>
          <a:p>
            <a:r>
              <a:rPr lang="tr-TR" altLang="tr-TR" sz="2000" dirty="0" smtClean="0">
                <a:solidFill>
                  <a:schemeClr val="accent1">
                    <a:lumMod val="50000"/>
                  </a:schemeClr>
                </a:solidFill>
                <a:latin typeface="Comic Sans MS" pitchFamily="66" charset="0"/>
              </a:rPr>
              <a:t>Telefonla </a:t>
            </a:r>
            <a:r>
              <a:rPr lang="tr-TR" altLang="tr-TR" sz="2000" dirty="0">
                <a:solidFill>
                  <a:schemeClr val="accent1">
                    <a:lumMod val="50000"/>
                  </a:schemeClr>
                </a:solidFill>
                <a:latin typeface="Comic Sans MS" pitchFamily="66" charset="0"/>
              </a:rPr>
              <a:t>çok zaman harcamak</a:t>
            </a:r>
          </a:p>
          <a:p>
            <a:pPr marL="45720" indent="0">
              <a:buNone/>
            </a:pPr>
            <a:endParaRPr lang="tr-TR" altLang="tr-TR" sz="2000" dirty="0">
              <a:solidFill>
                <a:srgbClr val="C00000"/>
              </a:solidFill>
              <a:latin typeface="Comic Sans MS" pitchFamily="66" charset="0"/>
            </a:endParaRPr>
          </a:p>
          <a:p>
            <a:pPr marL="45720" indent="0">
              <a:buNone/>
            </a:pPr>
            <a:endParaRPr lang="tr-TR" dirty="0"/>
          </a:p>
        </p:txBody>
      </p:sp>
      <p:pic>
        <p:nvPicPr>
          <p:cNvPr id="4" name="Picture 4" descr="C:\Users\MEB\AppData\Local\Microsoft\Windows\Temporary Internet Files\Content.IE5\H0O0RSZW\MC900437563[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692696"/>
            <a:ext cx="1249362" cy="188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16917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fontScale="92500"/>
          </a:bodyPr>
          <a:lstStyle/>
          <a:p>
            <a:pPr>
              <a:buFont typeface="Wingdings" panose="05000000000000000000" pitchFamily="2" charset="2"/>
              <a:buChar char="Ø"/>
            </a:pPr>
            <a:r>
              <a:rPr lang="tr-TR" dirty="0">
                <a:latin typeface="Comic Sans MS" panose="030F0702030302020204" pitchFamily="66" charset="0"/>
              </a:rPr>
              <a:t>Bilgisayarla çalışırken; </a:t>
            </a:r>
          </a:p>
          <a:p>
            <a:pPr marL="45720" indent="0">
              <a:buNone/>
            </a:pPr>
            <a:r>
              <a:rPr lang="tr-TR" b="1" dirty="0" smtClean="0">
                <a:solidFill>
                  <a:srgbClr val="C00000"/>
                </a:solidFill>
                <a:latin typeface="Comic Sans MS" panose="030F0702030302020204" pitchFamily="66" charset="0"/>
              </a:rPr>
              <a:t>- </a:t>
            </a:r>
            <a:r>
              <a:rPr lang="tr-TR" dirty="0" smtClean="0">
                <a:latin typeface="Comic Sans MS" panose="030F0702030302020204" pitchFamily="66" charset="0"/>
              </a:rPr>
              <a:t>Çizim </a:t>
            </a:r>
            <a:r>
              <a:rPr lang="tr-TR" dirty="0">
                <a:latin typeface="Comic Sans MS" panose="030F0702030302020204" pitchFamily="66" charset="0"/>
              </a:rPr>
              <a:t>programları ile görsel/sözel posterler vb. hazırlaması</a:t>
            </a:r>
            <a:r>
              <a:rPr lang="tr-TR" dirty="0" smtClean="0">
                <a:latin typeface="Comic Sans MS" panose="030F0702030302020204" pitchFamily="66" charset="0"/>
              </a:rPr>
              <a:t>,</a:t>
            </a:r>
          </a:p>
          <a:p>
            <a:pPr>
              <a:buFontTx/>
              <a:buChar char="-"/>
            </a:pPr>
            <a:r>
              <a:rPr lang="tr-TR" dirty="0" smtClean="0">
                <a:latin typeface="Comic Sans MS" panose="030F0702030302020204" pitchFamily="66" charset="0"/>
              </a:rPr>
              <a:t>Grafikler </a:t>
            </a:r>
            <a:r>
              <a:rPr lang="tr-TR" dirty="0">
                <a:latin typeface="Comic Sans MS" panose="030F0702030302020204" pitchFamily="66" charset="0"/>
              </a:rPr>
              <a:t>ve diğer görsel materyaller üretmesi</a:t>
            </a:r>
            <a:r>
              <a:rPr lang="tr-TR" dirty="0" smtClean="0">
                <a:latin typeface="Comic Sans MS" panose="030F0702030302020204" pitchFamily="66" charset="0"/>
              </a:rPr>
              <a:t>,</a:t>
            </a:r>
          </a:p>
          <a:p>
            <a:pPr>
              <a:buFontTx/>
              <a:buChar char="-"/>
            </a:pPr>
            <a:r>
              <a:rPr lang="tr-TR" dirty="0" smtClean="0">
                <a:latin typeface="Comic Sans MS" panose="030F0702030302020204" pitchFamily="66" charset="0"/>
              </a:rPr>
              <a:t>Excel </a:t>
            </a:r>
            <a:r>
              <a:rPr lang="tr-TR" dirty="0">
                <a:latin typeface="Comic Sans MS" panose="030F0702030302020204" pitchFamily="66" charset="0"/>
              </a:rPr>
              <a:t>vb. programları kullanmayı geliştirmesi </a:t>
            </a:r>
            <a:endParaRPr lang="tr-TR" dirty="0" smtClean="0">
              <a:latin typeface="Comic Sans MS" panose="030F0702030302020204" pitchFamily="66" charset="0"/>
            </a:endParaRPr>
          </a:p>
          <a:p>
            <a:pPr>
              <a:buFontTx/>
              <a:buChar char="-"/>
            </a:pPr>
            <a:r>
              <a:rPr lang="tr-TR" dirty="0" smtClean="0">
                <a:latin typeface="Comic Sans MS" panose="030F0702030302020204" pitchFamily="66" charset="0"/>
              </a:rPr>
              <a:t>Bilgisayar </a:t>
            </a:r>
            <a:r>
              <a:rPr lang="tr-TR" dirty="0">
                <a:latin typeface="Comic Sans MS" panose="030F0702030302020204" pitchFamily="66" charset="0"/>
              </a:rPr>
              <a:t>için hazırlanmış çalışma </a:t>
            </a:r>
            <a:r>
              <a:rPr lang="tr-TR" dirty="0" err="1">
                <a:latin typeface="Comic Sans MS" panose="030F0702030302020204" pitchFamily="66" charset="0"/>
              </a:rPr>
              <a:t>cd’leri</a:t>
            </a:r>
            <a:r>
              <a:rPr lang="tr-TR" dirty="0">
                <a:latin typeface="Comic Sans MS" panose="030F0702030302020204" pitchFamily="66" charset="0"/>
              </a:rPr>
              <a:t> kullanması faydalı olabilir. Videolar, belgeseller izlemesi iyi bir öğrenme yöntemi olabilir.</a:t>
            </a:r>
          </a:p>
        </p:txBody>
      </p:sp>
      <p:pic>
        <p:nvPicPr>
          <p:cNvPr id="2050" name="Picture 2" descr="C:\Users\wın8\Desktop\uzaktan-egitim-nedir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4221088"/>
            <a:ext cx="3168352" cy="22783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7795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692696"/>
            <a:ext cx="6400800" cy="4896544"/>
          </a:xfrm>
        </p:spPr>
        <p:txBody>
          <a:bodyPr>
            <a:normAutofit fontScale="92500"/>
          </a:bodyPr>
          <a:lstStyle/>
          <a:p>
            <a:pPr>
              <a:buFont typeface="Wingdings" panose="05000000000000000000" pitchFamily="2" charset="2"/>
              <a:buChar char="Ø"/>
            </a:pPr>
            <a:r>
              <a:rPr lang="tr-TR" dirty="0">
                <a:latin typeface="Comic Sans MS" panose="030F0702030302020204" pitchFamily="66" charset="0"/>
              </a:rPr>
              <a:t>Öğrenmeleri gereken materyalleri kendileri planlamalı ve organize etmeli. Çünkü planlama ve organize etmek öğrenmeyi kolaylaştırabilir. Hafızasında tutması gerekenler için görsel hatırlatma notları hazırlayabilir (aynaya, defterin kapağına, dosya üzerine ve benzeri yerlere post-it veya bantlayacağı kağıtlar kullanabilir).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Matematik </a:t>
            </a:r>
            <a:r>
              <a:rPr lang="tr-TR" dirty="0">
                <a:latin typeface="Comic Sans MS" panose="030F0702030302020204" pitchFamily="66" charset="0"/>
              </a:rPr>
              <a:t>çalışırken; </a:t>
            </a:r>
            <a:endParaRPr lang="tr-TR" dirty="0" smtClean="0">
              <a:latin typeface="Comic Sans MS" panose="030F0702030302020204" pitchFamily="66" charset="0"/>
            </a:endParaRPr>
          </a:p>
          <a:p>
            <a:pPr>
              <a:buFontTx/>
              <a:buChar char="-"/>
            </a:pPr>
            <a:r>
              <a:rPr lang="tr-TR" dirty="0" smtClean="0">
                <a:latin typeface="Comic Sans MS" panose="030F0702030302020204" pitchFamily="66" charset="0"/>
              </a:rPr>
              <a:t>Problemden </a:t>
            </a:r>
            <a:r>
              <a:rPr lang="tr-TR" dirty="0">
                <a:latin typeface="Comic Sans MS" panose="030F0702030302020204" pitchFamily="66" charset="0"/>
              </a:rPr>
              <a:t>ne anladığını yazması, </a:t>
            </a:r>
            <a:endParaRPr lang="tr-TR" dirty="0" smtClean="0">
              <a:latin typeface="Comic Sans MS" panose="030F0702030302020204" pitchFamily="66" charset="0"/>
            </a:endParaRPr>
          </a:p>
          <a:p>
            <a:pPr>
              <a:buFontTx/>
              <a:buChar char="-"/>
            </a:pPr>
            <a:r>
              <a:rPr lang="tr-TR" dirty="0" smtClean="0">
                <a:latin typeface="Comic Sans MS" panose="030F0702030302020204" pitchFamily="66" charset="0"/>
              </a:rPr>
              <a:t>Probleme </a:t>
            </a:r>
            <a:r>
              <a:rPr lang="tr-TR" dirty="0">
                <a:latin typeface="Comic Sans MS" panose="030F0702030302020204" pitchFamily="66" charset="0"/>
              </a:rPr>
              <a:t>ait verileri, istenilenleri renkli kalemler kullanarak yazması, </a:t>
            </a:r>
            <a:endParaRPr lang="tr-TR" dirty="0" smtClean="0">
              <a:latin typeface="Comic Sans MS" panose="030F0702030302020204" pitchFamily="66" charset="0"/>
            </a:endParaRPr>
          </a:p>
          <a:p>
            <a:pPr>
              <a:buFontTx/>
              <a:buChar char="-"/>
            </a:pPr>
            <a:r>
              <a:rPr lang="tr-TR" dirty="0" smtClean="0">
                <a:latin typeface="Comic Sans MS" panose="030F0702030302020204" pitchFamily="66" charset="0"/>
              </a:rPr>
              <a:t>Evde </a:t>
            </a:r>
            <a:r>
              <a:rPr lang="tr-TR" dirty="0">
                <a:latin typeface="Comic Sans MS" panose="030F0702030302020204" pitchFamily="66" charset="0"/>
              </a:rPr>
              <a:t>çalışırken bilgileri organize etmek için posterler hazırlaması gibi yöntemler işe yarayabilir.</a:t>
            </a:r>
          </a:p>
        </p:txBody>
      </p:sp>
      <p:pic>
        <p:nvPicPr>
          <p:cNvPr id="9218" name="Picture 2" descr="http://png.clipart.me/graphics/thumbs/100/funny-cartoon-mechanic-in-various-poses-for-use-in-advertising-presentations-brochures-blogs-documents-and-forms-etc_100582780.jpg"/>
          <p:cNvPicPr>
            <a:picLocks noChangeAspect="1" noChangeArrowheads="1"/>
          </p:cNvPicPr>
          <p:nvPr/>
        </p:nvPicPr>
        <p:blipFill>
          <a:blip r:embed="rId2" cstate="print"/>
          <a:srcRect/>
          <a:stretch>
            <a:fillRect/>
          </a:stretch>
        </p:blipFill>
        <p:spPr bwMode="auto">
          <a:xfrm>
            <a:off x="6588224" y="4653136"/>
            <a:ext cx="1428750" cy="1428750"/>
          </a:xfrm>
          <a:prstGeom prst="rect">
            <a:avLst/>
          </a:prstGeom>
          <a:ln>
            <a:noFill/>
          </a:ln>
          <a:effectLst>
            <a:softEdge rad="112500"/>
          </a:effectLst>
        </p:spPr>
      </p:pic>
    </p:spTree>
    <p:extLst>
      <p:ext uri="{BB962C8B-B14F-4D97-AF65-F5344CB8AC3E}">
        <p14:creationId xmlns:p14="http://schemas.microsoft.com/office/powerpoint/2010/main" xmlns="" val="993142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27584" y="548680"/>
            <a:ext cx="7128792" cy="5760640"/>
          </a:xfrm>
        </p:spPr>
        <p:txBody>
          <a:bodyPr>
            <a:noAutofit/>
          </a:bodyPr>
          <a:lstStyle/>
          <a:p>
            <a:pPr marL="45720" indent="0">
              <a:buNone/>
            </a:pPr>
            <a:r>
              <a:rPr lang="tr-TR" sz="2000" b="1" dirty="0">
                <a:solidFill>
                  <a:srgbClr val="C00000"/>
                </a:solidFill>
                <a:latin typeface="Comic Sans MS" panose="030F0702030302020204" pitchFamily="66" charset="0"/>
              </a:rPr>
              <a:t>İŞİTSEL </a:t>
            </a:r>
            <a:r>
              <a:rPr lang="tr-TR" sz="2000" b="1" dirty="0" smtClean="0">
                <a:solidFill>
                  <a:srgbClr val="C00000"/>
                </a:solidFill>
                <a:latin typeface="Comic Sans MS" panose="030F0702030302020204" pitchFamily="66" charset="0"/>
              </a:rPr>
              <a:t>ÖĞRENCİLERİN ÖZELLİKLERİ</a:t>
            </a:r>
            <a:endParaRPr lang="tr-TR" sz="2000" dirty="0">
              <a:solidFill>
                <a:srgbClr val="C00000"/>
              </a:solidFill>
              <a:latin typeface="Comic Sans MS" panose="030F0702030302020204" pitchFamily="66" charset="0"/>
            </a:endParaRPr>
          </a:p>
          <a:p>
            <a:pPr lvl="0"/>
            <a:r>
              <a:rPr lang="tr-TR" sz="2000" dirty="0" smtClean="0">
                <a:latin typeface="Comic Sans MS" panose="030F0702030302020204" pitchFamily="66" charset="0"/>
              </a:rPr>
              <a:t>Sessiz </a:t>
            </a:r>
            <a:r>
              <a:rPr lang="tr-TR" sz="2000" dirty="0">
                <a:latin typeface="Comic Sans MS" panose="030F0702030302020204" pitchFamily="66" charset="0"/>
              </a:rPr>
              <a:t>okumakta zorluk çekerler çünkü kulaklarının duymadıklarını anlamakta zorlanırlar. </a:t>
            </a:r>
          </a:p>
          <a:p>
            <a:pPr lvl="0"/>
            <a:r>
              <a:rPr lang="tr-TR" sz="2000" dirty="0">
                <a:latin typeface="Comic Sans MS" panose="030F0702030302020204" pitchFamily="66" charset="0"/>
              </a:rPr>
              <a:t>Konuşmaları, jest ve mimikleri taklit edebilirler. </a:t>
            </a:r>
          </a:p>
          <a:p>
            <a:pPr lvl="0"/>
            <a:r>
              <a:rPr lang="tr-TR" sz="2000" dirty="0" smtClean="0">
                <a:latin typeface="Comic Sans MS" panose="030F0702030302020204" pitchFamily="66" charset="0"/>
              </a:rPr>
              <a:t>Konsantre </a:t>
            </a:r>
            <a:r>
              <a:rPr lang="tr-TR" sz="2000" dirty="0">
                <a:latin typeface="Comic Sans MS" panose="030F0702030302020204" pitchFamily="66" charset="0"/>
              </a:rPr>
              <a:t>olabilmeleri için hiçbir sesin olmamasını isterler. </a:t>
            </a:r>
          </a:p>
          <a:p>
            <a:pPr lvl="0"/>
            <a:r>
              <a:rPr lang="tr-TR" sz="2000" dirty="0">
                <a:latin typeface="Comic Sans MS" panose="030F0702030302020204" pitchFamily="66" charset="0"/>
              </a:rPr>
              <a:t>Düşünürken de düşündüklerini sesli hale getirirler.   </a:t>
            </a:r>
          </a:p>
          <a:p>
            <a:pPr lvl="0"/>
            <a:r>
              <a:rPr lang="tr-TR" sz="2000" dirty="0">
                <a:latin typeface="Comic Sans MS" panose="030F0702030302020204" pitchFamily="66" charset="0"/>
              </a:rPr>
              <a:t>En iyi işiterek öğrenirler. Fakat öğretmen dersi anlattığı sırada konuşuyor olma ihtimalleri yüksektir. O nedenle derse kulak vermeleri gerekir.</a:t>
            </a:r>
          </a:p>
          <a:p>
            <a:pPr lvl="0"/>
            <a:r>
              <a:rPr lang="tr-TR" sz="2000" dirty="0">
                <a:latin typeface="Comic Sans MS" panose="030F0702030302020204" pitchFamily="66" charset="0"/>
              </a:rPr>
              <a:t>Yabancı dil öğrenmeye yatkındırlar</a:t>
            </a:r>
            <a:r>
              <a:rPr lang="tr-TR" sz="2000" dirty="0" smtClean="0">
                <a:latin typeface="Comic Sans MS" panose="030F0702030302020204" pitchFamily="66" charset="0"/>
              </a:rPr>
              <a:t>.</a:t>
            </a:r>
            <a:endParaRPr lang="tr-TR" sz="2000" dirty="0">
              <a:latin typeface="Comic Sans MS" panose="030F0702030302020204" pitchFamily="66" charset="0"/>
            </a:endParaRPr>
          </a:p>
        </p:txBody>
      </p:sp>
    </p:spTree>
    <p:extLst>
      <p:ext uri="{BB962C8B-B14F-4D97-AF65-F5344CB8AC3E}">
        <p14:creationId xmlns:p14="http://schemas.microsoft.com/office/powerpoint/2010/main" xmlns="" val="1647736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15616" y="764704"/>
            <a:ext cx="6400800" cy="4968552"/>
          </a:xfrm>
        </p:spPr>
        <p:txBody>
          <a:bodyPr>
            <a:normAutofit fontScale="85000" lnSpcReduction="10000"/>
          </a:bodyPr>
          <a:lstStyle/>
          <a:p>
            <a:pPr lvl="0"/>
            <a:r>
              <a:rPr lang="tr-TR" sz="2400" dirty="0" smtClean="0">
                <a:latin typeface="Comic Sans MS" panose="030F0702030302020204" pitchFamily="66" charset="0"/>
              </a:rPr>
              <a:t>Konuşma ve dinleme becerileri çok iyidir. Okuma ve yazma becerilerinde zorlanırlar. </a:t>
            </a:r>
          </a:p>
          <a:p>
            <a:pPr lvl="0"/>
            <a:r>
              <a:rPr lang="tr-TR" sz="2400" dirty="0" smtClean="0">
                <a:latin typeface="Comic Sans MS" panose="030F0702030302020204" pitchFamily="66" charset="0"/>
              </a:rPr>
              <a:t>Öğrenirken konuşarak veya sesli okuyarak öğrenirler ve hatırlarken de aynı şekilde biri kendilerine okuyormuş ya da söylüyormuş gibi hatırlarlar.</a:t>
            </a:r>
          </a:p>
          <a:p>
            <a:pPr lvl="0"/>
            <a:r>
              <a:rPr lang="tr-TR" sz="2400" dirty="0" smtClean="0">
                <a:latin typeface="Comic Sans MS" panose="030F0702030302020204" pitchFamily="66" charset="0"/>
              </a:rPr>
              <a:t>Problemde verileni ve isteneni kavramak için sesli düşünürler. </a:t>
            </a:r>
          </a:p>
          <a:p>
            <a:pPr lvl="0"/>
            <a:r>
              <a:rPr lang="tr-TR" sz="2400" dirty="0" smtClean="0">
                <a:latin typeface="Comic Sans MS" panose="030F0702030302020204" pitchFamily="66" charset="0"/>
              </a:rPr>
              <a:t>Şive ve telaffuzları hemen kavrarlar.</a:t>
            </a:r>
          </a:p>
          <a:p>
            <a:pPr lvl="0"/>
            <a:r>
              <a:rPr lang="tr-TR" sz="2400" dirty="0" smtClean="0">
                <a:latin typeface="Comic Sans MS" panose="030F0702030302020204" pitchFamily="66" charset="0"/>
              </a:rPr>
              <a:t>Konuşarak öğrenirler. </a:t>
            </a:r>
          </a:p>
          <a:p>
            <a:pPr lvl="0"/>
            <a:r>
              <a:rPr lang="tr-TR" sz="2400" dirty="0" smtClean="0">
                <a:latin typeface="Comic Sans MS" panose="030F0702030302020204" pitchFamily="66" charset="0"/>
              </a:rPr>
              <a:t>Şarkıları baştan sona sadece dinleyerek öğrenebilirler. </a:t>
            </a:r>
          </a:p>
          <a:p>
            <a:r>
              <a:rPr lang="tr-TR" sz="2400" dirty="0" smtClean="0">
                <a:latin typeface="Comic Sans MS" panose="030F0702030302020204" pitchFamily="66" charset="0"/>
              </a:rPr>
              <a:t>İşitsel öğrenciler sese bu kadar duyarlı olmalarına rağmen TV veya müzik çalarları yüksek sesle dinleyebilirler (özellikle odada başka sesler varsa). </a:t>
            </a: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11560" y="908720"/>
            <a:ext cx="6336704" cy="5400600"/>
          </a:xfrm>
        </p:spPr>
        <p:txBody>
          <a:bodyPr>
            <a:normAutofit fontScale="92500"/>
          </a:bodyPr>
          <a:lstStyle/>
          <a:p>
            <a:pPr marL="45720" indent="0">
              <a:buNone/>
            </a:pPr>
            <a:r>
              <a:rPr lang="tr-TR" b="1" u="sng" dirty="0">
                <a:solidFill>
                  <a:srgbClr val="C00000"/>
                </a:solidFill>
                <a:latin typeface="Comic Sans MS" panose="030F0702030302020204" pitchFamily="66" charset="0"/>
              </a:rPr>
              <a:t>İşitsel Öğrenen Çocukların</a:t>
            </a:r>
            <a:r>
              <a:rPr lang="tr-TR" b="1" dirty="0">
                <a:solidFill>
                  <a:srgbClr val="C00000"/>
                </a:solidFill>
                <a:latin typeface="Comic Sans MS" panose="030F0702030302020204" pitchFamily="66" charset="0"/>
              </a:rPr>
              <a:t> öğrenmelerini ve hatırlamalarını kolaylaştırmak için</a:t>
            </a:r>
            <a:r>
              <a:rPr lang="tr-TR" dirty="0">
                <a:solidFill>
                  <a:srgbClr val="C00000"/>
                </a:solidFill>
                <a:latin typeface="Comic Sans MS" panose="030F0702030302020204" pitchFamily="66" charset="0"/>
              </a:rPr>
              <a:t>;</a:t>
            </a:r>
          </a:p>
          <a:p>
            <a:pPr>
              <a:buFont typeface="Wingdings" panose="05000000000000000000" pitchFamily="2" charset="2"/>
              <a:buChar char="Ø"/>
            </a:pPr>
            <a:r>
              <a:rPr lang="tr-TR" dirty="0" smtClean="0">
                <a:latin typeface="Comic Sans MS" panose="030F0702030302020204" pitchFamily="66" charset="0"/>
              </a:rPr>
              <a:t>Grupla </a:t>
            </a:r>
            <a:r>
              <a:rPr lang="tr-TR" dirty="0">
                <a:latin typeface="Comic Sans MS" panose="030F0702030302020204" pitchFamily="66" charset="0"/>
              </a:rPr>
              <a:t>ve/veya bir çalışma arkadaşıyla çalışabilir</a:t>
            </a:r>
            <a:r>
              <a:rPr lang="tr-TR" dirty="0" smtClean="0">
                <a:latin typeface="Comic Sans MS" panose="030F0702030302020204" pitchFamily="66" charset="0"/>
              </a:rPr>
              <a:t>.</a:t>
            </a:r>
          </a:p>
          <a:p>
            <a:pPr>
              <a:buFont typeface="Wingdings" panose="05000000000000000000" pitchFamily="2" charset="2"/>
              <a:buChar char="Ø"/>
            </a:pPr>
            <a:r>
              <a:rPr lang="tr-TR" dirty="0" smtClean="0">
                <a:latin typeface="Comic Sans MS" panose="030F0702030302020204" pitchFamily="66" charset="0"/>
              </a:rPr>
              <a:t>Konuları </a:t>
            </a:r>
            <a:r>
              <a:rPr lang="tr-TR" dirty="0">
                <a:latin typeface="Comic Sans MS" panose="030F0702030302020204" pitchFamily="66" charset="0"/>
              </a:rPr>
              <a:t>tekrar ederken yüksek sesle okuyabilir. Kasetçalar kullanabilir, okuduklarını kasete kaydederek kendi kasetlerini oluşturabilir. </a:t>
            </a:r>
            <a:r>
              <a:rPr lang="tr-TR" dirty="0" smtClean="0">
                <a:latin typeface="Comic Sans MS" panose="030F0702030302020204" pitchFamily="66" charset="0"/>
              </a:rPr>
              <a:t>Sınava </a:t>
            </a:r>
            <a:r>
              <a:rPr lang="tr-TR" dirty="0">
                <a:latin typeface="Comic Sans MS" panose="030F0702030302020204" pitchFamily="66" charset="0"/>
              </a:rPr>
              <a:t>hazırlanırken bu kasetleri dinleyerek çalışması etkili olabilir.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Bellekte </a:t>
            </a:r>
            <a:r>
              <a:rPr lang="tr-TR" dirty="0">
                <a:latin typeface="Comic Sans MS" panose="030F0702030302020204" pitchFamily="66" charset="0"/>
              </a:rPr>
              <a:t>tutulması gereken bilgiler (tarih, isimler, yer adları </a:t>
            </a:r>
            <a:r>
              <a:rPr lang="tr-TR" dirty="0" err="1">
                <a:latin typeface="Comic Sans MS" panose="030F0702030302020204" pitchFamily="66" charset="0"/>
              </a:rPr>
              <a:t>vb</a:t>
            </a:r>
            <a:r>
              <a:rPr lang="tr-TR" dirty="0">
                <a:latin typeface="Comic Sans MS" panose="030F0702030302020204" pitchFamily="66" charset="0"/>
              </a:rPr>
              <a:t>) için çeşitli melodiler yapabilir. Bu melodilerin komik, saçma ya da çılgınca olması öğrenmelerini çabuklaştırabilir. Kendilerinin bu şarkıları yapması daha da önemlidir.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Önemli </a:t>
            </a:r>
            <a:r>
              <a:rPr lang="tr-TR" dirty="0">
                <a:latin typeface="Comic Sans MS" panose="030F0702030302020204" pitchFamily="66" charset="0"/>
              </a:rPr>
              <a:t>konular ve talimatları yüksek sesle okuyup tekrarlayabilir. </a:t>
            </a:r>
          </a:p>
        </p:txBody>
      </p:sp>
      <p:pic>
        <p:nvPicPr>
          <p:cNvPr id="16386" name="th85" descr="View image detail"/>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6732240" y="1052736"/>
            <a:ext cx="1440160" cy="956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8170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00800" cy="5289768"/>
          </a:xfrm>
        </p:spPr>
        <p:txBody>
          <a:bodyPr>
            <a:normAutofit/>
          </a:bodyPr>
          <a:lstStyle/>
          <a:p>
            <a:pPr>
              <a:buFont typeface="Wingdings" panose="05000000000000000000" pitchFamily="2" charset="2"/>
              <a:buChar char="Ø"/>
            </a:pPr>
            <a:r>
              <a:rPr lang="tr-TR" sz="2000" dirty="0">
                <a:latin typeface="Comic Sans MS" panose="030F0702030302020204" pitchFamily="66" charset="0"/>
              </a:rPr>
              <a:t>Matematik çalışırken; </a:t>
            </a:r>
            <a:endParaRPr lang="tr-TR" sz="2000" dirty="0" smtClean="0">
              <a:latin typeface="Comic Sans MS" panose="030F0702030302020204" pitchFamily="66" charset="0"/>
            </a:endParaRPr>
          </a:p>
          <a:p>
            <a:pPr>
              <a:buFontTx/>
              <a:buChar char="-"/>
            </a:pPr>
            <a:r>
              <a:rPr lang="tr-TR" sz="2000" dirty="0" smtClean="0">
                <a:latin typeface="Comic Sans MS" panose="030F0702030302020204" pitchFamily="66" charset="0"/>
              </a:rPr>
              <a:t>Yeni </a:t>
            </a:r>
            <a:r>
              <a:rPr lang="tr-TR" sz="2000" dirty="0">
                <a:latin typeface="Comic Sans MS" panose="030F0702030302020204" pitchFamily="66" charset="0"/>
              </a:rPr>
              <a:t>konuları (sesli) konuşarak, kendine anlatarak çalışması, </a:t>
            </a:r>
            <a:endParaRPr lang="tr-TR" sz="2000" dirty="0" smtClean="0">
              <a:latin typeface="Comic Sans MS" panose="030F0702030302020204" pitchFamily="66" charset="0"/>
            </a:endParaRPr>
          </a:p>
          <a:p>
            <a:pPr>
              <a:buFontTx/>
              <a:buChar char="-"/>
            </a:pPr>
            <a:r>
              <a:rPr lang="tr-TR" sz="2000" dirty="0" smtClean="0">
                <a:latin typeface="Comic Sans MS" panose="030F0702030302020204" pitchFamily="66" charset="0"/>
              </a:rPr>
              <a:t>Problem </a:t>
            </a:r>
            <a:r>
              <a:rPr lang="tr-TR" sz="2000" dirty="0">
                <a:latin typeface="Comic Sans MS" panose="030F0702030302020204" pitchFamily="66" charset="0"/>
              </a:rPr>
              <a:t>çözerken kendi sözcükleriyle ifade etmesi, </a:t>
            </a:r>
            <a:endParaRPr lang="tr-TR" sz="2000" dirty="0" smtClean="0">
              <a:latin typeface="Comic Sans MS" panose="030F0702030302020204" pitchFamily="66" charset="0"/>
            </a:endParaRPr>
          </a:p>
          <a:p>
            <a:pPr>
              <a:buFontTx/>
              <a:buChar char="-"/>
            </a:pPr>
            <a:r>
              <a:rPr lang="tr-TR" sz="2000" dirty="0" smtClean="0">
                <a:latin typeface="Comic Sans MS" panose="030F0702030302020204" pitchFamily="66" charset="0"/>
              </a:rPr>
              <a:t>Problem </a:t>
            </a:r>
            <a:r>
              <a:rPr lang="tr-TR" sz="2000" dirty="0">
                <a:latin typeface="Comic Sans MS" panose="030F0702030302020204" pitchFamily="66" charset="0"/>
              </a:rPr>
              <a:t>çözerken aklından geçenleri o sırada yalnız da olsa sesli anlatması faydalı olabilir. </a:t>
            </a:r>
            <a:endParaRPr lang="tr-TR" sz="2000" dirty="0" smtClean="0">
              <a:latin typeface="Comic Sans MS" panose="030F0702030302020204" pitchFamily="66" charset="0"/>
            </a:endParaRPr>
          </a:p>
          <a:p>
            <a:pPr marL="45720" indent="0">
              <a:buNone/>
            </a:pPr>
            <a:endParaRPr lang="tr-TR" sz="2000" dirty="0" smtClean="0">
              <a:latin typeface="Comic Sans MS" panose="030F0702030302020204" pitchFamily="66" charset="0"/>
            </a:endParaRPr>
          </a:p>
          <a:p>
            <a:pPr>
              <a:buFont typeface="Wingdings" panose="05000000000000000000" pitchFamily="2" charset="2"/>
              <a:buChar char="Ø"/>
            </a:pPr>
            <a:r>
              <a:rPr lang="tr-TR" sz="2000" dirty="0" smtClean="0">
                <a:latin typeface="Comic Sans MS" panose="030F0702030302020204" pitchFamily="66" charset="0"/>
              </a:rPr>
              <a:t>Bilgisayarla </a:t>
            </a:r>
            <a:r>
              <a:rPr lang="tr-TR" sz="2000" dirty="0">
                <a:latin typeface="Comic Sans MS" panose="030F0702030302020204" pitchFamily="66" charset="0"/>
              </a:rPr>
              <a:t>çalışırken de bilgisayar üzerinde ses kayıtları yapması ve bunları daha sonra sınavlara hazırlanırken kullanması iyi bir öğrenme yöntemi </a:t>
            </a:r>
            <a:r>
              <a:rPr lang="tr-TR" sz="2000" dirty="0" smtClean="0">
                <a:latin typeface="Comic Sans MS" panose="030F0702030302020204" pitchFamily="66" charset="0"/>
              </a:rPr>
              <a:t>olabilir.</a:t>
            </a:r>
            <a:endParaRPr lang="tr-TR" sz="2000" dirty="0">
              <a:latin typeface="Comic Sans MS" panose="030F0702030302020204" pitchFamily="66" charset="0"/>
            </a:endParaRPr>
          </a:p>
          <a:p>
            <a:endParaRPr lang="tr-TR" dirty="0"/>
          </a:p>
        </p:txBody>
      </p:sp>
      <p:pic>
        <p:nvPicPr>
          <p:cNvPr id="4" name="Picture 8" descr="Resim5"/>
          <p:cNvPicPr>
            <a:picLocks noChangeAspect="1" noChangeArrowheads="1" noCrop="1"/>
          </p:cNvPicPr>
          <p:nvPr/>
        </p:nvPicPr>
        <p:blipFill>
          <a:blip r:embed="rId2" cstate="print"/>
          <a:srcRect/>
          <a:stretch>
            <a:fillRect/>
          </a:stretch>
        </p:blipFill>
        <p:spPr>
          <a:xfrm>
            <a:off x="7308304" y="4797152"/>
            <a:ext cx="1008062" cy="1441450"/>
          </a:xfrm>
          <a:prstGeom prst="rect">
            <a:avLst/>
          </a:prstGeom>
          <a:noFill/>
        </p:spPr>
      </p:pic>
    </p:spTree>
    <p:extLst>
      <p:ext uri="{BB962C8B-B14F-4D97-AF65-F5344CB8AC3E}">
        <p14:creationId xmlns:p14="http://schemas.microsoft.com/office/powerpoint/2010/main" xmlns="" val="22526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5576" y="908719"/>
            <a:ext cx="6048672" cy="4824537"/>
          </a:xfrm>
        </p:spPr>
        <p:txBody>
          <a:bodyPr>
            <a:normAutofit fontScale="55000" lnSpcReduction="20000"/>
          </a:bodyPr>
          <a:lstStyle/>
          <a:p>
            <a:pPr marL="45720" indent="0">
              <a:buNone/>
            </a:pPr>
            <a:r>
              <a:rPr lang="tr-TR" sz="3600" b="1" dirty="0">
                <a:solidFill>
                  <a:srgbClr val="C00000"/>
                </a:solidFill>
                <a:latin typeface="Comic Sans MS" panose="030F0702030302020204" pitchFamily="66" charset="0"/>
              </a:rPr>
              <a:t>KİNESTETİK </a:t>
            </a:r>
            <a:r>
              <a:rPr lang="tr-TR" sz="3600" b="1" dirty="0" smtClean="0">
                <a:solidFill>
                  <a:srgbClr val="C00000"/>
                </a:solidFill>
                <a:latin typeface="Comic Sans MS" panose="030F0702030302020204" pitchFamily="66" charset="0"/>
              </a:rPr>
              <a:t>ÖĞRENCİLERİN ÖZELLİKLERİ</a:t>
            </a:r>
            <a:endParaRPr lang="tr-TR" sz="3600" dirty="0">
              <a:solidFill>
                <a:srgbClr val="C00000"/>
              </a:solidFill>
              <a:latin typeface="Comic Sans MS" panose="030F0702030302020204" pitchFamily="66" charset="0"/>
            </a:endParaRPr>
          </a:p>
          <a:p>
            <a:pPr lvl="0"/>
            <a:r>
              <a:rPr lang="tr-TR" sz="2900" dirty="0">
                <a:latin typeface="Comic Sans MS" panose="030F0702030302020204" pitchFamily="66" charset="0"/>
              </a:rPr>
              <a:t>Okul hayatında zorlanabilirler. </a:t>
            </a:r>
          </a:p>
          <a:p>
            <a:pPr lvl="0"/>
            <a:r>
              <a:rPr lang="tr-TR" sz="2900" dirty="0">
                <a:latin typeface="Comic Sans MS" panose="030F0702030302020204" pitchFamily="66" charset="0"/>
              </a:rPr>
              <a:t>Oturdukları yerde uzun süre duramazlar. </a:t>
            </a:r>
          </a:p>
          <a:p>
            <a:pPr lvl="0"/>
            <a:r>
              <a:rPr lang="tr-TR" sz="2900" dirty="0">
                <a:latin typeface="Comic Sans MS" panose="030F0702030302020204" pitchFamily="66" charset="0"/>
              </a:rPr>
              <a:t>Parmak kaldırmak, öğretmenin kendisini görmesini beklemeyi zaman kaybı olarak görürler. Hemen  harekete geçerler. Öğretmenin ”Tahtayı kim silecek?” demesi yerlerinden fırlamaları  için yeterlidir. </a:t>
            </a:r>
          </a:p>
          <a:p>
            <a:pPr lvl="0"/>
            <a:r>
              <a:rPr lang="tr-TR" sz="2900" dirty="0">
                <a:latin typeface="Comic Sans MS" panose="030F0702030302020204" pitchFamily="66" charset="0"/>
              </a:rPr>
              <a:t>Görsel ve işitsel mesajları algılamakta zorlanırlar. Ancak yaparak algılarlar. </a:t>
            </a:r>
          </a:p>
          <a:p>
            <a:pPr lvl="0"/>
            <a:r>
              <a:rPr lang="tr-TR" sz="2900" dirty="0">
                <a:latin typeface="Comic Sans MS" panose="030F0702030302020204" pitchFamily="66" charset="0"/>
              </a:rPr>
              <a:t>Hareket hâlindeyken daha iyi öğrenirler. (Örneğin, kondisyon bisikletinde kitap okuduklarında daha iyi anlarlar.) </a:t>
            </a:r>
          </a:p>
          <a:p>
            <a:pPr lvl="0"/>
            <a:r>
              <a:rPr lang="tr-TR" sz="2900" dirty="0">
                <a:latin typeface="Comic Sans MS" panose="030F0702030302020204" pitchFamily="66" charset="0"/>
              </a:rPr>
              <a:t>El şakası yaparlar, konuşurken el ve kollarını bol bol kullanırlar. </a:t>
            </a:r>
          </a:p>
          <a:p>
            <a:pPr lvl="0"/>
            <a:r>
              <a:rPr lang="tr-TR" sz="2900" dirty="0">
                <a:latin typeface="Comic Sans MS" panose="030F0702030302020204" pitchFamily="66" charset="0"/>
              </a:rPr>
              <a:t>Dokunsallar daha çok ellerini kullanarak öğrenirler. </a:t>
            </a:r>
          </a:p>
          <a:p>
            <a:pPr lvl="0"/>
            <a:r>
              <a:rPr lang="tr-TR" sz="2900" dirty="0">
                <a:latin typeface="Comic Sans MS" panose="030F0702030302020204" pitchFamily="66" charset="0"/>
              </a:rPr>
              <a:t>Plan ve programdan fazla hoşlanmazlar.</a:t>
            </a:r>
          </a:p>
          <a:p>
            <a:endParaRPr lang="tr-TR" dirty="0"/>
          </a:p>
        </p:txBody>
      </p:sp>
      <p:pic>
        <p:nvPicPr>
          <p:cNvPr id="17410" name="th17" descr="View image detail"/>
          <p:cNvPicPr>
            <a:picLocks noChangeAspect="1" noChangeArrowheads="1"/>
          </p:cNvPicPr>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5880585" y="4941168"/>
            <a:ext cx="161925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65110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35122" y="692696"/>
            <a:ext cx="6761213" cy="5411012"/>
          </a:xfrm>
        </p:spPr>
        <p:txBody>
          <a:bodyPr>
            <a:normAutofit fontScale="92500"/>
          </a:bodyPr>
          <a:lstStyle/>
          <a:p>
            <a:pPr marL="45720" indent="0">
              <a:buNone/>
            </a:pPr>
            <a:r>
              <a:rPr lang="tr-TR" b="1" u="sng" dirty="0" err="1">
                <a:solidFill>
                  <a:srgbClr val="C00000"/>
                </a:solidFill>
                <a:latin typeface="Comic Sans MS" panose="030F0702030302020204" pitchFamily="66" charset="0"/>
              </a:rPr>
              <a:t>Kinestetik</a:t>
            </a:r>
            <a:r>
              <a:rPr lang="tr-TR" b="1" u="sng" dirty="0">
                <a:solidFill>
                  <a:srgbClr val="C00000"/>
                </a:solidFill>
                <a:latin typeface="Comic Sans MS" panose="030F0702030302020204" pitchFamily="66" charset="0"/>
              </a:rPr>
              <a:t> – Dokunsal Öğrenen Çocukların</a:t>
            </a:r>
            <a:r>
              <a:rPr lang="tr-TR" b="1" dirty="0">
                <a:solidFill>
                  <a:srgbClr val="C00000"/>
                </a:solidFill>
                <a:latin typeface="Comic Sans MS" panose="030F0702030302020204" pitchFamily="66" charset="0"/>
              </a:rPr>
              <a:t> öğrenmelerini ve hatırlamalarını kolaylaştırmak için;</a:t>
            </a:r>
          </a:p>
          <a:p>
            <a:pPr>
              <a:buFont typeface="Wingdings" panose="05000000000000000000" pitchFamily="2" charset="2"/>
              <a:buChar char="Ø"/>
            </a:pPr>
            <a:r>
              <a:rPr lang="tr-TR" dirty="0" smtClean="0">
                <a:latin typeface="Comic Sans MS" panose="030F0702030302020204" pitchFamily="66" charset="0"/>
              </a:rPr>
              <a:t>Çalışırken </a:t>
            </a:r>
            <a:r>
              <a:rPr lang="tr-TR" dirty="0">
                <a:latin typeface="Comic Sans MS" panose="030F0702030302020204" pitchFamily="66" charset="0"/>
              </a:rPr>
              <a:t>elinde kitap ya da çalışma kartları ile yürüyebilir, hareket edebilir, yüksek sesle okuyabilir.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Çalışırken </a:t>
            </a:r>
            <a:r>
              <a:rPr lang="tr-TR" dirty="0">
                <a:latin typeface="Comic Sans MS" panose="030F0702030302020204" pitchFamily="66" charset="0"/>
              </a:rPr>
              <a:t>kendi istediği yerde ve şekilde çalışmasına izin verilebilir.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Bir </a:t>
            </a:r>
            <a:r>
              <a:rPr lang="tr-TR" dirty="0">
                <a:latin typeface="Comic Sans MS" panose="030F0702030302020204" pitchFamily="66" charset="0"/>
              </a:rPr>
              <a:t>şeyler anlatacağı zaman ayağa kalkabilir ve tüm vücudunu kullanarak anlatabilme özgürlüğünün olması faydalı olabilir.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Yeni </a:t>
            </a:r>
            <a:r>
              <a:rPr lang="tr-TR" dirty="0">
                <a:latin typeface="Comic Sans MS" panose="030F0702030302020204" pitchFamily="66" charset="0"/>
              </a:rPr>
              <a:t>bir konu öğrenirken oturmak zorundaysa, elinde bir şey olmasına izin verilebilir (kalem, silgi, vb.).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Bilgi </a:t>
            </a:r>
            <a:r>
              <a:rPr lang="tr-TR" dirty="0">
                <a:latin typeface="Comic Sans MS" panose="030F0702030302020204" pitchFamily="66" charset="0"/>
              </a:rPr>
              <a:t>ile hislerini ilişkilendirebileceği tarzda etkinlikler faydalı olabilir (kum üzerine yazma, hamurlarla şekiller oluşturmak, vb.).</a:t>
            </a:r>
          </a:p>
        </p:txBody>
      </p:sp>
      <p:pic>
        <p:nvPicPr>
          <p:cNvPr id="4" name="Picture 2" descr="http://www.afacancocuk.com/Saglik/images/Gruplar/124/sinav_stres_r_2.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5064089"/>
            <a:ext cx="1224136" cy="1022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1554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813376" cy="5361776"/>
          </a:xfrm>
        </p:spPr>
        <p:txBody>
          <a:bodyPr>
            <a:normAutofit lnSpcReduction="10000"/>
          </a:bodyPr>
          <a:lstStyle/>
          <a:p>
            <a:pPr>
              <a:buFont typeface="Wingdings" panose="05000000000000000000" pitchFamily="2" charset="2"/>
              <a:buChar char="Ø"/>
            </a:pPr>
            <a:r>
              <a:rPr lang="tr-TR" sz="2000" dirty="0">
                <a:latin typeface="Comic Sans MS" panose="030F0702030302020204" pitchFamily="66" charset="0"/>
              </a:rPr>
              <a:t>Ders anlatan kişinin mimik, drama ve abartılı ağız hareketleri daha iyi anlamalarına yardımcı </a:t>
            </a:r>
            <a:r>
              <a:rPr lang="tr-TR" sz="2000" dirty="0" smtClean="0">
                <a:latin typeface="Comic Sans MS" panose="030F0702030302020204" pitchFamily="66" charset="0"/>
              </a:rPr>
              <a:t>olabilir.</a:t>
            </a:r>
          </a:p>
          <a:p>
            <a:pPr>
              <a:buFont typeface="Wingdings" panose="05000000000000000000" pitchFamily="2" charset="2"/>
              <a:buChar char="Ø"/>
            </a:pPr>
            <a:r>
              <a:rPr lang="tr-TR" sz="2000" dirty="0" smtClean="0">
                <a:latin typeface="Comic Sans MS" panose="030F0702030302020204" pitchFamily="66" charset="0"/>
              </a:rPr>
              <a:t>Ellerini </a:t>
            </a:r>
            <a:r>
              <a:rPr lang="tr-TR" sz="2000" dirty="0">
                <a:latin typeface="Comic Sans MS" panose="030F0702030302020204" pitchFamily="66" charset="0"/>
              </a:rPr>
              <a:t>kullanabileceği çalışmalar yapabilir; anahtar kavramlar için modeller inşa edebilir (</a:t>
            </a:r>
            <a:r>
              <a:rPr lang="tr-TR" sz="2000" dirty="0" err="1">
                <a:latin typeface="Comic Sans MS" panose="030F0702030302020204" pitchFamily="66" charset="0"/>
              </a:rPr>
              <a:t>lego</a:t>
            </a:r>
            <a:r>
              <a:rPr lang="tr-TR" sz="2000" dirty="0">
                <a:latin typeface="Comic Sans MS" panose="030F0702030302020204" pitchFamily="66" charset="0"/>
              </a:rPr>
              <a:t>, oyun hamuru, kil). </a:t>
            </a:r>
            <a:endParaRPr lang="tr-TR" sz="2000" dirty="0" smtClean="0">
              <a:latin typeface="Comic Sans MS" panose="030F0702030302020204" pitchFamily="66" charset="0"/>
            </a:endParaRPr>
          </a:p>
          <a:p>
            <a:pPr>
              <a:buFont typeface="Wingdings" panose="05000000000000000000" pitchFamily="2" charset="2"/>
              <a:buChar char="Ø"/>
            </a:pPr>
            <a:r>
              <a:rPr lang="tr-TR" sz="2000" dirty="0" err="1" smtClean="0">
                <a:latin typeface="Comic Sans MS" panose="030F0702030302020204" pitchFamily="66" charset="0"/>
              </a:rPr>
              <a:t>Laboratuar</a:t>
            </a:r>
            <a:r>
              <a:rPr lang="tr-TR" sz="2000" dirty="0" smtClean="0">
                <a:latin typeface="Comic Sans MS" panose="030F0702030302020204" pitchFamily="66" charset="0"/>
              </a:rPr>
              <a:t> </a:t>
            </a:r>
            <a:r>
              <a:rPr lang="tr-TR" sz="2000" dirty="0">
                <a:latin typeface="Comic Sans MS" panose="030F0702030302020204" pitchFamily="66" charset="0"/>
              </a:rPr>
              <a:t>çalışmaları için fazladan zaman ayırıp, evde de benzer deneyleri yapabilir. </a:t>
            </a:r>
            <a:endParaRPr lang="tr-TR" sz="2000" dirty="0" smtClean="0">
              <a:latin typeface="Comic Sans MS" panose="030F0702030302020204" pitchFamily="66" charset="0"/>
            </a:endParaRPr>
          </a:p>
          <a:p>
            <a:pPr>
              <a:buFont typeface="Wingdings" panose="05000000000000000000" pitchFamily="2" charset="2"/>
              <a:buChar char="Ø"/>
            </a:pPr>
            <a:r>
              <a:rPr lang="tr-TR" sz="2000" dirty="0" smtClean="0">
                <a:latin typeface="Comic Sans MS" panose="030F0702030302020204" pitchFamily="66" charset="0"/>
              </a:rPr>
              <a:t>Konu </a:t>
            </a:r>
            <a:r>
              <a:rPr lang="tr-TR" sz="2000" dirty="0">
                <a:latin typeface="Comic Sans MS" panose="030F0702030302020204" pitchFamily="66" charset="0"/>
              </a:rPr>
              <a:t>ile ilgili müze, tarihi yerler gibi, yaşayarak öğrenebileceği yerlere gidebilir. </a:t>
            </a:r>
          </a:p>
          <a:p>
            <a:pPr>
              <a:buFont typeface="Wingdings" panose="05000000000000000000" pitchFamily="2" charset="2"/>
              <a:buChar char="Ø"/>
            </a:pPr>
            <a:r>
              <a:rPr lang="tr-TR" sz="2000" dirty="0" smtClean="0">
                <a:latin typeface="Comic Sans MS" panose="030F0702030302020204" pitchFamily="66" charset="0"/>
              </a:rPr>
              <a:t>Matematik </a:t>
            </a:r>
            <a:r>
              <a:rPr lang="tr-TR" sz="2000" dirty="0">
                <a:latin typeface="Comic Sans MS" panose="030F0702030302020204" pitchFamily="66" charset="0"/>
              </a:rPr>
              <a:t>çalışırken, bilgileri gündelik hayatları ile ilişkilendirebilecek şekilde somutlaştırmaları faydalı olabilir. </a:t>
            </a:r>
          </a:p>
          <a:p>
            <a:pPr>
              <a:buFont typeface="Wingdings" panose="05000000000000000000" pitchFamily="2" charset="2"/>
              <a:buChar char="Ø"/>
            </a:pPr>
            <a:r>
              <a:rPr lang="tr-TR" sz="2000" dirty="0" smtClean="0">
                <a:latin typeface="Comic Sans MS" panose="030F0702030302020204" pitchFamily="66" charset="0"/>
              </a:rPr>
              <a:t>Bilgisayar </a:t>
            </a:r>
            <a:r>
              <a:rPr lang="tr-TR" sz="2000" dirty="0">
                <a:latin typeface="Comic Sans MS" panose="030F0702030302020204" pitchFamily="66" charset="0"/>
              </a:rPr>
              <a:t>ile çalışırken, özellikle model inşa edebileceği, parçaları oradan oraya götürebileceği yazılımlarla alıştırmalar yapması iyi bir öğrenme yöntemi olabilir.</a:t>
            </a:r>
          </a:p>
        </p:txBody>
      </p:sp>
    </p:spTree>
    <p:extLst>
      <p:ext uri="{BB962C8B-B14F-4D97-AF65-F5344CB8AC3E}">
        <p14:creationId xmlns:p14="http://schemas.microsoft.com/office/powerpoint/2010/main" xmlns="" val="3820683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449868" y="908720"/>
            <a:ext cx="5608712" cy="4320480"/>
          </a:xfrm>
        </p:spPr>
        <p:txBody>
          <a:bodyPr>
            <a:normAutofit/>
          </a:bodyPr>
          <a:lstStyle/>
          <a:p>
            <a:pPr marL="45720" indent="0">
              <a:buNone/>
            </a:pPr>
            <a:r>
              <a:rPr lang="tr-TR" dirty="0">
                <a:solidFill>
                  <a:schemeClr val="tx1"/>
                </a:solidFill>
                <a:latin typeface="Comic Sans MS" panose="030F0702030302020204" pitchFamily="66" charset="0"/>
              </a:rPr>
              <a:t>Son olarak; </a:t>
            </a:r>
            <a:r>
              <a:rPr lang="tr-TR" b="1" dirty="0">
                <a:solidFill>
                  <a:srgbClr val="C00000"/>
                </a:solidFill>
                <a:latin typeface="Comic Sans MS" panose="030F0702030302020204" pitchFamily="66" charset="0"/>
              </a:rPr>
              <a:t>İdeal öğrenme yöntemi, her üç alanın da aktif olarak kullanılabilmesidir. Bir kişinin öğrenme stilini bilmek iki yönlü avantaj sağlayacaktır. Öne çıkan yani kişinin ağırlıklı olarak kullandığı yöntem, özellikle yeni öğrenmelerde, zor konuların öğrenilmesinde öncelikle uygulanması gereken stildir. Bu durumda kişi daha hızlı, daha kolay ve zevk alarak öğrenecektir. </a:t>
            </a:r>
          </a:p>
        </p:txBody>
      </p:sp>
      <p:pic>
        <p:nvPicPr>
          <p:cNvPr id="4" name="Picture 2" descr="https://pixabay.com/static/uploads/photo/2013/07/13/12/43/boy-160168_64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4653135"/>
            <a:ext cx="1162175" cy="7292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910483"/>
            <a:ext cx="1440160" cy="11321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417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771800" y="2348880"/>
            <a:ext cx="5328592" cy="3384376"/>
          </a:xfrm>
        </p:spPr>
        <p:txBody>
          <a:bodyPr/>
          <a:lstStyle/>
          <a:p>
            <a:pPr marL="45720" indent="0">
              <a:buNone/>
            </a:pPr>
            <a:r>
              <a:rPr lang="tr-TR" altLang="tr-TR" sz="2800" dirty="0" smtClean="0">
                <a:solidFill>
                  <a:srgbClr val="C00000"/>
                </a:solidFill>
                <a:latin typeface="Comic Sans MS" pitchFamily="66" charset="0"/>
              </a:rPr>
              <a:t>Peki verimli bir çalışmanın gerçekleşebilmesi ve başarıya ulaşmak için neler yapmalısınız?</a:t>
            </a:r>
          </a:p>
        </p:txBody>
      </p:sp>
      <p:pic>
        <p:nvPicPr>
          <p:cNvPr id="2050" name="Picture 2" descr="https://forlifeyou.files.wordpress.com/2011/02/soru_isaret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764704"/>
            <a:ext cx="1368152" cy="17763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2925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763688" y="2276872"/>
            <a:ext cx="5780112" cy="1929368"/>
          </a:xfrm>
        </p:spPr>
        <p:txBody>
          <a:bodyPr>
            <a:normAutofit/>
          </a:bodyPr>
          <a:lstStyle/>
          <a:p>
            <a:pPr algn="ctr">
              <a:buNone/>
            </a:pPr>
            <a:r>
              <a:rPr lang="tr-TR" sz="8000" b="1" dirty="0" smtClean="0">
                <a:solidFill>
                  <a:schemeClr val="bg2">
                    <a:lumMod val="50000"/>
                  </a:schemeClr>
                </a:solidFill>
                <a:latin typeface="Juice ITC" pitchFamily="82" charset="0"/>
              </a:rPr>
              <a:t>TEŞEKKÜRLER..</a:t>
            </a:r>
            <a:endParaRPr lang="tr-TR" sz="8000" b="1" dirty="0">
              <a:solidFill>
                <a:schemeClr val="bg2">
                  <a:lumMod val="50000"/>
                </a:schemeClr>
              </a:solidFill>
              <a:latin typeface="Juice ITC"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2204864"/>
            <a:ext cx="6741368" cy="3600400"/>
          </a:xfrm>
        </p:spPr>
        <p:txBody>
          <a:bodyPr/>
          <a:lstStyle/>
          <a:p>
            <a:pPr marL="45720" indent="0">
              <a:buNone/>
            </a:pPr>
            <a:r>
              <a:rPr lang="tr-TR" dirty="0" smtClean="0">
                <a:solidFill>
                  <a:srgbClr val="C00000"/>
                </a:solidFill>
              </a:rPr>
              <a:t> </a:t>
            </a:r>
            <a:r>
              <a:rPr lang="tr-TR" sz="3600" dirty="0" smtClean="0">
                <a:solidFill>
                  <a:srgbClr val="C00000"/>
                </a:solidFill>
                <a:latin typeface="Comic Sans MS" panose="030F0702030302020204" pitchFamily="66" charset="0"/>
              </a:rPr>
              <a:t>HEDEFİNİZİ BELİRLEYİN</a:t>
            </a:r>
            <a:endParaRPr lang="tr-TR" sz="3600" dirty="0">
              <a:solidFill>
                <a:srgbClr val="C00000"/>
              </a:solidFill>
              <a:latin typeface="Comic Sans MS" panose="030F0702030302020204" pitchFamily="66" charset="0"/>
            </a:endParaRPr>
          </a:p>
        </p:txBody>
      </p:sp>
      <p:sp>
        <p:nvSpPr>
          <p:cNvPr id="4" name="AutoShape 2"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0" name="Picture 4" descr="http://blog.fortinet.com/uploads/images/media/industry-trends-news/targ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3284984"/>
            <a:ext cx="2520280"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7869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03848" y="1412776"/>
            <a:ext cx="4339952" cy="4104456"/>
          </a:xfrm>
        </p:spPr>
        <p:txBody>
          <a:bodyPr>
            <a:normAutofit fontScale="85000" lnSpcReduction="20000"/>
          </a:bodyPr>
          <a:lstStyle/>
          <a:p>
            <a:pPr marL="45720" indent="0">
              <a:buNone/>
            </a:pPr>
            <a:r>
              <a:rPr lang="tr-TR" altLang="tr-TR" sz="3200" dirty="0">
                <a:solidFill>
                  <a:schemeClr val="accent1">
                    <a:lumMod val="50000"/>
                  </a:schemeClr>
                </a:solidFill>
                <a:latin typeface="Comic Sans MS" panose="030F0702030302020204" pitchFamily="66" charset="0"/>
              </a:rPr>
              <a:t>Verimli bir çalışmanın ilk adımı hedefinizin belirli olmasıdır. Ne yapacağınızı, </a:t>
            </a:r>
            <a:r>
              <a:rPr lang="tr-TR" altLang="tr-TR" sz="3200" dirty="0" smtClean="0">
                <a:solidFill>
                  <a:schemeClr val="accent1">
                    <a:lumMod val="50000"/>
                  </a:schemeClr>
                </a:solidFill>
                <a:latin typeface="Comic Sans MS" panose="030F0702030302020204" pitchFamily="66" charset="0"/>
              </a:rPr>
              <a:t> </a:t>
            </a:r>
            <a:r>
              <a:rPr lang="tr-TR" altLang="tr-TR" sz="3200" dirty="0">
                <a:solidFill>
                  <a:schemeClr val="accent1">
                    <a:lumMod val="50000"/>
                  </a:schemeClr>
                </a:solidFill>
                <a:latin typeface="Comic Sans MS" panose="030F0702030302020204" pitchFamily="66" charset="0"/>
              </a:rPr>
              <a:t>hedefinizin ne olduğunu </a:t>
            </a:r>
            <a:r>
              <a:rPr lang="tr-TR" altLang="tr-TR" sz="3200" dirty="0" smtClean="0">
                <a:solidFill>
                  <a:schemeClr val="accent1">
                    <a:lumMod val="50000"/>
                  </a:schemeClr>
                </a:solidFill>
                <a:latin typeface="Comic Sans MS" panose="030F0702030302020204" pitchFamily="66" charset="0"/>
              </a:rPr>
              <a:t>bilirseniz çalışma etkinliklerinde verim almanız o düzeyde artacaktır. H</a:t>
            </a:r>
            <a:r>
              <a:rPr lang="tr-TR" sz="3200" dirty="0" smtClean="0">
                <a:solidFill>
                  <a:schemeClr val="accent1">
                    <a:lumMod val="50000"/>
                  </a:schemeClr>
                </a:solidFill>
                <a:latin typeface="Comic Sans MS" pitchFamily="66" charset="0"/>
              </a:rPr>
              <a:t>edef belirleme; </a:t>
            </a:r>
            <a:r>
              <a:rPr lang="tr-TR" sz="3200" dirty="0">
                <a:solidFill>
                  <a:schemeClr val="accent1">
                    <a:lumMod val="50000"/>
                  </a:schemeClr>
                </a:solidFill>
                <a:latin typeface="Comic Sans MS" pitchFamily="66" charset="0"/>
              </a:rPr>
              <a:t>çalışmak için itici bir güç oluşturur, kişiyi motive eder.</a:t>
            </a:r>
          </a:p>
          <a:p>
            <a:pPr marL="45720" indent="0">
              <a:buNone/>
            </a:pPr>
            <a:endParaRPr lang="tr-TR" sz="3200" dirty="0">
              <a:latin typeface="Comic Sans MS" panose="030F0702030302020204" pitchFamily="66" charset="0"/>
            </a:endParaRPr>
          </a:p>
        </p:txBody>
      </p:sp>
      <p:sp>
        <p:nvSpPr>
          <p:cNvPr id="4" name="AutoShape 2"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99" y="1628800"/>
            <a:ext cx="1819275"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5942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2164904"/>
            <a:ext cx="6741368" cy="2906960"/>
          </a:xfrm>
        </p:spPr>
        <p:txBody>
          <a:bodyPr>
            <a:normAutofit/>
          </a:bodyPr>
          <a:lstStyle/>
          <a:p>
            <a:pPr marL="45720" indent="0" algn="ctr">
              <a:buNone/>
            </a:pPr>
            <a:r>
              <a:rPr lang="tr-TR" sz="3600" dirty="0" smtClean="0">
                <a:solidFill>
                  <a:srgbClr val="C00000"/>
                </a:solidFill>
                <a:latin typeface="Comic Sans MS" panose="030F0702030302020204" pitchFamily="66" charset="0"/>
              </a:rPr>
              <a:t>PLANLI ÇALIŞIN</a:t>
            </a:r>
            <a:endParaRPr lang="tr-TR" sz="3600" dirty="0">
              <a:solidFill>
                <a:srgbClr val="C00000"/>
              </a:solidFill>
              <a:latin typeface="Comic Sans MS" panose="030F0702030302020204" pitchFamily="66" charset="0"/>
            </a:endParaRPr>
          </a:p>
        </p:txBody>
      </p:sp>
      <p:pic>
        <p:nvPicPr>
          <p:cNvPr id="4" name="Picture 4" descr="images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3140968"/>
            <a:ext cx="2592288" cy="2349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0267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4293096"/>
            <a:ext cx="6595135" cy="1505104"/>
          </a:xfrm>
        </p:spPr>
        <p:txBody>
          <a:bodyPr/>
          <a:lstStyle/>
          <a:p>
            <a:pPr marL="0" indent="0" algn="ctr">
              <a:buNone/>
            </a:pPr>
            <a:r>
              <a:rPr lang="tr-TR" altLang="tr-TR" sz="2400" dirty="0">
                <a:solidFill>
                  <a:srgbClr val="C00000"/>
                </a:solidFill>
                <a:latin typeface="Comic Sans MS" pitchFamily="66" charset="0"/>
              </a:rPr>
              <a:t>Pek çok insan hayatta becerisi, zekası ve hatta cesareti olmadığı için değil yalnızca enerjisini bir plan etrafında </a:t>
            </a:r>
            <a:r>
              <a:rPr lang="tr-TR" altLang="tr-TR" sz="2400" dirty="0" smtClean="0">
                <a:solidFill>
                  <a:srgbClr val="C00000"/>
                </a:solidFill>
                <a:latin typeface="Comic Sans MS" pitchFamily="66" charset="0"/>
              </a:rPr>
              <a:t>toplamadığı için </a:t>
            </a:r>
            <a:r>
              <a:rPr lang="tr-TR" altLang="tr-TR" sz="2400" dirty="0">
                <a:solidFill>
                  <a:srgbClr val="C00000"/>
                </a:solidFill>
                <a:latin typeface="Comic Sans MS" pitchFamily="66" charset="0"/>
              </a:rPr>
              <a:t>başarısız  olmuştur.</a:t>
            </a:r>
            <a:r>
              <a:rPr lang="tr-TR" altLang="tr-TR" sz="2400" dirty="0">
                <a:solidFill>
                  <a:srgbClr val="C00000"/>
                </a:solidFill>
              </a:rPr>
              <a:t/>
            </a:r>
            <a:br>
              <a:rPr lang="tr-TR" altLang="tr-TR" sz="2400" dirty="0">
                <a:solidFill>
                  <a:srgbClr val="C00000"/>
                </a:solidFill>
              </a:rPr>
            </a:br>
            <a:endParaRPr lang="tr-TR" sz="2400" dirty="0">
              <a:solidFill>
                <a:srgbClr val="C00000"/>
              </a:solidFill>
              <a:latin typeface="Comic Sans MS" panose="030F0702030302020204" pitchFamily="66" charset="0"/>
            </a:endParaRPr>
          </a:p>
        </p:txBody>
      </p:sp>
      <p:sp>
        <p:nvSpPr>
          <p:cNvPr id="3" name="İçerik Yer Tutucusu 2"/>
          <p:cNvSpPr>
            <a:spLocks noGrp="1"/>
          </p:cNvSpPr>
          <p:nvPr>
            <p:ph sz="quarter" idx="13"/>
          </p:nvPr>
        </p:nvSpPr>
        <p:spPr/>
        <p:txBody>
          <a:bodyPr/>
          <a:lstStyle/>
          <a:p>
            <a:pPr marL="45720" lvl="1" indent="0">
              <a:buNone/>
            </a:pPr>
            <a:r>
              <a:rPr lang="tr-TR" altLang="tr-TR" sz="2400" dirty="0">
                <a:solidFill>
                  <a:schemeClr val="accent1">
                    <a:lumMod val="50000"/>
                  </a:schemeClr>
                </a:solidFill>
                <a:latin typeface="Comic Sans MS" panose="030F0702030302020204" pitchFamily="66" charset="0"/>
              </a:rPr>
              <a:t>Ne zaman ne yapacağınızı bilmek size güven verir. Motivasyonunuzu artırır. </a:t>
            </a:r>
            <a:r>
              <a:rPr lang="tr-TR" altLang="tr-TR" sz="2400" dirty="0" smtClean="0">
                <a:solidFill>
                  <a:schemeClr val="accent1">
                    <a:lumMod val="50000"/>
                  </a:schemeClr>
                </a:solidFill>
                <a:latin typeface="Comic Sans MS" panose="030F0702030302020204" pitchFamily="66" charset="0"/>
              </a:rPr>
              <a:t>Çalışma </a:t>
            </a:r>
            <a:r>
              <a:rPr lang="tr-TR" altLang="tr-TR" sz="2400" dirty="0">
                <a:solidFill>
                  <a:schemeClr val="accent1">
                    <a:lumMod val="50000"/>
                  </a:schemeClr>
                </a:solidFill>
                <a:latin typeface="Comic Sans MS" panose="030F0702030302020204" pitchFamily="66" charset="0"/>
              </a:rPr>
              <a:t>masanıza oturduğunuzda hangi derse çalışsam kaygısını yaşamazsınız. Çalışma programınızı hazırlarken dikkat etmeniz gereken iki önemli nokta var. Birincisi günlük çalışma kapasitenize göre çalışmak, </a:t>
            </a:r>
            <a:r>
              <a:rPr lang="tr-TR" altLang="tr-TR" sz="2400" dirty="0" smtClean="0">
                <a:solidFill>
                  <a:schemeClr val="accent1">
                    <a:lumMod val="50000"/>
                  </a:schemeClr>
                </a:solidFill>
                <a:latin typeface="Comic Sans MS" panose="030F0702030302020204" pitchFamily="66" charset="0"/>
              </a:rPr>
              <a:t>ikincisi sevdiğiniz </a:t>
            </a:r>
            <a:r>
              <a:rPr lang="tr-TR" altLang="tr-TR" sz="2400" dirty="0">
                <a:solidFill>
                  <a:schemeClr val="accent1">
                    <a:lumMod val="50000"/>
                  </a:schemeClr>
                </a:solidFill>
                <a:latin typeface="Comic Sans MS" panose="030F0702030302020204" pitchFamily="66" charset="0"/>
              </a:rPr>
              <a:t>ve sevmediğiniz derslerin dağılımını iyi ayarlamak.</a:t>
            </a:r>
          </a:p>
          <a:p>
            <a:pPr marL="45720" indent="0">
              <a:buNone/>
            </a:pPr>
            <a:endParaRPr lang="tr-TR" dirty="0"/>
          </a:p>
        </p:txBody>
      </p:sp>
      <p:pic>
        <p:nvPicPr>
          <p:cNvPr id="29698" name="Picture 2" descr="http://img03.blogcu.com/v2/avatars/normal/m/a/t/materyal/materyal_1254344809.jpg"/>
          <p:cNvPicPr>
            <a:picLocks noChangeAspect="1" noChangeArrowheads="1"/>
          </p:cNvPicPr>
          <p:nvPr/>
        </p:nvPicPr>
        <p:blipFill>
          <a:blip r:embed="rId2" cstate="print"/>
          <a:srcRect/>
          <a:stretch>
            <a:fillRect/>
          </a:stretch>
        </p:blipFill>
        <p:spPr bwMode="auto">
          <a:xfrm>
            <a:off x="683568" y="4653136"/>
            <a:ext cx="864096" cy="1100500"/>
          </a:xfrm>
          <a:prstGeom prst="rect">
            <a:avLst/>
          </a:prstGeom>
          <a:noFill/>
        </p:spPr>
      </p:pic>
    </p:spTree>
    <p:extLst>
      <p:ext uri="{BB962C8B-B14F-4D97-AF65-F5344CB8AC3E}">
        <p14:creationId xmlns:p14="http://schemas.microsoft.com/office/powerpoint/2010/main" xmlns="" val="2917895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403648" y="1916832"/>
            <a:ext cx="6140152" cy="3456384"/>
          </a:xfrm>
        </p:spPr>
        <p:txBody>
          <a:bodyPr>
            <a:normAutofit/>
          </a:bodyPr>
          <a:lstStyle/>
          <a:p>
            <a:pPr marL="45720" indent="0" algn="ctr">
              <a:buNone/>
            </a:pPr>
            <a:r>
              <a:rPr lang="tr-TR" sz="3600" dirty="0" smtClean="0">
                <a:solidFill>
                  <a:srgbClr val="C00000"/>
                </a:solidFill>
                <a:latin typeface="Comic Sans MS" panose="030F0702030302020204" pitchFamily="66" charset="0"/>
              </a:rPr>
              <a:t>ZAMANINIZI VERİMLİ KULLANIN</a:t>
            </a:r>
            <a:endParaRPr lang="tr-TR" sz="3600" dirty="0">
              <a:solidFill>
                <a:srgbClr val="C00000"/>
              </a:solidFill>
              <a:latin typeface="Comic Sans MS" panose="030F0702030302020204" pitchFamily="66" charset="0"/>
            </a:endParaRPr>
          </a:p>
        </p:txBody>
      </p:sp>
      <p:sp>
        <p:nvSpPr>
          <p:cNvPr id="4" name="AutoShape 2" descr="data:image/jpeg;base64,/9j/4AAQSkZJRgABAQAAAQABAAD/2wCEAAkGBxQSEhUUExQVFhUXGBkXGBgWGBcYHhYVFxUYFxwbHhcZHSggGBonHBcYITEiJSkrLi4uGB8zODMsNygtLisBCgoKDg0OGhAQGywkHyQsLCwuLCwsLCwsLCwsLCwsLC4sLCwsLCwsLCwsLCwsLDQsLCwsLCwsLCwsLjcsLCwsLP/AABEIANQA7gMBIgACEQEDEQH/xAAcAAACAwEBAQEAAAAAAAAAAAAABgQFBwMCAQj/xABLEAACAAMFBAYHBgIIBQMFAAABAgADEQQFEiExBkFRYRMicYGRoQcUMkJScrEjYoKSwdEz8CRDU3OissLhY4OT0tMVs/EWJTRUZP/EABoBAAMBAQEBAAAAAAAAAAAAAAABAgMEBQb/xAAuEQACAgEEAQEHAgcAAAAAAAAAAQIRAwQSITFBUQUTFCIycYGR8SNCYaGx4fD/2gAMAwEAAhEDEQA/ANsggggAIIIIACCCCAAgiPb7fLkIXmuqIN7GncOJ5CKSz35PtWdklYZX/wCxaAVUjikodZ+0kCAdDHHxHB0IPYawg3vtVZbPUPNe2zhuBAlKewfZjPk7CFq27c2u0ZBhJTcsrI0+f2vCnZCse01y126XKFZkxE+ZgK9gOsVU7a2zj2Sz/KtPNqRlkgkmpJJOpOZPeYtrMIW4e0djtVX2ZX5m/QD9Y+rf8w+6g7j+8LdnifJhksu0veYfh8P947Leb/d8D+8VcqJCmGSyxW823qPMR0F6rvBHgYrhHiYIdAXcq2y20cV4HL6xIhRmrHmVbJkv2WIHA5jwMFBY3wRRWTaIaTVw/eXMeGo84upM5XGJSCDvGcIZ7ggggAIIIIACCCCAAggggAIIIIACCCCAAigvjaLC/Q2ZOmnnKg9lObHlwy5kRyvG8ZlpcyLKaD+sm7lH3T+u/dxiivm/pN3KZFkAaecnmGhwnnxbgug38CmNHq8ZEiykWi8ZnrNp1SUKFU+VNAK+8QBlkKwobSbW2i11Vjglf2aaEfeOr9+XKKi0zmmMXdizMalmNST2xwaJbLSOJESrLHKXJLGgEXt23EzUrCGeZDgamJsq2H3UZvIRdXbs6CSKZimvMZHs1HcYvrHcFHwkaqGXuNG8KqfxQ6FYnpaLQfZVF7iTHVVtZ/rKdiL+0PaXKizQD7yHxRhQeDt4R0vTZuTOl4HxYQcRCsyYqA9VsJBK8t9BDomxB/pQFenIHGiU8aR0S2WwZiYGHNENe8ARa7B7OWa13ZYntEpZhEo0Diq1ZjU4D1ScsiRlnTWPWxd1SjPt4kClkWaiSgPZE1U+2wfdxUGWVQYAtECXtDaV9uUj/KWU+dYlytqpRymK8o/eFR+Zf2hgvG4lOBR7zgflBf8A0ecVl67O4RkMyQo7SaeQqewGHyHB7l2hJgxIysOKkH6RymRRW7Z8yiXQtLIzqpI+mvZHhL3mysp641+NRQjtXQ90NSE4+hbTY52e1vKbFLYg7+B7Rvj5KtKzFxIwYcR/ORjlMiiBvufaFJtFeiPw3N2HjyPnF1GWtDHcO0hWkucaroHOo5NxHP8AkJjQ3wQAwQhhBBBAAQQQQAEEEEABC/fFredM9Wkn+8f4RvH7+HGJl/XgZSBUzmzOqg7cq+fjC/fl4C7rOJaEG0zcy2uHi3YMwK6mp4wdB3wQ9qb/AFsaeqWU0f8ArJm9a8/jPH3RpnpnZjo5JzJJJzJOZJ4k7zHMxm2apUc2iRYrA0w5DKO122AzW5Q93RdGChI6m8/DzP3eJ3a6VoUDZWXZc6SwzOQqouJmagCpvJJyAyimtO2BLlLGKKSAHZaszaVVTkoOWRFeysL/AKRtrvXJ/q1lzs0mpZlFelZSMTkj+qBApuJAb4actjXXplZiAFBapyFdB9YcuEEVb5NYuq+J0oJ0y9LMzBwYV6hoRiOQqp0I+Iih1i/tN6j7NyjqVOhX2lYEEA6cG/DCzdNvRmVgVcKQSAQcqwXtc8tra1tFpdy0vo1k4QAtaVJfIsopUKa0JyNMo545JU7Z0zwx3JJcMcbPOE8JMWowuTQ7xhZTp81e6JrioPYfpFDcE3BJmuTkMwOYWvnURaXbbhOTEMjoRwP7RtCdpX2c+XG4yddIQ5F23jJu2x2OXIYUl4bS0ubKV1XEfs0YmgZgfbFaDTPMNeyxmIgkmxeqypagSx0suYDyomYO+p1rF5BGpkcXlEzEbcqt+ZitD4BvGK3aO8RZ0ecw6smW0ztmN1EAPHNh+IRcQnbbN6xPs9jGYLdNNH3ENFB5Fv0jPJLbHg302NTyJS67f2XLPux9gdrNKScSzsTPmFiSQWaqry62eWX2bcY7X/dKqNVFakk0AVFzZiTkABxyqRDNZ7OE01NKnjQU7v8Ac8Yw3bu8Jl73kLDJYiQjETCpywy2ozcDQ6febfQGKUaVEZMjnNz9WMF43M8li8o4G8m5Eb4+WS8A5wsMMwarx5qd4jQLRYRPJPuJkv33GRbsGg4mp3KYTtobkGKgqGHWBGq8DXdmKc8+Bo1wQ+SM0cniNZLUcXRzMnGh3OOI58REl4q7Iqhg2W2g6MiTNPUOSMfdPA/d+nZo7RkE2HXYq/elXoJh66Dqk++g/UfTvhFUNUEEEAgggggAI+OwAJJoBmTwAj7FJtRPJWXZ09ue2HsQZsezTurABEstpX7W3TskUESwfhGWX3ichzJjM72vB7RNea+rHT4RuUcgMobPSFeAXo7JLySWAz9tOqD2DrfiEJLREmXFHNo9WSzGY+Ed54RzmHhqch2w5bLXOKZ0J97tPGEkU2WdxXHkAvVI0NK+I3j+ctYuL5sD2iSbIjmz4x9u4oWEneJZORxaYj7IrUVoIsLBZ2kqGUY0OeH3lG4qT7Q34TnwJyEU+3Cta5cqyWdqPaCwaaKgybOlBObiGNRLwnUuQdDSzNmVy7lW3PNk2KlmuizMWm2hszNKCrMWOc0ihKgmig1yqqwu2SYsyaRIluFJ+zTN3KjQmmrHU0yBNBlSN5vvZBXsCXfZj0EglVmEe10IONgPid2ABJ+Jia6G22f2es9iliXZpSoN51ZyN7Oc2PbBQ0zIbmV7OcU6RNXgxV0I/NSohssFuWatV3ajeOEaPWKm+J9jkDpLSZEuuWKZgUnkCcz3RjPBv67OjFqdnD6FkMaUqaHUbj3RKue19HNHBuqew7+4wv3rttdSk9FPmE8FlTCviwH6wXLtHY7SaC0qlNcazFI7yoXziPhNRFp7WbvVYJRdySNRghKk37aVPR1lNPNXly2P2dolg1HQzwcnpkQ1c88hDFcN+S7UhK1V0OGZKfJ5T8GH0OhjrSuNr9vucGSLhLbL8ejXqn5LJ2AFTkBmeyFHZBDaJ8+2N77USu6WvVX6GvYIsNtbWUs/Rp7c4iUvY3tHspl3xJsvR2KyYnOFJaVbsAAA5schTeTGD+bJXp/k6Y/w8DfmXH4Xf6uv0F70rbW+o2UpLP284FVpqqnIsOe4czXcYgeijY31aQXmj7abRpm7Dl1ZYI0wg1NPePIQs7LWSZfF4vbpw+xlPSUpzBmLpTissZ82Nd5jaBhlpmQFUZkkAAbyTGxydHK2zuhl1Va0FABkAAN/BQB+gzMU4tckyxjPXbNzrnpUncMshuFI43htBLnyiJNSpYrjywuF1K51pXLMCu6ooYqRHNmyShPadmnwRyQ3Mg7QXOXBYArTNDmGqPepu7NeNIqbFai4KtlMTJh9CORh7kHpZAVVLOtRwAXcSfKgz7BmEnaK7mlMJq5svtbsabxTzHZG0ZWkznnGm4vweJkRpdpaVMWYhoymoPP9t3fHfGGAIzBFRESfDZJsN0XgtokpNXRhp8LDIjuNREuMu2L2jFlE9HGJRLeci1AxTEWpQE5VYAU+XnEltqZ9pRXqJUtwCOt0YNd2KjTZnCioO2HYqNIgih2ctc0qBMxMNzFWQ/lclsPAtnxi+hiCFqzWgPa7VaW/h2ZehX5gMcw9orh74YbVPEtGdtEUsexQSfpCDbZhk3TKDZTLSekfjWYTOav+FYTGhQt9pabMeY3tOxY9507Bp3REeOrRHntQGmu7tjM0Jdw2XpJpY+ypwj5jr+0abd92AhRmGbLEMiEAq3aMwKGoqwha2PuyiqtK5Z866w62GxkM5ltgCHowKYlJABbq1yFSBRSM1i0iWyfJeYDhcAjc65DvUmoPZUdmkdhKGItTrEAE8gSQPM+MEktTrAA78JJHmBHg2pA4TGmM5hcQxEfLWsUQdY4W62JJltMmuqIoqzMaACOsxwoJJAAFSTuA1Mfnv0mbZNbpxloSLPLPVXTGfjYceA3DmTG+DA8sq8GeTIoIutr/AEuzZhMuwgyk06ZgC7D7qnJBzNT8pjNZjTbRMqTMnTX44pjsfNjF5sTslNvGdgQ4JaUM2YRXApOQA3uaGg5E7o/QOzWy9msCYbPLANKNMahd/mf9BQDcI755cWm+WK5/7syUZZOW+DBrH6NrymCosxUbukeWhP4S1R3gRVXrclrsDjp5LSyclLBWVqcHBK15VrH6Yvi+ZFlUNPmBATQVqSTyAzMJe3G1F32uxTpHS42dapRHOGYuaGpAA6wG/Sscy9p7ZfPSR1Q9mZc0bxwk/sm0Y/YL6csoBKlWxrhJoHHvU3HLWNMv2Ut52f1uxu0u8LMimYEJR3TCGyw5tlmDvoVPLL7LZBKBZiK014CPVzbRzbLahaZRoQfZJyZKAYDyIA7wDqBEYp/E6meTF0kufDf7Ho67SPRez8WLN9e5uvKi/wDfJa2X0i2wTJbzyto6MHDjGE0O/ElK8KkGJO2vpKnXhJEkShIXVsLl8R3e6tKZ95rui2tLWF5NrQywyuUtNkOjSktAbpFDDTBNluuHStBSkU7+jK2mSs6UgmBhUy6hXUHTJqA5UOtd1I6YrTOTUlTPHlLLSp2kers9JM+yyUkWWRIlIi4QSGduJNSQMRJJJprFVe22NqtP8aa0zfRiAo/5aAL3x5bYu8Aaepz68kJ8xlFhYPRpeU0//j9GPimuijwBLeUdUfcY+VRzyU58Oyy9Hm061azWhwuNscl2oqiYQFaWTooYBaE7xzjTrousz5aTVdejcBlIzqD5ecK1wehmWpDWycZn/DlVVewuesR2BY1Cw2NJMtZUpQktBRVXQCPH1sMOTJvj359D0NPmyYsezwcpYl2dQgrnoBmznfkMz9ByEUF+2Bm6xGAblyJ/EdB2DxMNEwqtXNBlQmmdK5DiczpziDbS81ThTCPimVHhL1/MV74xqlQrbdsytZPRlk3VqvIHd4xwnRfXvYsL6k8zT9BFDOhFFZaou9lrRSUAmIHP+Ei4zmQR0h9kAjziktcSNmpMwJMYqeiMyitkQWwqWWmIadU55HFvpADNC2VtwSa6kKMQzGNprll0Lv7IFK5c4c5T1APEVjM7Dd9ocgy5bEDQmoUdmiDtAJjS5EvCqrwAHgKQyWVG2YrY5svP7bBZ8v8A+iYkn6OYVPSTPHSypQ0SXWnzGn0QeMOl7piazruM9Sf+XLmTB/iRYzjbedits37uFfBF/UmFIcRfaPdkk4mHaI8PFpcsn2DxJPhQfvElseLjsSBMbgUVS1dCABU0YZjui4ueyzFlSzjILAOysAwq/WahyatScyTFTOsSiytQFS5SX1Syg9K6y8wpAPtb4YllFKkzGZQDk2HKnMKD41izNkiM5289H8yfOa12OaJc1gMctxVJjKKBqjrI1ABUV9kRowghiMIvfai8JVmm2W1qyGgBxEPjSp9mYM2UkUNa8OMZ0zak9sN3pIvf1i0u4NVLkL/dp1V8fa74ptmbmm2y0LKkYcdGcF6lRgFcwM6E0H4o97FBYcXPpbPOUnlm3/Xj7H6D9HuzwsNilyyKTGHSTT/xGAqPwii/hhkjHbBt3bLvYSrwlMq1oHNXlt8s0VKnka0HCNIuTaiz2kAo4BOgJGfYwyb68o8KUnJts9FKlRRekHYx7YyTZLDpAMJV2IUrrUa4TXx7oUrZ6O5kizzZ9onS1WWjOVQM5NBkKmgFTQb9Y2Qxlvpo2jAl+poczR5tNwGaJ2lqN3DjEY9HDNlXH3PSh7d1emwe6hKkuuFZjM+0s/tHLgNI5QCCPoseOONbYKkeFmz5M03PJJtvyx29Fdk9ZtiynzSXLaYF40mS8vlxNWnbxj9CykwikYj6B7KDbJ0yuaSSpFNMcyWQa88DeEbjHk61r3ro3w/QfIICY8LOUmgYE8iDHKaHuCCCAAiM9oY1CSyd1XOBf1Y9oWkSY4zZzA0WWzc6qF7yTXwBgATdo7K4JLEVGYCig8SST5QpXolHNNCAw7CKw/bSSphFTgXkMT+fVp4QkXsnVlnky/lbLyMSUL9qh29DtpytUo6Ay5g/EGU/5FhJtUMfojm0ts1fikk/lmJ/3GBdjfRrkfIIIog4zpOJkPwknvKlf9RjI9pWra5/9448GI/SNijG9oh/Sp/97M/zmJkVEqpkMVzy6dCPuV/MxhdmQ0XaM5H9yn+qJRTPlnsq22ZN9YmTQUtos6Is15YkSklGYHCoR12wlsZqcsqUhj2Svh5t2Y5r9IyO8kzMvtQk7o1fLIkrTPfC9tvIlM8nBYuktBmKpmPLwypgMiYVVppymUyNKHJCIk2ewiyWSXLLVwshdqe0zTlZjThUnLhSN8cNzM2x8k3nLbfQ/ey89I9XhbBKll9eHMnSFWXbpTaOvfl9Y7T0LJQHLUcCYeXE1FuI8bTkt3RRXrd0i0kmfIlTCfew4G/PLwt4mLfYLZOy2ZmnyA4dgZZDPiCriDZVzzoupOkcZIwspKkgEVHHlDHcdjKYn6yhvcbdnka/7Rx4c2b6W3Xodupx4krSVk23WCXOUrMRWBFCCAajmDke+EK9PRqJZL2JzKJzKe0h/CdO6o5Ro0Rb0SaZTiQyrNwnAWFQD/O/OnA6R0pW6OFulZmJ2ttdiBlTVBcDqgnEorkG1xAcq9wjLr9trTZhqS7s2JjqWcnzMWW09umS5rpMxdPXr461BO8k6mmm6kVuy5X1qXj3kgE/EVIHn5kR7kMUcGN7eXXZ5kZzzT3S4XhH3/6btODF0deQILeH6axV0h46ObJnqzCYGWY5mTC9ZbySWwqFxfDhFMIoQTCle09XnTXUUVmLDv1PjUxjo9TLM2pLo6s+FY0mndmm+iO2pZZE6azy1xsqKZjBeqilyKEivXmuK8oap+2sgmhtsgchNlj6GMHtV2zZebynXmVNPzaRFrGj0kJPc2SszSqj9AJe0iZpPlOeU1G/WJ1ncqQynTeI/OaTSNCYm2O+Z0p0dHoUIYAZBqbmA1B0MS9Iq4YLO76P1JYbYJg4Eaj+d0SYStn73WfKlz5RyYVpwOjKewgiG6yWkOKjXeOBjysmNxZ1J2d45WxXMtxLYI5U4WZcQVqZErUYhXdUR1iPeFulyJbTZrqktaYmY0C1IGZ7SIzGIt8TbTZ7TIkzLX60s4TCyNLlI0oItcY6MDqVOHrV11iqvVfseyaR4oD+kdL2Nil2mz/+lvLMyY/9ISQ+NDZ8JJdwCVVg1MJyOZj5en8Bv74f+2YRQrWqLn0Vn/7if7mZ/mlxTWqL70Ty629zwkP5zJcIbNfgjzKmBgCNDpHqKICMi2vl4bZPH3q/mUN+sa7GZ+kaz4bUG3PLU94JU+QHjEy6KiKUyGawt1LMQaVlla/JMYfqIWXi/uqZWzSz/ZzXTudQ48wYSKYwbUu8uzWecJjEpaZVKhKAuGlVyWvv8d8UF8W+YyEuxpiUnQDKYp3RcbUS3e67QxYHogs4Kq0B6GYszOpJOSnSkY9e3pAmzXYLKly5bMQQascJPHIDLlHZppRXZhO/Boaz0OjKexgY7yZjLmrEdhjMZ17jdL8T/tHJb4YeyCvysR5iPWlp4+GcMM833H+5slmvtxk4DDiMj+x8oZrnvpTlWq+a93CMAkbVT194kcGo3mRXzi4u7bmhHSIVPxS/+0n9Y5smltHRHN6n6IU10j47gCpNBxMI2ym2STUwqyud26hO4rqp5R1vW++eJuHurHB8PLdTN96qyL6Q7vslsT7RaOoOCavVcDhnkU+byMYLapaq7KjY1BIDUpiHGlTSG7bTaMzay0YkH2m+IcBwT69mqcqkkAAknIAZkk6ADeY9bT43jjTOTJNSfBPX1mehoJ81FyNFdwvCpANO+Lb0f3A1st0uXTqyz0kyu5UzAI+82Fe8xsnowuP1Sz4D7dA0w8ZjZkdgAC90OWAVrQV40z8Y5MusUXKMY/k1jhum2I95XRUnD1W3jcf2hUvC4pLkibJXFvNMJ/MtD5xq152TGMQ9oeY4QuWyxiaKe9uPD/aM8WZmkomP7SbKiUhmySxVc2U50XiDwG+vbCnGyMNQRyIPgRGW7Q3d6vPZB7PtJ8h08Mx3R6GKe7hnPONcoZPRltD0E71dz9nOIw192boO5sl7cPONis08oaj/AOeUfmgGNw2Gv71uzgsftUor8+D99PEGMNViv5l+S8U/5TR7NaA4qO8cDHy0Mw0RWFM6th8sJBHeIorLaShqO8cRHe33kXqq5Kd+85aeMeY8bukdFkC2TVCuUlBQxHsBABQb8xWFS9W+wH3prHuVAP1hkvKfgl0IYVzrSoNdMxp30hUvlupJXgrP+dq/QCM5VfBaF61Q1+iVQj2uc3spLQV5ddj5IIVLVDXccjo7ltJzDWpzJQjX7Vkswp2FmMShs0e5FIs8kNr0UuvbgFfOJkCrTIaDKCKICE30l2PFKlzR7jFT8rj91A74cohX1YenkTJW9ly5MM1P5gITGjFGiz2eeqz5W9kExfmlGtO0qTFa4IyIod44GPtitRkzUmD3TU8xoR3gmIRozQLmHTy2lMQJcxGRsqkq6lTrkuRO4xhfpQ2ZW7re0mXi6JkSZLxGpwkYTU7+urRsd2TjKmFUoRUFSTlgbMHnlEH0ybLNa7EtqQl51nqWAAFZJpjCgZ9UgNmSaBo1g6ZlJGLSWxKDy849Ui99G+ziW7pVecUMvCcKqCWVqioJOVCOB1EPi+jCy75toP4pX/jj24aiG1W+TjeKV8GSwRqs30XSPdnzx83Rt9FWKq1+i6aP4VoltydWTzGL6RSz435E8UkIlmtDS2DoxVhoR/OY5Qzz9pzNkUaikZMF987uwcoi2/Yq2yszJLgb5RD/AOEdbyigmSypKsCrDUMCCO0HMRrHa+ezOcXVdBNmFiSYfPRns1jYWuaOqp+yB959C9OA0HPPcIqditkmtj43qtnU9Y6GYR7in6tu7dNnsdlHVloAoFFAAoFUDcNwAjm1GbaqRvix+S9uSVhl1+I17tBFhHxFAAA0GQ7BH2PGbt2dQQvXgoWawGmR8QDDDC9ejVnN3DyEXi7ExQvRMM5xzr4gH9YTtvrFilLNGss0Pyuaf5qeJh2v0fa9qj6kfpFVeFlE2U8s++pXvIyPjQx6WOVUzGSvgyKGLYq+TZp4bPDow+JDr3g0I5iF2h0ORGo4GO1lm4XB4HPs3x20nwzklaXHZ+j1lky0mDNHAKkZ1B0PeM4U9u9rFsUrClGtMwUlINxOWM8ADpxOXEhRf0nTLFZDZJQDzAeo7UKy0YElSpHWNcwKileAoaX0dXTNttt9btGN5clhMmTCC2KaM0TLnQkAUAG6ojx8twk4+h245b4qXqa9fE+qrKFcQCpmCDUALv17RCze8zFMamg6o7FFP0i6ttrxOzg1CjLmzZD94XJ0cZuVtr5ZnhxMaXPsWB7ssIzwHp5v/JQkE9s1vKFTYy7PWLbLqKpL+1b8JGEfmp3Aw87P/b2y02n3VpZ5Z+6vWY95wnvhIbGaCCCKICCCCADK9vrr6G0lwOpNq45P748SD+KFZ42fai6PWrOyCmMdZDwcDTsOY74xqapBIIoQSCDuIyI7YhmkWXN1WvFLHxycjzlE5flOXYYerhtJmjC7UQ+6p9r5m1pyFO0jKMsstpMpw4zpkR8SnUQ2XXbShGAjC2aE8OY4jSkNCaKa/tlf/RrxS22cf0OaSs5BrIVyKtT+yDYWr7tKcIfAYtruMtpbYs6jrs5FWUcToAM8sgOAipay9GoCqQlKJUU6oyGW7LdwpHRilfBm0SrPdzvnSg4n9onS7kX3mJ7AB+8drmn4pYG9cu7d/PKJ0TKcroKIIuiX97xiNb9mbNPXDNlBxwejU7K6RbwRKnJeR0iql3BKVQqVRVFABSgA3AUyESbDd4lEmpJO87hEyCByk+2FBBBBEgfYVpz4nY8ST5ww2+bhlseVB2nIfWFpRG2JdsTKK/v4o+Qf5miDEu/G+27FH6n9Yq7VbVSgzZjoi5k924czHbFcIyZmu09l6O1zVAyLYx2OMX1J8I+Xhs/aZViFtMsrJZwisdTiBIfD8FRQE6kilY0a5rplPa0tFtRWAFOjALKAKlcX9oanTTthyv3aWTNkvKMkPLZSHE2gXDTgDu7RSkXlzTS2wX5IjjTds/OmyF3S7TbJMmd0mGY4X7MVJYnIE5lV1qwBIGdDSP0HaGk2WStnkSxJRBQIM+04vfJOZJzzzhP9HezCWQvbsLFXxLZw3tpKOs3DTPFmBvw50OLK7ttqMxydw+seXN2zpiqRFtTZYe8/Mf2EVdpMT5sTNmLm9anjEPskoz8+C95HgDEMpFxc1nNisDTKUnWimHiARRR2gEt2tSGy4bv9XkJL3gVb5jmfM07orJP9KtWPWVI9ngz8fHPuWGKGTYQQQQAEEEEABGeekXZ+hNpljI5TQNx0D9h0POh3mNDjzNlhgVYAgggg5gg5EEQmrGnRgDRMuy24OoxopNQfgbj2HfFrtjs2bJMxLUyWPVOuE/ATx4HeOwwtmI6NO0P90W/rAOfZocO4ncefLx1pRye2CcolqAXYb8wg+M/oNSeABIx27rxw0VjkPZbhyP3fpDhcl7YDwJzPPv4RSZDQ4Gy+rnGrVXIFTqxJoAKasTppFrFPdluWcwdjkvsDiTkX7SKgcq/FlPaYWmBVPVTNyN5I6q+HWP4dxinK+yaJMEczOGPBnXCW5AVAz7amnymOlYACCCCAAggggAqNoJ9Aqccz2DIfzyile0AZangBU+AhmtF2I7YmqT20y7oiXhYJcuWSigZjPONoTSSQmKM26nnzcTHo1JAoKF6UA19lfOLi9dm5FnszdClHqCWY4nemZ6xzPVxGg+GPoMFst2EDGzNiPVXNi5G5V1Yjy30jWTfDsmhVkyyxoKDeSSAABqSTuAz7o+SLn9aOJm/oq76ZWlwdwOZkAjM5Y9BlnE2Rc6szNaRhVTVbPUHI5gzGGTj7oyyIJNCI43jeZr0cvMe6o90cBwXgN3ZQCMue+IjjD1Ot6Xmz9WlDpQaCnDlEHDQR9kycOuZOpj1gLEAAknIAbyY50qKuzlKszTXWWgqzGgH86DfDjPlCzSkskjObM9o9upPCoFOQEfLJIS75WN6NPcUA1/COQyqf9osbgu1lrOm5znzNfdB3dunZkIAbLC7bEJMtUXdqeLHUxJgggAIIIIACCCCAAggggA422yJNRpcxQyMKEH+cjzjIdrdl3sbYhV5LHqvwr7rcDz0PlGyR4nyVdSrqGVhQgioI4EQmrGnR+emiRZLwKZHNfMdn7Q37WbBvKrNsoLy9TL1ZPl3uvn2whtEdGnY7XVfvA1/nfwhtuW+wq0JrXMnix1P86CgjGlcqag0i0sV6uOfLjDTE0bVddrV8Uyubmo5IMlHhVu1zHexjE8x+JwL8suoP+Mv4CMtsW1IXJjhP3svOGK69ogqqA2g14nee85xVk0OdmmFmmcFYKO5FJPixH4Y9SJpYzB8LYRz6it9WPhC9dl/gJnqSzHtdi3607ok2C+0oxO93PgxUeSiAVFLtRtJ/SWsq2kWWXKVWnTVUPNZnBYSpS0alE6zPhNARprDNs5MltZ0Mme1oQ1pNZ8ZarEmrcjlTdSkJ1mvaVY7wtk6cCFtPRPLnBS1MEvA0olQSpqAwG+vKPex1uEv1uZhZJc+0vNlIaqQhVVxFcsOIgtTsgHQ8WWdUNiIqrsp3ZVqv+ErFf6wGlvL6zlWIBXOoriTrnq5AgZncYqHvxVmOaDPC1TmcVCpzPJViqvHaYKxcuACoBqaeySR/mbygsVF1JZ0ZgXErqg9UB2INdGPVUgg7m84rJ1vlyGcoPbFWdjibENaucyDWtNAQeMLJv2ZaW/o8t5uoxjqoKkVrMOR0GQrpEqz7Os3WtT4z/ZpUIO06v5Q23JhwjnOvCZaWPRDLQzD7IHCvvHkIlWaxrLGWbHVjqf2HKLHAFACgADQAUAHZHuxXc840QZb2Og7+PKGlRLdlfLlM7BVBJOgG+GSVKlXfL6WbRpzZKo1rwX9W/k+LRbpNiPQyV6e1vlhGZFc+tT2F30148YmXLcDB/WLU3STzoPdlcABpUeA3cSmxpBct2THf1m0/xD7CbpY3Zbjy7znowwQQAEEEEABBBBAAQQQQAEEEEABBBBAAQtbS7FyLXVv4U0/1ijU/eXRu3I84ZYIAMI2g2UtNkqXTFL/tEqy05707wO+K2xmP0SYXr12Lsk8lsHRufelUWp5rTCfCsS4lqRl8hARQgEcDnHVbllnNS8s8ZbEeRqPKGm07Bzk/hOswcD1G/UHxERGuqdL9uU450qPEVEKh2U63LaB/DtQI4TJdf8SsPpHQXdeA9k2ZvxTF/wBBi7s7RYSTDJbFZbBeZ0Szf9Z//HHZbgvFtZllT/qv+iw3yzHdWikhbmKErYmc38a3ORwkykl/4mLn6RYWbY2xyji6LpH+KczTT3BjhHcBDGgJ0BPZnHUXfMbdTt/bWHSJtlW4pkNI5LLZzRQSeA/nKGCTcq6uS3IZD947TJMymGSJcpfiIxHuQUFeZJ7ILCila7ZUhOltcxUQbq07q6k8liM1rtdsAl2NPVLN/bzFo7L/AMOXuH3jx1Bi8s+z8oOJkzFOmjR5xDFflWgVPwgRawuyiquHZ+TZFIlglj7cxs3c65t250GUWsEEAgggggAIIIIACCCCAAggggAIIIIACCCCAAggggAIIIIACPogggA8zJCt7Sqe0A/WOJu6V/Zp4AR8ggA+iwSvgWOi2ZBoq+AgggA6Uj5BBAAQQQQAEEEEABBBBAAQQQQAEEEEABBBB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SEhUUExQVFhUXGBkXGBgWGBcYHhYVFxUYFxwbHhcZHSggGBonHBcYITEiJSkrLi4uGB8zODMsNygtLisBCgoKDg0OGhAQGywkHyQsLCwuLCwsLCwsLCwsLCwsLC4sLCwsLCwsLCwsLCwsLDQsLCwsLCwsLCwsLjcsLCwsLP/AABEIANQA7gMBIgACEQEDEQH/xAAcAAACAwEBAQEAAAAAAAAAAAAABgQFBwMCAQj/xABLEAACAAMFBAYHBgIIBQMFAAABAgADEQQFEiExBkFRYRMicYGRoQcUMkJScrEjYoKSwdEz8CRDU3OissLhY4OT0tMVs/EWJTRUZP/EABoBAAMBAQEBAAAAAAAAAAAAAAABAgMEBQb/xAAuEQACAgEEAQEHAgcAAAAAAAAAAQIRAwQSITFBUQUTFCIycYGR8SNCYaGx4fD/2gAMAwEAAhEDEQA/ANsggggAIIIIACCCCAAgiPb7fLkIXmuqIN7GncOJ5CKSz35PtWdklYZX/wCxaAVUjikodZ+0kCAdDHHxHB0IPYawg3vtVZbPUPNe2zhuBAlKewfZjPk7CFq27c2u0ZBhJTcsrI0+f2vCnZCse01y126XKFZkxE+ZgK9gOsVU7a2zj2Sz/KtPNqRlkgkmpJJOpOZPeYtrMIW4e0djtVX2ZX5m/QD9Y+rf8w+6g7j+8LdnifJhksu0veYfh8P947Leb/d8D+8VcqJCmGSyxW823qPMR0F6rvBHgYrhHiYIdAXcq2y20cV4HL6xIhRmrHmVbJkv2WIHA5jwMFBY3wRRWTaIaTVw/eXMeGo84upM5XGJSCDvGcIZ7ggggAIIIIACCCCAAggggAIIIIACCCCAAigvjaLC/Q2ZOmnnKg9lObHlwy5kRyvG8ZlpcyLKaD+sm7lH3T+u/dxiivm/pN3KZFkAaecnmGhwnnxbgug38CmNHq8ZEiykWi8ZnrNp1SUKFU+VNAK+8QBlkKwobSbW2i11Vjglf2aaEfeOr9+XKKi0zmmMXdizMalmNST2xwaJbLSOJESrLHKXJLGgEXt23EzUrCGeZDgamJsq2H3UZvIRdXbs6CSKZimvMZHs1HcYvrHcFHwkaqGXuNG8KqfxQ6FYnpaLQfZVF7iTHVVtZ/rKdiL+0PaXKizQD7yHxRhQeDt4R0vTZuTOl4HxYQcRCsyYqA9VsJBK8t9BDomxB/pQFenIHGiU8aR0S2WwZiYGHNENe8ARa7B7OWa13ZYntEpZhEo0Diq1ZjU4D1ScsiRlnTWPWxd1SjPt4kClkWaiSgPZE1U+2wfdxUGWVQYAtECXtDaV9uUj/KWU+dYlytqpRymK8o/eFR+Zf2hgvG4lOBR7zgflBf8A0ecVl67O4RkMyQo7SaeQqewGHyHB7l2hJgxIysOKkH6RymRRW7Z8yiXQtLIzqpI+mvZHhL3mysp641+NRQjtXQ90NSE4+hbTY52e1vKbFLYg7+B7Rvj5KtKzFxIwYcR/ORjlMiiBvufaFJtFeiPw3N2HjyPnF1GWtDHcO0hWkucaroHOo5NxHP8AkJjQ3wQAwQhhBBBAAQQQQAEEEEABC/fFredM9Wkn+8f4RvH7+HGJl/XgZSBUzmzOqg7cq+fjC/fl4C7rOJaEG0zcy2uHi3YMwK6mp4wdB3wQ9qb/AFsaeqWU0f8ArJm9a8/jPH3RpnpnZjo5JzJJJzJOZJ4k7zHMxm2apUc2iRYrA0w5DKO122AzW5Q93RdGChI6m8/DzP3eJ3a6VoUDZWXZc6SwzOQqouJmagCpvJJyAyimtO2BLlLGKKSAHZaszaVVTkoOWRFeysL/AKRtrvXJ/q1lzs0mpZlFelZSMTkj+qBApuJAb4actjXXplZiAFBapyFdB9YcuEEVb5NYuq+J0oJ0y9LMzBwYV6hoRiOQqp0I+Iih1i/tN6j7NyjqVOhX2lYEEA6cG/DCzdNvRmVgVcKQSAQcqwXtc8tra1tFpdy0vo1k4QAtaVJfIsopUKa0JyNMo545JU7Z0zwx3JJcMcbPOE8JMWowuTQ7xhZTp81e6JrioPYfpFDcE3BJmuTkMwOYWvnURaXbbhOTEMjoRwP7RtCdpX2c+XG4yddIQ5F23jJu2x2OXIYUl4bS0ubKV1XEfs0YmgZgfbFaDTPMNeyxmIgkmxeqypagSx0suYDyomYO+p1rF5BGpkcXlEzEbcqt+ZitD4BvGK3aO8RZ0ecw6smW0ztmN1EAPHNh+IRcQnbbN6xPs9jGYLdNNH3ENFB5Fv0jPJLbHg302NTyJS67f2XLPux9gdrNKScSzsTPmFiSQWaqry62eWX2bcY7X/dKqNVFakk0AVFzZiTkABxyqRDNZ7OE01NKnjQU7v8Ac8Yw3bu8Jl73kLDJYiQjETCpywy2ozcDQ6febfQGKUaVEZMjnNz9WMF43M8li8o4G8m5Eb4+WS8A5wsMMwarx5qd4jQLRYRPJPuJkv33GRbsGg4mp3KYTtobkGKgqGHWBGq8DXdmKc8+Bo1wQ+SM0cniNZLUcXRzMnGh3OOI58REl4q7Iqhg2W2g6MiTNPUOSMfdPA/d+nZo7RkE2HXYq/elXoJh66Dqk++g/UfTvhFUNUEEEAgggggAI+OwAJJoBmTwAj7FJtRPJWXZ09ue2HsQZsezTurABEstpX7W3TskUESwfhGWX3ichzJjM72vB7RNea+rHT4RuUcgMobPSFeAXo7JLySWAz9tOqD2DrfiEJLREmXFHNo9WSzGY+Ed54RzmHhqch2w5bLXOKZ0J97tPGEkU2WdxXHkAvVI0NK+I3j+ctYuL5sD2iSbIjmz4x9u4oWEneJZORxaYj7IrUVoIsLBZ2kqGUY0OeH3lG4qT7Q34TnwJyEU+3Cta5cqyWdqPaCwaaKgybOlBObiGNRLwnUuQdDSzNmVy7lW3PNk2KlmuizMWm2hszNKCrMWOc0ihKgmig1yqqwu2SYsyaRIluFJ+zTN3KjQmmrHU0yBNBlSN5vvZBXsCXfZj0EglVmEe10IONgPid2ABJ+Jia6G22f2es9iliXZpSoN51ZyN7Oc2PbBQ0zIbmV7OcU6RNXgxV0I/NSohssFuWatV3ajeOEaPWKm+J9jkDpLSZEuuWKZgUnkCcz3RjPBv67OjFqdnD6FkMaUqaHUbj3RKue19HNHBuqew7+4wv3rttdSk9FPmE8FlTCviwH6wXLtHY7SaC0qlNcazFI7yoXziPhNRFp7WbvVYJRdySNRghKk37aVPR1lNPNXly2P2dolg1HQzwcnpkQ1c88hDFcN+S7UhK1V0OGZKfJ5T8GH0OhjrSuNr9vucGSLhLbL8ejXqn5LJ2AFTkBmeyFHZBDaJ8+2N77USu6WvVX6GvYIsNtbWUs/Rp7c4iUvY3tHspl3xJsvR2KyYnOFJaVbsAAA5schTeTGD+bJXp/k6Y/w8DfmXH4Xf6uv0F70rbW+o2UpLP284FVpqqnIsOe4czXcYgeijY31aQXmj7abRpm7Dl1ZYI0wg1NPePIQs7LWSZfF4vbpw+xlPSUpzBmLpTissZ82Nd5jaBhlpmQFUZkkAAbyTGxydHK2zuhl1Va0FABkAAN/BQB+gzMU4tckyxjPXbNzrnpUncMshuFI43htBLnyiJNSpYrjywuF1K51pXLMCu6ooYqRHNmyShPadmnwRyQ3Mg7QXOXBYArTNDmGqPepu7NeNIqbFai4KtlMTJh9CORh7kHpZAVVLOtRwAXcSfKgz7BmEnaK7mlMJq5svtbsabxTzHZG0ZWkznnGm4vweJkRpdpaVMWYhoymoPP9t3fHfGGAIzBFRESfDZJsN0XgtokpNXRhp8LDIjuNREuMu2L2jFlE9HGJRLeci1AxTEWpQE5VYAU+XnEltqZ9pRXqJUtwCOt0YNd2KjTZnCioO2HYqNIgih2ctc0qBMxMNzFWQ/lclsPAtnxi+hiCFqzWgPa7VaW/h2ZehX5gMcw9orh74YbVPEtGdtEUsexQSfpCDbZhk3TKDZTLSekfjWYTOav+FYTGhQt9pabMeY3tOxY9507Bp3REeOrRHntQGmu7tjM0Jdw2XpJpY+ypwj5jr+0abd92AhRmGbLEMiEAq3aMwKGoqwha2PuyiqtK5Z866w62GxkM5ltgCHowKYlJABbq1yFSBRSM1i0iWyfJeYDhcAjc65DvUmoPZUdmkdhKGItTrEAE8gSQPM+MEktTrAA78JJHmBHg2pA4TGmM5hcQxEfLWsUQdY4W62JJltMmuqIoqzMaACOsxwoJJAAFSTuA1Mfnv0mbZNbpxloSLPLPVXTGfjYceA3DmTG+DA8sq8GeTIoIutr/AEuzZhMuwgyk06ZgC7D7qnJBzNT8pjNZjTbRMqTMnTX44pjsfNjF5sTslNvGdgQ4JaUM2YRXApOQA3uaGg5E7o/QOzWy9msCYbPLANKNMahd/mf9BQDcI755cWm+WK5/7syUZZOW+DBrH6NrymCosxUbukeWhP4S1R3gRVXrclrsDjp5LSyclLBWVqcHBK15VrH6Yvi+ZFlUNPmBATQVqSTyAzMJe3G1F32uxTpHS42dapRHOGYuaGpAA6wG/Sscy9p7ZfPSR1Q9mZc0bxwk/sm0Y/YL6csoBKlWxrhJoHHvU3HLWNMv2Ut52f1uxu0u8LMimYEJR3TCGyw5tlmDvoVPLL7LZBKBZiK014CPVzbRzbLahaZRoQfZJyZKAYDyIA7wDqBEYp/E6meTF0kufDf7Ho67SPRez8WLN9e5uvKi/wDfJa2X0i2wTJbzyto6MHDjGE0O/ElK8KkGJO2vpKnXhJEkShIXVsLl8R3e6tKZ95rui2tLWF5NrQywyuUtNkOjSktAbpFDDTBNluuHStBSkU7+jK2mSs6UgmBhUy6hXUHTJqA5UOtd1I6YrTOTUlTPHlLLSp2kers9JM+yyUkWWRIlIi4QSGduJNSQMRJJJprFVe22NqtP8aa0zfRiAo/5aAL3x5bYu8Aaepz68kJ8xlFhYPRpeU0//j9GPimuijwBLeUdUfcY+VRzyU58Oyy9Hm061azWhwuNscl2oqiYQFaWTooYBaE7xzjTrousz5aTVdejcBlIzqD5ecK1wehmWpDWycZn/DlVVewuesR2BY1Cw2NJMtZUpQktBRVXQCPH1sMOTJvj359D0NPmyYsezwcpYl2dQgrnoBmznfkMz9ByEUF+2Bm6xGAblyJ/EdB2DxMNEwqtXNBlQmmdK5DiczpziDbS81ThTCPimVHhL1/MV74xqlQrbdsytZPRlk3VqvIHd4xwnRfXvYsL6k8zT9BFDOhFFZaou9lrRSUAmIHP+Ei4zmQR0h9kAjziktcSNmpMwJMYqeiMyitkQWwqWWmIadU55HFvpADNC2VtwSa6kKMQzGNprll0Lv7IFK5c4c5T1APEVjM7Dd9ocgy5bEDQmoUdmiDtAJjS5EvCqrwAHgKQyWVG2YrY5svP7bBZ8v8A+iYkn6OYVPSTPHSypQ0SXWnzGn0QeMOl7piazruM9Sf+XLmTB/iRYzjbedits37uFfBF/UmFIcRfaPdkk4mHaI8PFpcsn2DxJPhQfvElseLjsSBMbgUVS1dCABU0YZjui4ueyzFlSzjILAOysAwq/WahyatScyTFTOsSiytQFS5SX1Syg9K6y8wpAPtb4YllFKkzGZQDk2HKnMKD41izNkiM5289H8yfOa12OaJc1gMctxVJjKKBqjrI1ABUV9kRowghiMIvfai8JVmm2W1qyGgBxEPjSp9mYM2UkUNa8OMZ0zak9sN3pIvf1i0u4NVLkL/dp1V8fa74ptmbmm2y0LKkYcdGcF6lRgFcwM6E0H4o97FBYcXPpbPOUnlm3/Xj7H6D9HuzwsNilyyKTGHSTT/xGAqPwii/hhkjHbBt3bLvYSrwlMq1oHNXlt8s0VKnka0HCNIuTaiz2kAo4BOgJGfYwyb68o8KUnJts9FKlRRekHYx7YyTZLDpAMJV2IUrrUa4TXx7oUrZ6O5kizzZ9onS1WWjOVQM5NBkKmgFTQb9Y2Qxlvpo2jAl+poczR5tNwGaJ2lqN3DjEY9HDNlXH3PSh7d1emwe6hKkuuFZjM+0s/tHLgNI5QCCPoseOONbYKkeFmz5M03PJJtvyx29Fdk9ZtiynzSXLaYF40mS8vlxNWnbxj9CykwikYj6B7KDbJ0yuaSSpFNMcyWQa88DeEbjHk61r3ro3w/QfIICY8LOUmgYE8iDHKaHuCCCAAiM9oY1CSyd1XOBf1Y9oWkSY4zZzA0WWzc6qF7yTXwBgATdo7K4JLEVGYCig8SST5QpXolHNNCAw7CKw/bSSphFTgXkMT+fVp4QkXsnVlnky/lbLyMSUL9qh29DtpytUo6Ay5g/EGU/5FhJtUMfojm0ts1fikk/lmJ/3GBdjfRrkfIIIog4zpOJkPwknvKlf9RjI9pWra5/9448GI/SNijG9oh/Sp/97M/zmJkVEqpkMVzy6dCPuV/MxhdmQ0XaM5H9yn+qJRTPlnsq22ZN9YmTQUtos6Is15YkSklGYHCoR12wlsZqcsqUhj2Svh5t2Y5r9IyO8kzMvtQk7o1fLIkrTPfC9tvIlM8nBYuktBmKpmPLwypgMiYVVppymUyNKHJCIk2ewiyWSXLLVwshdqe0zTlZjThUnLhSN8cNzM2x8k3nLbfQ/ey89I9XhbBKll9eHMnSFWXbpTaOvfl9Y7T0LJQHLUcCYeXE1FuI8bTkt3RRXrd0i0kmfIlTCfew4G/PLwt4mLfYLZOy2ZmnyA4dgZZDPiCriDZVzzoupOkcZIwspKkgEVHHlDHcdjKYn6yhvcbdnka/7Rx4c2b6W3Xodupx4krSVk23WCXOUrMRWBFCCAajmDke+EK9PRqJZL2JzKJzKe0h/CdO6o5Ro0Rb0SaZTiQyrNwnAWFQD/O/OnA6R0pW6OFulZmJ2ttdiBlTVBcDqgnEorkG1xAcq9wjLr9trTZhqS7s2JjqWcnzMWW09umS5rpMxdPXr461BO8k6mmm6kVuy5X1qXj3kgE/EVIHn5kR7kMUcGN7eXXZ5kZzzT3S4XhH3/6btODF0deQILeH6axV0h46ObJnqzCYGWY5mTC9ZbySWwqFxfDhFMIoQTCle09XnTXUUVmLDv1PjUxjo9TLM2pLo6s+FY0mndmm+iO2pZZE6azy1xsqKZjBeqilyKEivXmuK8oap+2sgmhtsgchNlj6GMHtV2zZebynXmVNPzaRFrGj0kJPc2SszSqj9AJe0iZpPlOeU1G/WJ1ncqQynTeI/OaTSNCYm2O+Z0p0dHoUIYAZBqbmA1B0MS9Iq4YLO76P1JYbYJg4Eaj+d0SYStn73WfKlz5RyYVpwOjKewgiG6yWkOKjXeOBjysmNxZ1J2d45WxXMtxLYI5U4WZcQVqZErUYhXdUR1iPeFulyJbTZrqktaYmY0C1IGZ7SIzGIt8TbTZ7TIkzLX60s4TCyNLlI0oItcY6MDqVOHrV11iqvVfseyaR4oD+kdL2Nil2mz/+lvLMyY/9ISQ+NDZ8JJdwCVVg1MJyOZj5en8Bv74f+2YRQrWqLn0Vn/7if7mZ/mlxTWqL70Ty629zwkP5zJcIbNfgjzKmBgCNDpHqKICMi2vl4bZPH3q/mUN+sa7GZ+kaz4bUG3PLU94JU+QHjEy6KiKUyGawt1LMQaVlla/JMYfqIWXi/uqZWzSz/ZzXTudQ48wYSKYwbUu8uzWecJjEpaZVKhKAuGlVyWvv8d8UF8W+YyEuxpiUnQDKYp3RcbUS3e67QxYHogs4Kq0B6GYszOpJOSnSkY9e3pAmzXYLKly5bMQQascJPHIDLlHZppRXZhO/Boaz0OjKexgY7yZjLmrEdhjMZ17jdL8T/tHJb4YeyCvysR5iPWlp4+GcMM833H+5slmvtxk4DDiMj+x8oZrnvpTlWq+a93CMAkbVT194kcGo3mRXzi4u7bmhHSIVPxS/+0n9Y5smltHRHN6n6IU10j47gCpNBxMI2ym2STUwqyud26hO4rqp5R1vW++eJuHurHB8PLdTN96qyL6Q7vslsT7RaOoOCavVcDhnkU+byMYLapaq7KjY1BIDUpiHGlTSG7bTaMzay0YkH2m+IcBwT69mqcqkkAAknIAZkk6ADeY9bT43jjTOTJNSfBPX1mehoJ81FyNFdwvCpANO+Lb0f3A1st0uXTqyz0kyu5UzAI+82Fe8xsnowuP1Sz4D7dA0w8ZjZkdgAC90OWAVrQV40z8Y5MusUXKMY/k1jhum2I95XRUnD1W3jcf2hUvC4pLkibJXFvNMJ/MtD5xq152TGMQ9oeY4QuWyxiaKe9uPD/aM8WZmkomP7SbKiUhmySxVc2U50XiDwG+vbCnGyMNQRyIPgRGW7Q3d6vPZB7PtJ8h08Mx3R6GKe7hnPONcoZPRltD0E71dz9nOIw192boO5sl7cPONis08oaj/AOeUfmgGNw2Gv71uzgsftUor8+D99PEGMNViv5l+S8U/5TR7NaA4qO8cDHy0Mw0RWFM6th8sJBHeIorLaShqO8cRHe33kXqq5Kd+85aeMeY8bukdFkC2TVCuUlBQxHsBABQb8xWFS9W+wH3prHuVAP1hkvKfgl0IYVzrSoNdMxp30hUvlupJXgrP+dq/QCM5VfBaF61Q1+iVQj2uc3spLQV5ddj5IIVLVDXccjo7ltJzDWpzJQjX7Vkswp2FmMShs0e5FIs8kNr0UuvbgFfOJkCrTIaDKCKICE30l2PFKlzR7jFT8rj91A74cohX1YenkTJW9ly5MM1P5gITGjFGiz2eeqz5W9kExfmlGtO0qTFa4IyIod44GPtitRkzUmD3TU8xoR3gmIRozQLmHTy2lMQJcxGRsqkq6lTrkuRO4xhfpQ2ZW7re0mXi6JkSZLxGpwkYTU7+urRsd2TjKmFUoRUFSTlgbMHnlEH0ybLNa7EtqQl51nqWAAFZJpjCgZ9UgNmSaBo1g6ZlJGLSWxKDy849Ui99G+ziW7pVecUMvCcKqCWVqioJOVCOB1EPi+jCy75toP4pX/jj24aiG1W+TjeKV8GSwRqs30XSPdnzx83Rt9FWKq1+i6aP4VoltydWTzGL6RSz435E8UkIlmtDS2DoxVhoR/OY5Qzz9pzNkUaikZMF987uwcoi2/Yq2yszJLgb5RD/AOEdbyigmSypKsCrDUMCCO0HMRrHa+ezOcXVdBNmFiSYfPRns1jYWuaOqp+yB959C9OA0HPPcIqditkmtj43qtnU9Y6GYR7in6tu7dNnsdlHVloAoFFAAoFUDcNwAjm1GbaqRvix+S9uSVhl1+I17tBFhHxFAAA0GQ7BH2PGbt2dQQvXgoWawGmR8QDDDC9ejVnN3DyEXi7ExQvRMM5xzr4gH9YTtvrFilLNGss0Pyuaf5qeJh2v0fa9qj6kfpFVeFlE2U8s++pXvIyPjQx6WOVUzGSvgyKGLYq+TZp4bPDow+JDr3g0I5iF2h0ORGo4GO1lm4XB4HPs3x20nwzklaXHZ+j1lky0mDNHAKkZ1B0PeM4U9u9rFsUrClGtMwUlINxOWM8ADpxOXEhRf0nTLFZDZJQDzAeo7UKy0YElSpHWNcwKileAoaX0dXTNttt9btGN5clhMmTCC2KaM0TLnQkAUAG6ojx8twk4+h245b4qXqa9fE+qrKFcQCpmCDUALv17RCze8zFMamg6o7FFP0i6ttrxOzg1CjLmzZD94XJ0cZuVtr5ZnhxMaXPsWB7ssIzwHp5v/JQkE9s1vKFTYy7PWLbLqKpL+1b8JGEfmp3Aw87P/b2y02n3VpZ5Z+6vWY95wnvhIbGaCCCKICCCCADK9vrr6G0lwOpNq45P748SD+KFZ42fai6PWrOyCmMdZDwcDTsOY74xqapBIIoQSCDuIyI7YhmkWXN1WvFLHxycjzlE5flOXYYerhtJmjC7UQ+6p9r5m1pyFO0jKMsstpMpw4zpkR8SnUQ2XXbShGAjC2aE8OY4jSkNCaKa/tlf/RrxS22cf0OaSs5BrIVyKtT+yDYWr7tKcIfAYtruMtpbYs6jrs5FWUcToAM8sgOAipay9GoCqQlKJUU6oyGW7LdwpHRilfBm0SrPdzvnSg4n9onS7kX3mJ7AB+8drmn4pYG9cu7d/PKJ0TKcroKIIuiX97xiNb9mbNPXDNlBxwejU7K6RbwRKnJeR0iql3BKVQqVRVFABSgA3AUyESbDd4lEmpJO87hEyCByk+2FBBBBEgfYVpz4nY8ST5ww2+bhlseVB2nIfWFpRG2JdsTKK/v4o+Qf5miDEu/G+27FH6n9Yq7VbVSgzZjoi5k924czHbFcIyZmu09l6O1zVAyLYx2OMX1J8I+Xhs/aZViFtMsrJZwisdTiBIfD8FRQE6kilY0a5rplPa0tFtRWAFOjALKAKlcX9oanTTthyv3aWTNkvKMkPLZSHE2gXDTgDu7RSkXlzTS2wX5IjjTds/OmyF3S7TbJMmd0mGY4X7MVJYnIE5lV1qwBIGdDSP0HaGk2WStnkSxJRBQIM+04vfJOZJzzzhP9HezCWQvbsLFXxLZw3tpKOs3DTPFmBvw50OLK7ttqMxydw+seXN2zpiqRFtTZYe8/Mf2EVdpMT5sTNmLm9anjEPskoz8+C95HgDEMpFxc1nNisDTKUnWimHiARRR2gEt2tSGy4bv9XkJL3gVb5jmfM07orJP9KtWPWVI9ngz8fHPuWGKGTYQQQQAEEEEABGeekXZ+hNpljI5TQNx0D9h0POh3mNDjzNlhgVYAgggg5gg5EEQmrGnRgDRMuy24OoxopNQfgbj2HfFrtjs2bJMxLUyWPVOuE/ATx4HeOwwtmI6NO0P90W/rAOfZocO4ncefLx1pRye2CcolqAXYb8wg+M/oNSeABIx27rxw0VjkPZbhyP3fpDhcl7YDwJzPPv4RSZDQ4Gy+rnGrVXIFTqxJoAKasTppFrFPdluWcwdjkvsDiTkX7SKgcq/FlPaYWmBVPVTNyN5I6q+HWP4dxinK+yaJMEczOGPBnXCW5AVAz7amnymOlYACCCCAAggggAqNoJ9Aqccz2DIfzyile0AZangBU+AhmtF2I7YmqT20y7oiXhYJcuWSigZjPONoTSSQmKM26nnzcTHo1JAoKF6UA19lfOLi9dm5FnszdClHqCWY4nemZ6xzPVxGg+GPoMFst2EDGzNiPVXNi5G5V1Yjy30jWTfDsmhVkyyxoKDeSSAABqSTuAz7o+SLn9aOJm/oq76ZWlwdwOZkAjM5Y9BlnE2Rc6szNaRhVTVbPUHI5gzGGTj7oyyIJNCI43jeZr0cvMe6o90cBwXgN3ZQCMue+IjjD1Ot6Xmz9WlDpQaCnDlEHDQR9kycOuZOpj1gLEAAknIAbyY50qKuzlKszTXWWgqzGgH86DfDjPlCzSkskjObM9o9upPCoFOQEfLJIS75WN6NPcUA1/COQyqf9osbgu1lrOm5znzNfdB3dunZkIAbLC7bEJMtUXdqeLHUxJgggAIIIIACCCCAAggggA422yJNRpcxQyMKEH+cjzjIdrdl3sbYhV5LHqvwr7rcDz0PlGyR4nyVdSrqGVhQgioI4EQmrGnR+emiRZLwKZHNfMdn7Q37WbBvKrNsoLy9TL1ZPl3uvn2whtEdGnY7XVfvA1/nfwhtuW+wq0JrXMnix1P86CgjGlcqag0i0sV6uOfLjDTE0bVddrV8Uyubmo5IMlHhVu1zHexjE8x+JwL8suoP+Mv4CMtsW1IXJjhP3svOGK69ogqqA2g14nee85xVk0OdmmFmmcFYKO5FJPixH4Y9SJpYzB8LYRz6it9WPhC9dl/gJnqSzHtdi3607ok2C+0oxO93PgxUeSiAVFLtRtJ/SWsq2kWWXKVWnTVUPNZnBYSpS0alE6zPhNARprDNs5MltZ0Mme1oQ1pNZ8ZarEmrcjlTdSkJ1mvaVY7wtk6cCFtPRPLnBS1MEvA0olQSpqAwG+vKPex1uEv1uZhZJc+0vNlIaqQhVVxFcsOIgtTsgHQ8WWdUNiIqrsp3ZVqv+ErFf6wGlvL6zlWIBXOoriTrnq5AgZncYqHvxVmOaDPC1TmcVCpzPJViqvHaYKxcuACoBqaeySR/mbygsVF1JZ0ZgXErqg9UB2INdGPVUgg7m84rJ1vlyGcoPbFWdjibENaucyDWtNAQeMLJv2ZaW/o8t5uoxjqoKkVrMOR0GQrpEqz7Os3WtT4z/ZpUIO06v5Q23JhwjnOvCZaWPRDLQzD7IHCvvHkIlWaxrLGWbHVjqf2HKLHAFACgADQAUAHZHuxXc840QZb2Og7+PKGlRLdlfLlM7BVBJOgG+GSVKlXfL6WbRpzZKo1rwX9W/k+LRbpNiPQyV6e1vlhGZFc+tT2F30148YmXLcDB/WLU3STzoPdlcABpUeA3cSmxpBct2THf1m0/xD7CbpY3Zbjy7znowwQQAEEEEABBBBAAQQQQAEEEEABBBBAAQtbS7FyLXVv4U0/1ijU/eXRu3I84ZYIAMI2g2UtNkqXTFL/tEqy05707wO+K2xmP0SYXr12Lsk8lsHRufelUWp5rTCfCsS4lqRl8hARQgEcDnHVbllnNS8s8ZbEeRqPKGm07Bzk/hOswcD1G/UHxERGuqdL9uU450qPEVEKh2U63LaB/DtQI4TJdf8SsPpHQXdeA9k2ZvxTF/wBBi7s7RYSTDJbFZbBeZ0Szf9Z//HHZbgvFtZllT/qv+iw3yzHdWikhbmKErYmc38a3ORwkykl/4mLn6RYWbY2xyji6LpH+KczTT3BjhHcBDGgJ0BPZnHUXfMbdTt/bWHSJtlW4pkNI5LLZzRQSeA/nKGCTcq6uS3IZD947TJMymGSJcpfiIxHuQUFeZJ7ILCila7ZUhOltcxUQbq07q6k8liM1rtdsAl2NPVLN/bzFo7L/AMOXuH3jx1Bi8s+z8oOJkzFOmjR5xDFflWgVPwgRawuyiquHZ+TZFIlglj7cxs3c65t250GUWsEEAgggggAIIIIACCCCAAggggAIIIIACCCCAAggggAIIIIACPogggA8zJCt7Sqe0A/WOJu6V/Zp4AR8ggA+iwSvgWOi2ZBoq+AgggA6Uj5BBAAQQQQAEEEEABBBBAAQQQQAEEEEABBBB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6" name="Picture 6" descr="http://www.zamanindegeri.com/files/yaman_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068960"/>
            <a:ext cx="2004346" cy="194421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2021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323</TotalTime>
  <Words>1823</Words>
  <Application>Microsoft Office PowerPoint</Application>
  <PresentationFormat>Ekran Gösterisi (4:3)</PresentationFormat>
  <Paragraphs>161</Paragraphs>
  <Slides>40</Slides>
  <Notes>3</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Hava Akımı</vt:lpstr>
      <vt:lpstr>VERİMLİ DERS ÇALIŞMA VE ÖĞRENME STİLLERİ</vt:lpstr>
      <vt:lpstr>Slayt 2</vt:lpstr>
      <vt:lpstr>Slayt 3</vt:lpstr>
      <vt:lpstr>Slayt 4</vt:lpstr>
      <vt:lpstr>Slayt 5</vt:lpstr>
      <vt:lpstr>Slayt 6</vt:lpstr>
      <vt:lpstr>Slayt 7</vt:lpstr>
      <vt:lpstr>Pek çok insan hayatta becerisi, zekası ve hatta cesareti olmadığı için değil yalnızca enerjisini bir plan etrafında toplamadığı için başarısız  olmuştur. </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VE ÖĞRENME STİLLERİ</dc:title>
  <dc:creator>güneş</dc:creator>
  <cp:lastModifiedBy>Serkan</cp:lastModifiedBy>
  <cp:revision>40</cp:revision>
  <dcterms:created xsi:type="dcterms:W3CDTF">2015-10-08T05:30:12Z</dcterms:created>
  <dcterms:modified xsi:type="dcterms:W3CDTF">2015-12-17T08:16:30Z</dcterms:modified>
</cp:coreProperties>
</file>