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8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6" r:id="rId21"/>
    <p:sldId id="274" r:id="rId22"/>
    <p:sldId id="275" r:id="rId23"/>
    <p:sldId id="279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TEST ÇÖZME TEKNİKLERİ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455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8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tr-T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664" y="1772816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latin typeface="Comic Sans MS" panose="030F0702030302020204" pitchFamily="66" charset="0"/>
              </a:rPr>
              <a:t>Her testte cevaplayamayacağınız kadar zor olan sorular bulunabilir. Bu tip soruların moralinizi bozmasına izin vermeyin. Çünkü; tüm soruların %10’u çok kolay/çok zor, %20’si zor/kolay, %40’ı normal bilgi ve yorum gücü seviyesindedir.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4" descr="eq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157192"/>
            <a:ext cx="28082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787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8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tr-T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1628800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latin typeface="Comic Sans MS" panose="030F0702030302020204" pitchFamily="66" charset="0"/>
              </a:rPr>
              <a:t>Zor sorulara geldiğinizde üzerinde fazla vakit kaybetmeyin. Fakat bazen zor ve karmaşık görünen soruların cevaplarının çok basit olabileceğini de unutmayın.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2486912" cy="11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187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1340768"/>
            <a:ext cx="6327805" cy="4382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>
                <a:latin typeface="Comic Sans MS" panose="030F0702030302020204" pitchFamily="66" charset="0"/>
              </a:rPr>
              <a:t>Çok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sorulu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testlerde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smtClean="0">
                <a:latin typeface="Comic Sans MS" panose="030F0702030302020204" pitchFamily="66" charset="0"/>
              </a:rPr>
              <a:t>t</a:t>
            </a:r>
            <a:r>
              <a:rPr lang="tr-TR" dirty="0" smtClean="0">
                <a:latin typeface="Comic Sans MS" panose="030F0702030302020204" pitchFamily="66" charset="0"/>
              </a:rPr>
              <a:t>urlu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soru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çözme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yöntemi</a:t>
            </a:r>
            <a:r>
              <a:rPr lang="de-DE" dirty="0">
                <a:latin typeface="Comic Sans MS" panose="030F0702030302020204" pitchFamily="66" charset="0"/>
              </a:rPr>
              <a:t>, </a:t>
            </a:r>
            <a:r>
              <a:rPr lang="de-DE" dirty="0" err="1" smtClean="0">
                <a:latin typeface="Comic Sans MS" panose="030F0702030302020204" pitchFamily="66" charset="0"/>
              </a:rPr>
              <a:t>bilinen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soruların </a:t>
            </a:r>
            <a:r>
              <a:rPr lang="tr-TR" dirty="0">
                <a:latin typeface="Comic Sans MS" panose="030F0702030302020204" pitchFamily="66" charset="0"/>
              </a:rPr>
              <a:t>çözümünü hızlandırır. Bilinmeyen sorularla </a:t>
            </a:r>
            <a:r>
              <a:rPr lang="tr-TR" dirty="0" smtClean="0">
                <a:latin typeface="Comic Sans MS" panose="030F0702030302020204" pitchFamily="66" charset="0"/>
              </a:rPr>
              <a:t>zaman kaybını </a:t>
            </a:r>
            <a:r>
              <a:rPr lang="tr-TR" dirty="0">
                <a:latin typeface="Comic Sans MS" panose="030F0702030302020204" pitchFamily="66" charset="0"/>
              </a:rPr>
              <a:t>önler. </a:t>
            </a:r>
            <a:r>
              <a:rPr lang="tr-TR" dirty="0" smtClean="0">
                <a:latin typeface="Comic Sans MS" panose="030F0702030302020204" pitchFamily="66" charset="0"/>
              </a:rPr>
              <a:t>Aynı </a:t>
            </a:r>
            <a:r>
              <a:rPr lang="tr-TR" dirty="0">
                <a:latin typeface="Comic Sans MS" panose="030F0702030302020204" pitchFamily="66" charset="0"/>
              </a:rPr>
              <a:t>zamanda zorluk derecesi yüksek </a:t>
            </a:r>
            <a:r>
              <a:rPr lang="tr-TR" dirty="0" smtClean="0">
                <a:latin typeface="Comic Sans MS" panose="030F0702030302020204" pitchFamily="66" charset="0"/>
              </a:rPr>
              <a:t>sorulara bakmayı </a:t>
            </a:r>
            <a:r>
              <a:rPr lang="tr-TR" dirty="0">
                <a:latin typeface="Comic Sans MS" panose="030F0702030302020204" pitchFamily="66" charset="0"/>
              </a:rPr>
              <a:t>ve bu sorular için daha fazla zaman </a:t>
            </a:r>
            <a:r>
              <a:rPr lang="tr-TR" dirty="0" smtClean="0">
                <a:latin typeface="Comic Sans MS" panose="030F0702030302020204" pitchFamily="66" charset="0"/>
              </a:rPr>
              <a:t>kullanmasını sağlar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098" name="Picture 2" descr="https://pixabay.com/static/uploads/photo/2013/07/13/12/43/boy-160168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077072"/>
            <a:ext cx="20363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603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03848" y="1772816"/>
            <a:ext cx="4095557" cy="395025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Bütün şıkları okumadan cevabı işaretlemeyin. Zaman kazanmaya yönelik aceleci davranışlar kazanmak yerine kaybettirebilir. Daha doğru bir cevap diğer şıklarda olabilir.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170" name="Picture 2" descr="http://www.afacancocuk.com/Saglik/images/Gruplar/124/sinav_stres_r_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16192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98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Soru köklerine dikkat edin “</a:t>
            </a:r>
            <a:r>
              <a:rPr lang="tr-TR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değildir, olamaz, yanlıştır, hiçbir zaman, asla, birbirinden farklı, ayrı ayrı, yan düşünce </a:t>
            </a:r>
            <a:r>
              <a:rPr lang="tr-TR" dirty="0">
                <a:latin typeface="Comic Sans MS" panose="030F0702030302020204" pitchFamily="66" charset="0"/>
              </a:rPr>
              <a:t>vb.” gibi ifadeleri gözden kaçırmayın. Çünkü; insan psikolojisi soru içindeki ifadeleri olumlu yönde algılamaya eğilimlidir.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1581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Paragraf tipli sorularda genellikle </a:t>
            </a:r>
            <a:r>
              <a:rPr lang="tr-TR" dirty="0">
                <a:solidFill>
                  <a:srgbClr val="C00000"/>
                </a:solidFill>
                <a:latin typeface="Comic Sans MS" panose="030F0702030302020204" pitchFamily="66" charset="0"/>
              </a:rPr>
              <a:t>paragraftan önce soru kökünün okunması </a:t>
            </a:r>
            <a:r>
              <a:rPr lang="tr-TR" dirty="0">
                <a:latin typeface="Comic Sans MS" panose="030F0702030302020204" pitchFamily="66" charset="0"/>
              </a:rPr>
              <a:t>paragrafın ikinci defa okunması mecburiyetini önler. Soru kökünü anlayan beyin, soruyu zihni hazırlıkla okuma eğiliminde olur.</a:t>
            </a:r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3314" name="Picture 2" descr="https://encrypted-tbn2.gstatic.com/images?q=tbn:ANd9GcS8HpIKaBFDlXXqjyV8B8H7xmgle0XvLZMwMnV3KI6h1gR_yIW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2304256" cy="125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562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latin typeface="Comic Sans MS" panose="030F0702030302020204" pitchFamily="66" charset="0"/>
              </a:rPr>
              <a:t>Bazı sorularda, soruda verilenlerden cevaba gidemiyorsanız, şıkları eleyerek doğru cevaba yaklaşabilirsiniz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146" name="Picture 2" descr="http://www.omurokur.com/wp-content/uploads/exa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1744943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059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7704" y="2996953"/>
            <a:ext cx="5751741" cy="2726116"/>
          </a:xfrm>
        </p:spPr>
        <p:txBody>
          <a:bodyPr/>
          <a:lstStyle/>
          <a:p>
            <a:pPr marL="0" indent="0">
              <a:buNone/>
            </a:pPr>
            <a:r>
              <a:rPr lang="tr-TR" sz="3200" dirty="0">
                <a:latin typeface="Comic Sans MS" panose="030F0702030302020204" pitchFamily="66" charset="0"/>
              </a:rPr>
              <a:t>Yanlış olduğuna kesin emin olmadıkça, ilk işaretlediğiniz cevabınızı değiştirmeyin. 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42" name="Picture 2" descr="http://www.erimsever.com/ISG/Test/tes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21526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3446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9672" y="1700808"/>
            <a:ext cx="3757032" cy="396044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smtClean="0">
                <a:latin typeface="Comic Sans MS" pitchFamily="66" charset="0"/>
              </a:rPr>
              <a:t>Doğru çözdüğünüzden emin </a:t>
            </a:r>
            <a:r>
              <a:rPr lang="tr-TR" sz="2800" dirty="0">
                <a:latin typeface="Comic Sans MS" pitchFamily="66" charset="0"/>
              </a:rPr>
              <a:t>olmadığınız soru ve sorular varsa yanına bir işaret koyun. Daha sonra tekrar dönüp bakın. </a:t>
            </a:r>
          </a:p>
          <a:p>
            <a:endParaRPr lang="tr-TR" dirty="0"/>
          </a:p>
        </p:txBody>
      </p:sp>
      <p:pic>
        <p:nvPicPr>
          <p:cNvPr id="12290" name="Picture 2" descr="http://www.baskentadana.k12.tr/jnweb/images/ortaogretim/haberler/haber01/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9726" y="1844824"/>
            <a:ext cx="1190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754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Cevap şıklarında cevaba benzeyen bazen iki, bazen </a:t>
            </a:r>
            <a:r>
              <a:rPr lang="sv-SE" dirty="0">
                <a:latin typeface="Comic Sans MS" panose="030F0702030302020204" pitchFamily="66" charset="0"/>
              </a:rPr>
              <a:t>de üç </a:t>
            </a:r>
            <a:r>
              <a:rPr lang="tr-TR" dirty="0">
                <a:latin typeface="Comic Sans MS" panose="030F0702030302020204" pitchFamily="66" charset="0"/>
              </a:rPr>
              <a:t>şık (</a:t>
            </a:r>
            <a:r>
              <a:rPr lang="sv-SE" dirty="0">
                <a:latin typeface="Comic Sans MS" panose="030F0702030302020204" pitchFamily="66" charset="0"/>
              </a:rPr>
              <a:t>çeldirici</a:t>
            </a:r>
            <a:r>
              <a:rPr lang="tr-TR" dirty="0">
                <a:latin typeface="Comic Sans MS" panose="030F0702030302020204" pitchFamily="66" charset="0"/>
              </a:rPr>
              <a:t>) </a:t>
            </a:r>
            <a:r>
              <a:rPr lang="sv-SE" dirty="0">
                <a:latin typeface="Comic Sans MS" panose="030F0702030302020204" pitchFamily="66" charset="0"/>
              </a:rPr>
              <a:t>bulunabilir. </a:t>
            </a:r>
            <a:r>
              <a:rPr lang="tr-TR" dirty="0">
                <a:latin typeface="Comic Sans MS" panose="030F0702030302020204" pitchFamily="66" charset="0"/>
              </a:rPr>
              <a:t>Çeldiriciler ilk </a:t>
            </a:r>
            <a:r>
              <a:rPr lang="tr-TR" dirty="0" smtClean="0">
                <a:latin typeface="Comic Sans MS" panose="030F0702030302020204" pitchFamily="66" charset="0"/>
              </a:rPr>
              <a:t>başta </a:t>
            </a:r>
            <a:r>
              <a:rPr lang="tr-TR" dirty="0">
                <a:latin typeface="Comic Sans MS" panose="030F0702030302020204" pitchFamily="66" charset="0"/>
              </a:rPr>
              <a:t>cevap gibi görünebilir; ama ufak bir zihni egzersizle doğru </a:t>
            </a:r>
            <a:r>
              <a:rPr lang="tr-TR" dirty="0" smtClean="0">
                <a:latin typeface="Comic Sans MS" panose="030F0702030302020204" pitchFamily="66" charset="0"/>
              </a:rPr>
              <a:t>cevabı </a:t>
            </a:r>
            <a:r>
              <a:rPr lang="tr-TR" dirty="0">
                <a:latin typeface="Comic Sans MS" panose="030F0702030302020204" pitchFamily="66" charset="0"/>
              </a:rPr>
              <a:t>bulmanız mümkündür. Bu tip sorularda cevap genellikle soru metninde saklıdır.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1266" name="Picture 2" descr="https://biltekdersi.files.wordpress.com/2010/05/sinav_kaygi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1714500" cy="1200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11991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/>
          <a:lstStyle/>
          <a:p>
            <a:r>
              <a:rPr lang="tr-TR" altLang="tr-TR" dirty="0">
                <a:latin typeface="Comic Sans MS" panose="030F0702030302020204" pitchFamily="66" charset="0"/>
              </a:rPr>
              <a:t>Test tekniğine dayalı sınavlarda başarısızlığın nedeni genellikle bilgi eksikliğinden değil, sorulara yaklaşım tarzından veya soru sitiline aşina olmamaktan kaynaklanır</a:t>
            </a:r>
            <a:r>
              <a:rPr lang="tr-TR" altLang="tr-TR" dirty="0" smtClean="0"/>
              <a:t>.</a:t>
            </a:r>
          </a:p>
          <a:p>
            <a:r>
              <a:rPr lang="tr-TR" altLang="tr-TR" dirty="0">
                <a:latin typeface="Comic Sans MS" panose="030F0702030302020204" pitchFamily="66" charset="0"/>
              </a:rPr>
              <a:t>Test tecrübesi sınav sonucunu etkileyen en önemli etkenlerdendir</a:t>
            </a:r>
            <a:r>
              <a:rPr lang="tr-TR" altLang="tr-TR" dirty="0" smtClean="0">
                <a:latin typeface="Comic Sans MS" panose="030F0702030302020204" pitchFamily="66" charset="0"/>
              </a:rPr>
              <a:t>. Test </a:t>
            </a:r>
            <a:r>
              <a:rPr lang="tr-TR" altLang="tr-TR" dirty="0">
                <a:latin typeface="Comic Sans MS" panose="030F0702030302020204" pitchFamily="66" charset="0"/>
              </a:rPr>
              <a:t>çözme tekniğini iyi bilmek istenen sonucun alınmasına büyük oranda katkı sağlayacaktır.</a:t>
            </a:r>
          </a:p>
          <a:p>
            <a:endParaRPr lang="tr-TR" altLang="tr-TR" dirty="0"/>
          </a:p>
        </p:txBody>
      </p:sp>
      <p:pic>
        <p:nvPicPr>
          <p:cNvPr id="4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80792"/>
            <a:ext cx="116152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35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1556793"/>
            <a:ext cx="6114256" cy="406335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Her test </a:t>
            </a:r>
            <a:r>
              <a:rPr lang="tr-TR" sz="2800" dirty="0">
                <a:latin typeface="Comic Sans MS" panose="030F0702030302020204" pitchFamily="66" charset="0"/>
              </a:rPr>
              <a:t>için farklı </a:t>
            </a:r>
            <a:r>
              <a:rPr lang="en-US" sz="2800" dirty="0">
                <a:latin typeface="Comic Sans MS" panose="030F0702030302020204" pitchFamily="66" charset="0"/>
              </a:rPr>
              <a:t>test </a:t>
            </a:r>
            <a:r>
              <a:rPr lang="tr-TR" sz="2800" dirty="0">
                <a:latin typeface="Comic Sans MS" panose="030F0702030302020204" pitchFamily="66" charset="0"/>
              </a:rPr>
              <a:t>çözme mantığı geliştirmeniz test tekniğinizin gelişmesine yardım eder.</a:t>
            </a:r>
          </a:p>
          <a:p>
            <a:endParaRPr lang="tr-TR" dirty="0"/>
          </a:p>
        </p:txBody>
      </p:sp>
      <p:sp>
        <p:nvSpPr>
          <p:cNvPr id="4" name="AutoShape 2" descr="http://bahce.erciyes.edu.tr/wp-content/uploads/2014/12/FirstAidEx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6" name="Picture 4" descr="http://bahce.erciyes.edu.tr/wp-content/uploads/2014/12/FirstAidEx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1009"/>
            <a:ext cx="3096344" cy="174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923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7704" y="1340768"/>
            <a:ext cx="5751741" cy="4382301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latin typeface="Comic Sans MS" panose="030F0702030302020204" pitchFamily="66" charset="0"/>
              </a:rPr>
              <a:t>Her test bölümü </a:t>
            </a:r>
            <a:r>
              <a:rPr lang="tr-TR" sz="2800" dirty="0" smtClean="0">
                <a:latin typeface="Comic Sans MS" panose="030F0702030302020204" pitchFamily="66" charset="0"/>
              </a:rPr>
              <a:t>arasında, diğer teste zihinsel olarak hazırlık açsından 1-2 dakika ara verilmesi faydalı olabilir, </a:t>
            </a:r>
            <a:r>
              <a:rPr lang="tr-TR" sz="2800" dirty="0">
                <a:latin typeface="Comic Sans MS" panose="030F0702030302020204" pitchFamily="66" charset="0"/>
              </a:rPr>
              <a:t>gözler dinlendirilmeli, vücut hareket ettirilmelidir. Bu şekilde kan dolaşımı hızlandırılır ve beynin ihtiyaç duyduğu enerji sağlanır.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9220" name="Picture 4" descr="http://www.hedefyum.net/wp-content/uploads/2012/02/exam_time_007-295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60096"/>
            <a:ext cx="1404937" cy="14287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3409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664" y="1268760"/>
            <a:ext cx="5980381" cy="38198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>
                <a:latin typeface="Comic Sans MS" panose="030F0702030302020204" pitchFamily="66" charset="0"/>
              </a:rPr>
              <a:t>Test çözümünde s</a:t>
            </a:r>
            <a:r>
              <a:rPr lang="tr-TR" sz="2000" dirty="0" smtClean="0">
                <a:latin typeface="Comic Sans MS" panose="030F0702030302020204" pitchFamily="66" charset="0"/>
              </a:rPr>
              <a:t>oruyu </a:t>
            </a:r>
            <a:r>
              <a:rPr lang="tr-TR" sz="2000" dirty="0">
                <a:latin typeface="Comic Sans MS" panose="030F0702030302020204" pitchFamily="66" charset="0"/>
              </a:rPr>
              <a:t>doğru çözmek kadar optik forma </a:t>
            </a:r>
            <a:r>
              <a:rPr lang="tr-TR" sz="2000" dirty="0" smtClean="0">
                <a:latin typeface="Comic Sans MS" panose="030F0702030302020204" pitchFamily="66" charset="0"/>
              </a:rPr>
              <a:t>doğru kodlamak </a:t>
            </a:r>
            <a:r>
              <a:rPr lang="tr-TR" sz="2000" dirty="0">
                <a:latin typeface="Comic Sans MS" panose="030F0702030302020204" pitchFamily="66" charset="0"/>
              </a:rPr>
              <a:t>da önemlidir. Kodlama her sorudan </a:t>
            </a:r>
            <a:r>
              <a:rPr lang="tr-TR" sz="2000" dirty="0" smtClean="0">
                <a:latin typeface="Comic Sans MS" panose="030F0702030302020204" pitchFamily="66" charset="0"/>
              </a:rPr>
              <a:t>sonra yapılmalıdır</a:t>
            </a:r>
            <a:r>
              <a:rPr lang="tr-TR" sz="2000" dirty="0">
                <a:latin typeface="Comic Sans MS" panose="030F0702030302020204" pitchFamily="66" charset="0"/>
              </a:rPr>
              <a:t>. Bu asla bir zaman kaybı değildir. </a:t>
            </a:r>
            <a:r>
              <a:rPr lang="tr-TR" sz="2000" dirty="0" smtClean="0">
                <a:latin typeface="Comic Sans MS" panose="030F0702030302020204" pitchFamily="66" charset="0"/>
              </a:rPr>
              <a:t>Çünkü kodlama </a:t>
            </a:r>
            <a:r>
              <a:rPr lang="tr-TR" sz="2000" dirty="0">
                <a:latin typeface="Comic Sans MS" panose="030F0702030302020204" pitchFamily="66" charset="0"/>
              </a:rPr>
              <a:t>için geçen süre bir ölçüde dinlenme sürenizdir</a:t>
            </a:r>
            <a:r>
              <a:rPr lang="tr-TR" sz="2000" dirty="0" smtClean="0">
                <a:latin typeface="Comic Sans MS" panose="030F0702030302020204" pitchFamily="66" charset="0"/>
              </a:rPr>
              <a:t>. </a:t>
            </a:r>
            <a:r>
              <a:rPr lang="tr-TR" sz="2000" dirty="0">
                <a:latin typeface="Comic Sans MS" panose="030F0702030302020204" pitchFamily="66" charset="0"/>
              </a:rPr>
              <a:t>Ayrıca sınavın ilerleyen </a:t>
            </a:r>
            <a:r>
              <a:rPr lang="tr-TR" sz="2000" dirty="0" smtClean="0">
                <a:latin typeface="Comic Sans MS" panose="030F0702030302020204" pitchFamily="66" charset="0"/>
              </a:rPr>
              <a:t>diliminde boş </a:t>
            </a:r>
            <a:r>
              <a:rPr lang="tr-TR" sz="2000" dirty="0">
                <a:latin typeface="Comic Sans MS" panose="030F0702030302020204" pitchFamily="66" charset="0"/>
              </a:rPr>
              <a:t>cevap kağıdı görmek yerine dolu cevap kağıdı </a:t>
            </a:r>
            <a:r>
              <a:rPr lang="tr-TR" sz="2000" dirty="0" smtClean="0">
                <a:latin typeface="Comic Sans MS" panose="030F0702030302020204" pitchFamily="66" charset="0"/>
              </a:rPr>
              <a:t>görmek kendinize </a:t>
            </a:r>
            <a:r>
              <a:rPr lang="tr-TR" sz="2000" dirty="0">
                <a:latin typeface="Comic Sans MS" panose="030F0702030302020204" pitchFamily="66" charset="0"/>
              </a:rPr>
              <a:t>güven duymanıza </a:t>
            </a:r>
            <a:r>
              <a:rPr lang="tr-TR" sz="2000" dirty="0" smtClean="0">
                <a:latin typeface="Comic Sans MS" panose="030F0702030302020204" pitchFamily="66" charset="0"/>
              </a:rPr>
              <a:t>yardım </a:t>
            </a:r>
            <a:r>
              <a:rPr lang="tr-TR" sz="2000" dirty="0">
                <a:latin typeface="Comic Sans MS" panose="030F0702030302020204" pitchFamily="66" charset="0"/>
              </a:rPr>
              <a:t>eder.</a:t>
            </a:r>
          </a:p>
        </p:txBody>
      </p:sp>
      <p:pic>
        <p:nvPicPr>
          <p:cNvPr id="5122" name="Picture 2" descr="https://encrypted-tbn3.gstatic.com/images?q=tbn:ANd9GcSE5i1Gr8O93DjmcE8v_uu2NBDxmx2XgnesP6USYRTZBlW3yYI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80386"/>
            <a:ext cx="1085263" cy="143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7576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268760"/>
            <a:ext cx="6196405" cy="3891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SINAVLARDAN 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HİÇ </a:t>
            </a:r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BİR </a:t>
            </a:r>
            <a:r>
              <a:rPr lang="tr-T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ZAMAN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KORKMAYIN..</a:t>
            </a:r>
            <a:endParaRPr lang="tr-TR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2756016" cy="253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747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43808" y="1484784"/>
            <a:ext cx="4815637" cy="4238285"/>
          </a:xfrm>
        </p:spPr>
        <p:txBody>
          <a:bodyPr>
            <a:normAutofit/>
          </a:bodyPr>
          <a:lstStyle/>
          <a:p>
            <a:r>
              <a:rPr lang="tr-TR" altLang="tr-TR" sz="2800" dirty="0">
                <a:latin typeface="Comic Sans MS" panose="030F0702030302020204" pitchFamily="66" charset="0"/>
              </a:rPr>
              <a:t>Çözülen her bir soru tipi aday için bir avantajdır.  </a:t>
            </a:r>
          </a:p>
          <a:p>
            <a:r>
              <a:rPr lang="tr-TR" altLang="tr-TR" sz="2800" dirty="0">
                <a:latin typeface="Comic Sans MS" panose="030F0702030302020204" pitchFamily="66" charset="0"/>
              </a:rPr>
              <a:t>Sınava hazırlanan adayın çözemediği her sorunun doğru cevabını öğrenmesi gerekir. </a:t>
            </a:r>
          </a:p>
        </p:txBody>
      </p:sp>
      <p:pic>
        <p:nvPicPr>
          <p:cNvPr id="4" name="Picture 6" descr="C:\Users\MEB\AppData\Local\Microsoft\Windows\Temporary Internet Files\Content.IE5\GBQ6RQP1\MM900288928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203" y="1556792"/>
            <a:ext cx="120309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681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268760"/>
            <a:ext cx="6196405" cy="4454309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tr-TR" altLang="tr-TR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tr-TR" altLang="tr-TR" sz="4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Bir </a:t>
            </a:r>
            <a:r>
              <a:rPr lang="tr-TR" altLang="tr-TR" sz="2800" dirty="0">
                <a:latin typeface="Comic Sans MS" panose="030F0702030302020204" pitchFamily="66" charset="0"/>
              </a:rPr>
              <a:t>konuyla ilgili soruları çözmeden önce o konuyu iyi öğrenmelisiniz. 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sz="2800" dirty="0">
                <a:latin typeface="Comic Sans MS" panose="030F0702030302020204" pitchFamily="66" charset="0"/>
              </a:rPr>
              <a:t>    Soru çözerek de öğrenip öğrenmediğinizi kontrol etmiş olursunuz.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168" y="4005064"/>
            <a:ext cx="19431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369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800" dirty="0" smtClean="0">
                <a:latin typeface="Comic Sans MS" panose="030F0702030302020204" pitchFamily="66" charset="0"/>
              </a:rPr>
              <a:t>    </a:t>
            </a:r>
            <a:endParaRPr lang="tr-TR" sz="4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1277119" cy="93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547664" y="2167271"/>
            <a:ext cx="3312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400" dirty="0">
                <a:latin typeface="Comic Sans MS" panose="030F0702030302020204" pitchFamily="66" charset="0"/>
              </a:rPr>
              <a:t> Soruları kendinize zaman tanıyarak çözün. Çünkü gerçek sınav sadece bilginizi değil, 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bilgiyi </a:t>
            </a:r>
            <a:r>
              <a:rPr lang="tr-TR" altLang="tr-TR" sz="2400" dirty="0">
                <a:latin typeface="Comic Sans MS" panose="030F0702030302020204" pitchFamily="66" charset="0"/>
              </a:rPr>
              <a:t>kullanma hızınızı da ölçmektedir. </a:t>
            </a:r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68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8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tr-T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5896" y="1988840"/>
            <a:ext cx="4023549" cy="3734229"/>
          </a:xfrm>
        </p:spPr>
        <p:txBody>
          <a:bodyPr/>
          <a:lstStyle/>
          <a:p>
            <a:pPr marL="0" indent="0">
              <a:buNone/>
            </a:pPr>
            <a:r>
              <a:rPr lang="tr-TR" altLang="tr-TR" dirty="0">
                <a:latin typeface="Comic Sans MS" panose="030F0702030302020204" pitchFamily="66" charset="0"/>
              </a:rPr>
              <a:t>Her sorunun size ‘’sınavda sorulabileceğini’’ düşünerek cevaplamaya çalışın. Çözemediğiniz veya yanlış çözdüğünüz sorunun mutlaka doğru çözümünü öğrenin</a:t>
            </a:r>
            <a:r>
              <a:rPr lang="tr-TR" altLang="tr-TR" dirty="0" smtClean="0">
                <a:latin typeface="Comic Sans MS" panose="030F0702030302020204" pitchFamily="66" charset="0"/>
              </a:rPr>
              <a:t>. Onunla ilişkili çözümlü örnekleri inceleyin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2854" y="2060848"/>
            <a:ext cx="1660129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667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99249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/>
              <a:t>     </a:t>
            </a:r>
            <a:r>
              <a:rPr lang="tr-TR" sz="5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tr-TR" sz="53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tr-TR" sz="5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tr-TR" sz="3600" dirty="0" smtClean="0">
                <a:latin typeface="Comic Sans MS" panose="030F0702030302020204" pitchFamily="66" charset="0"/>
              </a:rPr>
              <a:t>Soruyu o an için anlamıyorsanız,  </a:t>
            </a:r>
            <a:r>
              <a:rPr lang="tr-TR" altLang="tr-TR" sz="3600" dirty="0">
                <a:latin typeface="Comic Sans MS" panose="030F0702030302020204" pitchFamily="66" charset="0"/>
              </a:rPr>
              <a:t>çok fazla </a:t>
            </a:r>
            <a:r>
              <a:rPr lang="tr-TR" altLang="tr-TR" sz="3600" dirty="0" smtClean="0">
                <a:latin typeface="Comic Sans MS" panose="030F0702030302020204" pitchFamily="66" charset="0"/>
              </a:rPr>
              <a:t>okuyarak zihninizi karıştırmayınız.</a:t>
            </a:r>
            <a:endParaRPr lang="tr-TR" altLang="tr-TR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1495551" cy="106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470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   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664" y="1484784"/>
            <a:ext cx="6111781" cy="4238285"/>
          </a:xfrm>
        </p:spPr>
        <p:txBody>
          <a:bodyPr/>
          <a:lstStyle/>
          <a:p>
            <a:pPr marL="0" indent="0">
              <a:buNone/>
            </a:pPr>
            <a:r>
              <a:rPr lang="tr-TR" sz="3200" dirty="0">
                <a:latin typeface="Comic Sans MS" panose="030F0702030302020204" pitchFamily="66" charset="0"/>
              </a:rPr>
              <a:t>Soruları okurken mutlaka </a:t>
            </a:r>
            <a:r>
              <a:rPr lang="tr-TR" sz="3200" dirty="0" smtClean="0">
                <a:latin typeface="Comic Sans MS" panose="030F0702030302020204" pitchFamily="66" charset="0"/>
              </a:rPr>
              <a:t>kurşun </a:t>
            </a:r>
            <a:r>
              <a:rPr lang="tr-TR" sz="3200" dirty="0">
                <a:latin typeface="Comic Sans MS" panose="030F0702030302020204" pitchFamily="66" charset="0"/>
              </a:rPr>
              <a:t>kalem kullanın ve önemli ipuçlarının altını çizin.</a:t>
            </a:r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endParaRPr lang="tr-TR" altLang="tr-TR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MEB\AppData\Local\Microsoft\Windows\Temporary Internet Files\Content.IE5\GKI1ZEKR\MC9000890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149983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854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   </a:t>
            </a:r>
            <a:endParaRPr lang="tr-T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95736" y="1484784"/>
            <a:ext cx="5548333" cy="3397975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latin typeface="Comic Sans MS" panose="030F0702030302020204" pitchFamily="66" charset="0"/>
              </a:rPr>
              <a:t>Kısa sorular kolay, uzun sorular zordur önyargısıyla da soruya yaklaşmayın. Uzun sorularda kullanabileceğiniz bilgi ve ipucunun daha fazla olabileceğini unutmayın.</a:t>
            </a:r>
          </a:p>
          <a:p>
            <a:endParaRPr lang="tr-TR" dirty="0"/>
          </a:p>
        </p:txBody>
      </p:sp>
      <p:pic>
        <p:nvPicPr>
          <p:cNvPr id="3074" name="Picture 2" descr="http://www.guventasnakliyat.com.tr/service-images/okul-tasimacilik/okul-tasi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550" y="4042131"/>
            <a:ext cx="1567273" cy="1408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455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146</TotalTime>
  <Words>550</Words>
  <Application>Microsoft Office PowerPoint</Application>
  <PresentationFormat>Ekran Gösterisi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Raptiye</vt:lpstr>
      <vt:lpstr>TEST ÇÖZME TEKNİKLERİ</vt:lpstr>
      <vt:lpstr>Slayt 2</vt:lpstr>
      <vt:lpstr>Slayt 3</vt:lpstr>
      <vt:lpstr>Slayt 4</vt:lpstr>
      <vt:lpstr>    </vt:lpstr>
      <vt:lpstr>     </vt:lpstr>
      <vt:lpstr>      </vt:lpstr>
      <vt:lpstr>    </vt:lpstr>
      <vt:lpstr>    </vt:lpstr>
      <vt:lpstr>    </vt:lpstr>
      <vt:lpstr>   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ÇÖZME TEKNİKLERİ</dc:title>
  <dc:creator>güneş</dc:creator>
  <cp:lastModifiedBy>Serkan</cp:lastModifiedBy>
  <cp:revision>20</cp:revision>
  <dcterms:created xsi:type="dcterms:W3CDTF">2015-10-08T10:38:51Z</dcterms:created>
  <dcterms:modified xsi:type="dcterms:W3CDTF">2015-12-17T08:17:27Z</dcterms:modified>
</cp:coreProperties>
</file>