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311" r:id="rId3"/>
    <p:sldId id="312" r:id="rId4"/>
    <p:sldId id="313" r:id="rId5"/>
    <p:sldId id="314" r:id="rId6"/>
    <p:sldId id="315" r:id="rId7"/>
    <p:sldId id="316" r:id="rId8"/>
    <p:sldId id="317" r:id="rId9"/>
    <p:sldId id="318" r:id="rId10"/>
    <p:sldId id="328" r:id="rId11"/>
    <p:sldId id="319" r:id="rId12"/>
    <p:sldId id="320" r:id="rId13"/>
    <p:sldId id="321" r:id="rId14"/>
    <p:sldId id="322" r:id="rId15"/>
    <p:sldId id="323" r:id="rId16"/>
    <p:sldId id="329" r:id="rId17"/>
    <p:sldId id="324" r:id="rId18"/>
    <p:sldId id="325" r:id="rId19"/>
    <p:sldId id="326" r:id="rId20"/>
    <p:sldId id="327" r:id="rId21"/>
    <p:sldId id="257" r:id="rId22"/>
    <p:sldId id="258" r:id="rId23"/>
    <p:sldId id="259" r:id="rId24"/>
    <p:sldId id="260"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7" r:id="rId50"/>
    <p:sldId id="288" r:id="rId51"/>
    <p:sldId id="289" r:id="rId52"/>
    <p:sldId id="261" r:id="rId53"/>
    <p:sldId id="290" r:id="rId54"/>
    <p:sldId id="292" r:id="rId55"/>
    <p:sldId id="291" r:id="rId56"/>
    <p:sldId id="293" r:id="rId57"/>
    <p:sldId id="294" r:id="rId58"/>
    <p:sldId id="296" r:id="rId59"/>
    <p:sldId id="298" r:id="rId60"/>
    <p:sldId id="299" r:id="rId61"/>
    <p:sldId id="300" r:id="rId62"/>
    <p:sldId id="301" r:id="rId63"/>
    <p:sldId id="302" r:id="rId64"/>
    <p:sldId id="303" r:id="rId65"/>
    <p:sldId id="304" r:id="rId66"/>
    <p:sldId id="305" r:id="rId67"/>
    <p:sldId id="307" r:id="rId68"/>
    <p:sldId id="308" r:id="rId69"/>
    <p:sldId id="306"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558C3-1739-4A49-946A-905C62DA48CC}" type="doc">
      <dgm:prSet loTypeId="urn:microsoft.com/office/officeart/2005/8/layout/hProcess9" loCatId="process" qsTypeId="urn:microsoft.com/office/officeart/2005/8/quickstyle/3d5" qsCatId="3D" csTypeId="urn:microsoft.com/office/officeart/2005/8/colors/accent1_2" csCatId="accent1" phldr="1"/>
      <dgm:spPr/>
    </dgm:pt>
    <dgm:pt modelId="{D752C592-DD60-4F2B-B439-0ECE5A7AE0F8}">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TS</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0AB9A39-DAF9-49EA-A87A-1731BB202FC6}" type="parTrans" cxnId="{87C5D72E-3A74-47FA-8688-69D65AC6CDED}">
      <dgm:prSet/>
      <dgm:spPr/>
      <dgm:t>
        <a:bodyPr/>
        <a:lstStyle/>
        <a:p>
          <a:endParaRPr lang="tr-TR"/>
        </a:p>
      </dgm:t>
    </dgm:pt>
    <dgm:pt modelId="{667143A0-525D-4465-B4A0-753439CEBEAF}" type="sibTrans" cxnId="{87C5D72E-3A74-47FA-8688-69D65AC6CDED}">
      <dgm:prSet/>
      <dgm:spPr/>
      <dgm:t>
        <a:bodyPr/>
        <a:lstStyle/>
        <a:p>
          <a:endParaRPr lang="tr-TR"/>
        </a:p>
      </dgm:t>
    </dgm:pt>
    <dgm:pt modelId="{349A9083-3E2D-4223-9B27-D5BCBE26F2E2}">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TM</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078FA69-389F-4E9A-BA08-7C05AE649E8C}" type="parTrans" cxnId="{0C709386-DC83-4A7C-99D0-59F842662EED}">
      <dgm:prSet/>
      <dgm:spPr/>
      <dgm:t>
        <a:bodyPr/>
        <a:lstStyle/>
        <a:p>
          <a:endParaRPr lang="tr-TR"/>
        </a:p>
      </dgm:t>
    </dgm:pt>
    <dgm:pt modelId="{9AEFFFD6-F504-4207-AA8A-8DB538CD6294}" type="sibTrans" cxnId="{0C709386-DC83-4A7C-99D0-59F842662EED}">
      <dgm:prSet/>
      <dgm:spPr/>
      <dgm:t>
        <a:bodyPr/>
        <a:lstStyle/>
        <a:p>
          <a:endParaRPr lang="tr-TR"/>
        </a:p>
      </dgm:t>
    </dgm:pt>
    <dgm:pt modelId="{365065FC-9BA6-48D9-AB7E-BBA900396291}">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MF</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E3BDDBF-C80B-41AA-A5D6-F4CEFD4F4B54}" type="parTrans" cxnId="{EE096318-9C2E-4FCB-B6EF-30DB5C489E4D}">
      <dgm:prSet/>
      <dgm:spPr/>
      <dgm:t>
        <a:bodyPr/>
        <a:lstStyle/>
        <a:p>
          <a:endParaRPr lang="tr-TR"/>
        </a:p>
      </dgm:t>
    </dgm:pt>
    <dgm:pt modelId="{CAB15A4C-C7D9-459A-ADB6-926664C048A9}" type="sibTrans" cxnId="{EE096318-9C2E-4FCB-B6EF-30DB5C489E4D}">
      <dgm:prSet/>
      <dgm:spPr/>
      <dgm:t>
        <a:bodyPr/>
        <a:lstStyle/>
        <a:p>
          <a:endParaRPr lang="tr-TR"/>
        </a:p>
      </dgm:t>
    </dgm:pt>
    <dgm:pt modelId="{AB4084B8-D02D-409C-A514-0CD98AADF450}">
      <dgm:prSet/>
      <dgm:spPr/>
      <dgm:t>
        <a:bodyPr/>
        <a:lstStyle/>
        <a:p>
          <a:r>
            <a:rPr lang="tr-TR" dirty="0" smtClean="0"/>
            <a:t>DİL</a:t>
          </a:r>
          <a:endParaRPr lang="tr-TR" dirty="0"/>
        </a:p>
      </dgm:t>
    </dgm:pt>
    <dgm:pt modelId="{5CB52B69-C027-4002-8494-21C72BF7175E}" type="parTrans" cxnId="{F303CF8C-62A7-4138-9F21-60BC23F71F41}">
      <dgm:prSet/>
      <dgm:spPr/>
      <dgm:t>
        <a:bodyPr/>
        <a:lstStyle/>
        <a:p>
          <a:endParaRPr lang="tr-TR"/>
        </a:p>
      </dgm:t>
    </dgm:pt>
    <dgm:pt modelId="{57DC9C3A-C58D-4F0D-BD52-9344B423E468}" type="sibTrans" cxnId="{F303CF8C-62A7-4138-9F21-60BC23F71F41}">
      <dgm:prSet/>
      <dgm:spPr/>
      <dgm:t>
        <a:bodyPr/>
        <a:lstStyle/>
        <a:p>
          <a:endParaRPr lang="tr-TR"/>
        </a:p>
      </dgm:t>
    </dgm:pt>
    <dgm:pt modelId="{0BCC388F-A669-4CCF-BB82-A94A27BBA363}" type="pres">
      <dgm:prSet presAssocID="{486558C3-1739-4A49-946A-905C62DA48CC}" presName="CompostProcess" presStyleCnt="0">
        <dgm:presLayoutVars>
          <dgm:dir/>
          <dgm:resizeHandles val="exact"/>
        </dgm:presLayoutVars>
      </dgm:prSet>
      <dgm:spPr/>
    </dgm:pt>
    <dgm:pt modelId="{637DE41A-2F5E-4669-8767-FD114A0106F7}" type="pres">
      <dgm:prSet presAssocID="{486558C3-1739-4A49-946A-905C62DA48CC}" presName="arrow" presStyleLbl="bgShp" presStyleIdx="0" presStyleCnt="1"/>
      <dgm:spPr/>
    </dgm:pt>
    <dgm:pt modelId="{0EEEAB32-8F77-4D11-ABCA-E4A8F41C10AB}" type="pres">
      <dgm:prSet presAssocID="{486558C3-1739-4A49-946A-905C62DA48CC}" presName="linearProcess" presStyleCnt="0"/>
      <dgm:spPr/>
    </dgm:pt>
    <dgm:pt modelId="{4CCA1412-A8F9-4493-BBE6-B5C04054FA25}" type="pres">
      <dgm:prSet presAssocID="{D752C592-DD60-4F2B-B439-0ECE5A7AE0F8}" presName="textNode" presStyleLbl="node1" presStyleIdx="0" presStyleCnt="4">
        <dgm:presLayoutVars>
          <dgm:bulletEnabled val="1"/>
        </dgm:presLayoutVars>
      </dgm:prSet>
      <dgm:spPr/>
      <dgm:t>
        <a:bodyPr/>
        <a:lstStyle/>
        <a:p>
          <a:endParaRPr lang="tr-TR"/>
        </a:p>
      </dgm:t>
    </dgm:pt>
    <dgm:pt modelId="{E88C356C-FB3E-4348-B6C5-E51E6789C908}" type="pres">
      <dgm:prSet presAssocID="{667143A0-525D-4465-B4A0-753439CEBEAF}" presName="sibTrans" presStyleCnt="0"/>
      <dgm:spPr/>
    </dgm:pt>
    <dgm:pt modelId="{38F63029-5AED-4679-9A12-62469DFE96EC}" type="pres">
      <dgm:prSet presAssocID="{349A9083-3E2D-4223-9B27-D5BCBE26F2E2}" presName="textNode" presStyleLbl="node1" presStyleIdx="1" presStyleCnt="4">
        <dgm:presLayoutVars>
          <dgm:bulletEnabled val="1"/>
        </dgm:presLayoutVars>
      </dgm:prSet>
      <dgm:spPr/>
      <dgm:t>
        <a:bodyPr/>
        <a:lstStyle/>
        <a:p>
          <a:endParaRPr lang="tr-TR"/>
        </a:p>
      </dgm:t>
    </dgm:pt>
    <dgm:pt modelId="{EA4F12E3-8E97-4C9F-8AE2-A6DE979BA899}" type="pres">
      <dgm:prSet presAssocID="{9AEFFFD6-F504-4207-AA8A-8DB538CD6294}" presName="sibTrans" presStyleCnt="0"/>
      <dgm:spPr/>
    </dgm:pt>
    <dgm:pt modelId="{05387CDC-0C0C-4BF9-992F-44754D917A86}" type="pres">
      <dgm:prSet presAssocID="{365065FC-9BA6-48D9-AB7E-BBA900396291}" presName="textNode" presStyleLbl="node1" presStyleIdx="2" presStyleCnt="4">
        <dgm:presLayoutVars>
          <dgm:bulletEnabled val="1"/>
        </dgm:presLayoutVars>
      </dgm:prSet>
      <dgm:spPr/>
      <dgm:t>
        <a:bodyPr/>
        <a:lstStyle/>
        <a:p>
          <a:endParaRPr lang="tr-TR"/>
        </a:p>
      </dgm:t>
    </dgm:pt>
    <dgm:pt modelId="{68541395-3769-4D24-891F-5D33391FC4F4}" type="pres">
      <dgm:prSet presAssocID="{CAB15A4C-C7D9-459A-ADB6-926664C048A9}" presName="sibTrans" presStyleCnt="0"/>
      <dgm:spPr/>
    </dgm:pt>
    <dgm:pt modelId="{59130311-FD1F-46A7-B147-641747824161}" type="pres">
      <dgm:prSet presAssocID="{AB4084B8-D02D-409C-A514-0CD98AADF450}" presName="textNode" presStyleLbl="node1" presStyleIdx="3" presStyleCnt="4">
        <dgm:presLayoutVars>
          <dgm:bulletEnabled val="1"/>
        </dgm:presLayoutVars>
      </dgm:prSet>
      <dgm:spPr/>
      <dgm:t>
        <a:bodyPr/>
        <a:lstStyle/>
        <a:p>
          <a:endParaRPr lang="tr-TR"/>
        </a:p>
      </dgm:t>
    </dgm:pt>
  </dgm:ptLst>
  <dgm:cxnLst>
    <dgm:cxn modelId="{BB00FB15-F724-4BF0-BA4F-D5AF529C1FC1}" type="presOf" srcId="{349A9083-3E2D-4223-9B27-D5BCBE26F2E2}" destId="{38F63029-5AED-4679-9A12-62469DFE96EC}" srcOrd="0" destOrd="0" presId="urn:microsoft.com/office/officeart/2005/8/layout/hProcess9"/>
    <dgm:cxn modelId="{508B0D4D-9FFE-4D03-AF65-3CAC2D881458}" type="presOf" srcId="{AB4084B8-D02D-409C-A514-0CD98AADF450}" destId="{59130311-FD1F-46A7-B147-641747824161}" srcOrd="0" destOrd="0" presId="urn:microsoft.com/office/officeart/2005/8/layout/hProcess9"/>
    <dgm:cxn modelId="{D59E40EB-839C-4036-9384-FA71A98162D5}" type="presOf" srcId="{365065FC-9BA6-48D9-AB7E-BBA900396291}" destId="{05387CDC-0C0C-4BF9-992F-44754D917A86}" srcOrd="0" destOrd="0" presId="urn:microsoft.com/office/officeart/2005/8/layout/hProcess9"/>
    <dgm:cxn modelId="{F303CF8C-62A7-4138-9F21-60BC23F71F41}" srcId="{486558C3-1739-4A49-946A-905C62DA48CC}" destId="{AB4084B8-D02D-409C-A514-0CD98AADF450}" srcOrd="3" destOrd="0" parTransId="{5CB52B69-C027-4002-8494-21C72BF7175E}" sibTransId="{57DC9C3A-C58D-4F0D-BD52-9344B423E468}"/>
    <dgm:cxn modelId="{87C5D72E-3A74-47FA-8688-69D65AC6CDED}" srcId="{486558C3-1739-4A49-946A-905C62DA48CC}" destId="{D752C592-DD60-4F2B-B439-0ECE5A7AE0F8}" srcOrd="0" destOrd="0" parTransId="{90AB9A39-DAF9-49EA-A87A-1731BB202FC6}" sibTransId="{667143A0-525D-4465-B4A0-753439CEBEAF}"/>
    <dgm:cxn modelId="{C11FA5DA-1758-4874-A71B-A74E85F52BEC}" type="presOf" srcId="{486558C3-1739-4A49-946A-905C62DA48CC}" destId="{0BCC388F-A669-4CCF-BB82-A94A27BBA363}" srcOrd="0" destOrd="0" presId="urn:microsoft.com/office/officeart/2005/8/layout/hProcess9"/>
    <dgm:cxn modelId="{68508757-90C2-4CED-8DF5-60231F2B6634}" type="presOf" srcId="{D752C592-DD60-4F2B-B439-0ECE5A7AE0F8}" destId="{4CCA1412-A8F9-4493-BBE6-B5C04054FA25}" srcOrd="0" destOrd="0" presId="urn:microsoft.com/office/officeart/2005/8/layout/hProcess9"/>
    <dgm:cxn modelId="{EE096318-9C2E-4FCB-B6EF-30DB5C489E4D}" srcId="{486558C3-1739-4A49-946A-905C62DA48CC}" destId="{365065FC-9BA6-48D9-AB7E-BBA900396291}" srcOrd="2" destOrd="0" parTransId="{0E3BDDBF-C80B-41AA-A5D6-F4CEFD4F4B54}" sibTransId="{CAB15A4C-C7D9-459A-ADB6-926664C048A9}"/>
    <dgm:cxn modelId="{0C709386-DC83-4A7C-99D0-59F842662EED}" srcId="{486558C3-1739-4A49-946A-905C62DA48CC}" destId="{349A9083-3E2D-4223-9B27-D5BCBE26F2E2}" srcOrd="1" destOrd="0" parTransId="{2078FA69-389F-4E9A-BA08-7C05AE649E8C}" sibTransId="{9AEFFFD6-F504-4207-AA8A-8DB538CD6294}"/>
    <dgm:cxn modelId="{50069281-9A62-4C79-9DFE-8B033A37481F}" type="presParOf" srcId="{0BCC388F-A669-4CCF-BB82-A94A27BBA363}" destId="{637DE41A-2F5E-4669-8767-FD114A0106F7}" srcOrd="0" destOrd="0" presId="urn:microsoft.com/office/officeart/2005/8/layout/hProcess9"/>
    <dgm:cxn modelId="{79234FF9-E5A2-433B-B632-A308E4D39686}" type="presParOf" srcId="{0BCC388F-A669-4CCF-BB82-A94A27BBA363}" destId="{0EEEAB32-8F77-4D11-ABCA-E4A8F41C10AB}" srcOrd="1" destOrd="0" presId="urn:microsoft.com/office/officeart/2005/8/layout/hProcess9"/>
    <dgm:cxn modelId="{98A88557-4F8D-4CDD-958C-50EF6F6BD622}" type="presParOf" srcId="{0EEEAB32-8F77-4D11-ABCA-E4A8F41C10AB}" destId="{4CCA1412-A8F9-4493-BBE6-B5C04054FA25}" srcOrd="0" destOrd="0" presId="urn:microsoft.com/office/officeart/2005/8/layout/hProcess9"/>
    <dgm:cxn modelId="{96392896-4A84-4356-AB6A-FD5462B6D8C4}" type="presParOf" srcId="{0EEEAB32-8F77-4D11-ABCA-E4A8F41C10AB}" destId="{E88C356C-FB3E-4348-B6C5-E51E6789C908}" srcOrd="1" destOrd="0" presId="urn:microsoft.com/office/officeart/2005/8/layout/hProcess9"/>
    <dgm:cxn modelId="{6791DC5A-60C4-46DB-9E2E-54C3EFBBA313}" type="presParOf" srcId="{0EEEAB32-8F77-4D11-ABCA-E4A8F41C10AB}" destId="{38F63029-5AED-4679-9A12-62469DFE96EC}" srcOrd="2" destOrd="0" presId="urn:microsoft.com/office/officeart/2005/8/layout/hProcess9"/>
    <dgm:cxn modelId="{1CB98061-B500-4517-90EC-B3573F0420DC}" type="presParOf" srcId="{0EEEAB32-8F77-4D11-ABCA-E4A8F41C10AB}" destId="{EA4F12E3-8E97-4C9F-8AE2-A6DE979BA899}" srcOrd="3" destOrd="0" presId="urn:microsoft.com/office/officeart/2005/8/layout/hProcess9"/>
    <dgm:cxn modelId="{0575828B-1FCB-4DC4-A38D-B2B1948BB612}" type="presParOf" srcId="{0EEEAB32-8F77-4D11-ABCA-E4A8F41C10AB}" destId="{05387CDC-0C0C-4BF9-992F-44754D917A86}" srcOrd="4" destOrd="0" presId="urn:microsoft.com/office/officeart/2005/8/layout/hProcess9"/>
    <dgm:cxn modelId="{056F077F-307D-43D1-8AE5-1EF64F502A00}" type="presParOf" srcId="{0EEEAB32-8F77-4D11-ABCA-E4A8F41C10AB}" destId="{68541395-3769-4D24-891F-5D33391FC4F4}" srcOrd="5" destOrd="0" presId="urn:microsoft.com/office/officeart/2005/8/layout/hProcess9"/>
    <dgm:cxn modelId="{2FB2C09B-78B7-43B0-B8BD-BE43A8D9BA0E}" type="presParOf" srcId="{0EEEAB32-8F77-4D11-ABCA-E4A8F41C10AB}" destId="{59130311-FD1F-46A7-B147-64174782416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7DE41A-2F5E-4669-8767-FD114A0106F7}">
      <dsp:nvSpPr>
        <dsp:cNvPr id="0" name=""/>
        <dsp:cNvSpPr/>
      </dsp:nvSpPr>
      <dsp:spPr>
        <a:xfrm>
          <a:off x="482206" y="0"/>
          <a:ext cx="5465007" cy="3317884"/>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CCA1412-A8F9-4493-BBE6-B5C04054FA25}">
      <dsp:nvSpPr>
        <dsp:cNvPr id="0" name=""/>
        <dsp:cNvSpPr/>
      </dsp:nvSpPr>
      <dsp:spPr>
        <a:xfrm>
          <a:off x="2197" y="995365"/>
          <a:ext cx="1427783" cy="13271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TS</a:t>
          </a:r>
          <a:endParaRPr lang="tr-TR" sz="4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197" y="995365"/>
        <a:ext cx="1427783" cy="1327153"/>
      </dsp:txXfrm>
    </dsp:sp>
    <dsp:sp modelId="{38F63029-5AED-4679-9A12-62469DFE96EC}">
      <dsp:nvSpPr>
        <dsp:cNvPr id="0" name=""/>
        <dsp:cNvSpPr/>
      </dsp:nvSpPr>
      <dsp:spPr>
        <a:xfrm>
          <a:off x="1667944" y="995365"/>
          <a:ext cx="1427783" cy="13271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TM</a:t>
          </a:r>
          <a:endParaRPr lang="tr-TR" sz="4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667944" y="995365"/>
        <a:ext cx="1427783" cy="1327153"/>
      </dsp:txXfrm>
    </dsp:sp>
    <dsp:sp modelId="{05387CDC-0C0C-4BF9-992F-44754D917A86}">
      <dsp:nvSpPr>
        <dsp:cNvPr id="0" name=""/>
        <dsp:cNvSpPr/>
      </dsp:nvSpPr>
      <dsp:spPr>
        <a:xfrm>
          <a:off x="3333691" y="995365"/>
          <a:ext cx="1427783" cy="13271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MF</a:t>
          </a:r>
          <a:endParaRPr lang="tr-TR" sz="4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333691" y="995365"/>
        <a:ext cx="1427783" cy="1327153"/>
      </dsp:txXfrm>
    </dsp:sp>
    <dsp:sp modelId="{59130311-FD1F-46A7-B147-641747824161}">
      <dsp:nvSpPr>
        <dsp:cNvPr id="0" name=""/>
        <dsp:cNvSpPr/>
      </dsp:nvSpPr>
      <dsp:spPr>
        <a:xfrm>
          <a:off x="4999439" y="995365"/>
          <a:ext cx="1427783" cy="13271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tr-TR" sz="4500" kern="1200" dirty="0" smtClean="0"/>
            <a:t>DİL</a:t>
          </a:r>
          <a:endParaRPr lang="tr-TR" sz="4500" kern="1200" dirty="0"/>
        </a:p>
      </dsp:txBody>
      <dsp:txXfrm>
        <a:off x="4999439" y="995365"/>
        <a:ext cx="1427783" cy="13271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8" name="Footer Placeholder 7"/>
          <p:cNvSpPr>
            <a:spLocks noGrp="1"/>
          </p:cNvSpPr>
          <p:nvPr>
            <p:ph type="ftr" sz="quarter" idx="11"/>
          </p:nvPr>
        </p:nvSpPr>
        <p:spPr/>
        <p:txBody>
          <a:bodyPr/>
          <a:lstStyle/>
          <a:p>
            <a:endParaRPr lang="tr-TR">
              <a:solidFill>
                <a:srgbClr val="073E8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4" name="Footer Placeholder 3"/>
          <p:cNvSpPr>
            <a:spLocks noGrp="1"/>
          </p:cNvSpPr>
          <p:nvPr>
            <p:ph type="ftr" sz="quarter" idx="11"/>
          </p:nvPr>
        </p:nvSpPr>
        <p:spPr/>
        <p:txBody>
          <a:bodyPr/>
          <a:lstStyle/>
          <a:p>
            <a:endParaRPr lang="tr-TR">
              <a:solidFill>
                <a:srgbClr val="073E8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3" name="Footer Placeholder 2"/>
          <p:cNvSpPr>
            <a:spLocks noGrp="1"/>
          </p:cNvSpPr>
          <p:nvPr>
            <p:ph type="ftr" sz="quarter" idx="11"/>
          </p:nvPr>
        </p:nvSpPr>
        <p:spPr/>
        <p:txBody>
          <a:bodyPr/>
          <a:lstStyle/>
          <a:p>
            <a:endParaRPr lang="tr-TR">
              <a:solidFill>
                <a:srgbClr val="073E8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solidFill>
                  <a:srgbClr val="073E87"/>
                </a:solidFill>
              </a:rPr>
              <a:pPr/>
              <a:t>17.12.2015</a:t>
            </a:fld>
            <a:endParaRPr lang="tr-TR">
              <a:solidFill>
                <a:srgbClr val="073E87"/>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solidFill>
                <a:srgbClr val="073E87"/>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solidFill>
                  <a:srgbClr val="073E87"/>
                </a:solidFill>
              </a:rPr>
              <a:pPr/>
              <a:t>‹#›</a:t>
            </a:fld>
            <a:endParaRPr lang="tr-TR">
              <a:solidFill>
                <a:srgbClr val="073E87"/>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0"/>
            <a:ext cx="7772400" cy="5805264"/>
          </a:xfrm>
        </p:spPr>
        <p:txBody>
          <a:bodyPr>
            <a:normAutofit fontScale="90000"/>
          </a:bodyPr>
          <a:lstStyle/>
          <a:p>
            <a:pPr algn="ct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sz="7300" dirty="0" smtClean="0">
                <a:solidFill>
                  <a:srgbClr val="FF0000"/>
                </a:solidFill>
              </a:rPr>
              <a:t/>
            </a:r>
            <a:br>
              <a:rPr lang="tr-TR" sz="7300" dirty="0" smtClean="0">
                <a:solidFill>
                  <a:srgbClr val="FF0000"/>
                </a:solidFill>
              </a:rPr>
            </a:br>
            <a:r>
              <a:rPr lang="tr-TR" sz="7300" dirty="0">
                <a:solidFill>
                  <a:srgbClr val="FF0000"/>
                </a:solidFill>
              </a:rPr>
              <a:t/>
            </a:r>
            <a:br>
              <a:rPr lang="tr-TR" sz="7300" dirty="0">
                <a:solidFill>
                  <a:srgbClr val="FF0000"/>
                </a:solidFill>
              </a:rPr>
            </a:b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r>
            <a:br>
              <a:rPr lang="tr-TR" dirty="0" smtClean="0">
                <a:solidFill>
                  <a:srgbClr val="FF0000"/>
                </a:solidFill>
              </a:rPr>
            </a:br>
            <a:r>
              <a:rPr lang="tr-TR" sz="6000" dirty="0" smtClean="0">
                <a:solidFill>
                  <a:schemeClr val="tx1">
                    <a:lumMod val="95000"/>
                    <a:lumOff val="5000"/>
                  </a:schemeClr>
                </a:solidFill>
              </a:rPr>
              <a:t>MESLEK SEÇİMİ VE KARİYER PLANLAMA</a:t>
            </a:r>
            <a:r>
              <a:rPr lang="tr-TR" sz="6000" dirty="0" smtClean="0">
                <a:solidFill>
                  <a:srgbClr val="FF0000"/>
                </a:solidFill>
              </a:rPr>
              <a:t/>
            </a:r>
            <a:br>
              <a:rPr lang="tr-TR" sz="6000" dirty="0" smtClean="0">
                <a:solidFill>
                  <a:srgbClr val="FF0000"/>
                </a:solidFill>
              </a:rPr>
            </a:br>
            <a:r>
              <a:rPr lang="tr-TR" dirty="0">
                <a:solidFill>
                  <a:srgbClr val="FF0000"/>
                </a:solidFill>
              </a:rPr>
              <a:t/>
            </a:r>
            <a:br>
              <a:rPr lang="tr-TR" dirty="0">
                <a:solidFill>
                  <a:srgbClr val="FF0000"/>
                </a:solidFill>
              </a:rPr>
            </a:br>
            <a:endParaRPr lang="tr-TR" sz="3600" dirty="0">
              <a:solidFill>
                <a:schemeClr val="tx1">
                  <a:lumMod val="95000"/>
                  <a:lumOff val="5000"/>
                </a:schemeClr>
              </a:solidFill>
            </a:endParaRPr>
          </a:p>
        </p:txBody>
      </p:sp>
    </p:spTree>
    <p:extLst>
      <p:ext uri="{BB962C8B-B14F-4D97-AF65-F5344CB8AC3E}">
        <p14:creationId xmlns:p14="http://schemas.microsoft.com/office/powerpoint/2010/main" xmlns="" val="41319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3648" y="1052736"/>
            <a:ext cx="6192688" cy="4104455"/>
          </a:xfrm>
        </p:spPr>
      </p:pic>
    </p:spTree>
    <p:extLst>
      <p:ext uri="{BB962C8B-B14F-4D97-AF65-F5344CB8AC3E}">
        <p14:creationId xmlns:p14="http://schemas.microsoft.com/office/powerpoint/2010/main" xmlns="" val="377811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a:xfrm>
            <a:off x="872067" y="2204864"/>
            <a:ext cx="7408333" cy="3921299"/>
          </a:xfrm>
        </p:spPr>
        <p:txBody>
          <a:bodyPr/>
          <a:lstStyle/>
          <a:p>
            <a:pPr marL="0" indent="0">
              <a:buNone/>
            </a:pPr>
            <a:r>
              <a:rPr lang="tr-TR" dirty="0" smtClean="0">
                <a:solidFill>
                  <a:srgbClr val="FF0000"/>
                </a:solidFill>
              </a:rPr>
              <a:t>MESLEK SEÇİMİ NEDEN ÖNEMLİDİR?</a:t>
            </a:r>
          </a:p>
          <a:p>
            <a:pPr marL="0" indent="0">
              <a:buNone/>
            </a:pPr>
            <a:r>
              <a:rPr lang="tr-TR" dirty="0"/>
              <a:t>Hayatımızın en önemli </a:t>
            </a:r>
            <a:r>
              <a:rPr lang="tr-TR" dirty="0" smtClean="0"/>
              <a:t>noktalarından birisi </a:t>
            </a:r>
            <a:r>
              <a:rPr lang="tr-TR" dirty="0"/>
              <a:t>olan meslek seçimi, yaşam biçimimizin de seçilmesi demektir. Bireyin seçtiği meslek gelecekteki yaşam standardını, tarzını ve </a:t>
            </a:r>
          </a:p>
          <a:p>
            <a:pPr marL="0" indent="0">
              <a:buNone/>
            </a:pPr>
            <a:r>
              <a:rPr lang="tr-TR" dirty="0"/>
              <a:t>sosyal yaşantılarını </a:t>
            </a:r>
            <a:r>
              <a:rPr lang="tr-TR" dirty="0" smtClean="0"/>
              <a:t>belirlemektedir. Seçeceğimiz meslek geleceğimizle ilgili önemli bir karardır.</a:t>
            </a:r>
            <a:endParaRPr lang="tr-TR" dirty="0"/>
          </a:p>
          <a:p>
            <a:pPr marL="0" indent="0">
              <a:buNone/>
            </a:pPr>
            <a:endParaRPr lang="tr-TR" dirty="0"/>
          </a:p>
        </p:txBody>
      </p:sp>
    </p:spTree>
    <p:extLst>
      <p:ext uri="{BB962C8B-B14F-4D97-AF65-F5344CB8AC3E}">
        <p14:creationId xmlns:p14="http://schemas.microsoft.com/office/powerpoint/2010/main" xmlns="" val="253566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buNone/>
            </a:pPr>
            <a:r>
              <a:rPr lang="tr-TR" dirty="0" smtClean="0"/>
              <a:t>Kendilerine uygun meslek seçen bireyler alanındaki gelişmeleri takip etmekte, daha coşkulu ve mutlu olmaktadırlar. Bu yüzden meslek seçerken gerçekçi ve doğru seçimler yapılmalıdır.</a:t>
            </a:r>
            <a:endParaRPr lang="tr-TR" dirty="0"/>
          </a:p>
        </p:txBody>
      </p:sp>
    </p:spTree>
    <p:extLst>
      <p:ext uri="{BB962C8B-B14F-4D97-AF65-F5344CB8AC3E}">
        <p14:creationId xmlns:p14="http://schemas.microsoft.com/office/powerpoint/2010/main" xmlns="" val="377238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pPr marL="0" indent="0">
              <a:buNone/>
            </a:pPr>
            <a:r>
              <a:rPr lang="tr-TR" sz="3200" dirty="0" smtClean="0"/>
              <a:t>Birey meslek yaşamı boyunca psikolojik ihtiyaçlarını doyurmaya çalışır. Var olan potansiyelini, enerjisini sevdiği meslek için harcarsa doyuma ulaşacaktır.</a:t>
            </a:r>
            <a:endParaRPr lang="tr-TR" sz="3200" dirty="0"/>
          </a:p>
        </p:txBody>
      </p:sp>
    </p:spTree>
    <p:extLst>
      <p:ext uri="{BB962C8B-B14F-4D97-AF65-F5344CB8AC3E}">
        <p14:creationId xmlns:p14="http://schemas.microsoft.com/office/powerpoint/2010/main" xmlns="" val="200574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buNone/>
            </a:pPr>
            <a:r>
              <a:rPr lang="tr-TR" dirty="0" smtClean="0"/>
              <a:t>Birey kendine uygun mesleği seçmediği zaman </a:t>
            </a:r>
            <a:r>
              <a:rPr lang="tr-TR" dirty="0" err="1" smtClean="0"/>
              <a:t>engellenmişlik</a:t>
            </a:r>
            <a:r>
              <a:rPr lang="tr-TR" dirty="0" smtClean="0"/>
              <a:t> duygusu yaşayacaktır ve potansiyelini gösterme fırsatı bulamayacaktır.</a:t>
            </a:r>
            <a:endParaRPr lang="tr-TR" dirty="0"/>
          </a:p>
        </p:txBody>
      </p:sp>
    </p:spTree>
    <p:extLst>
      <p:ext uri="{BB962C8B-B14F-4D97-AF65-F5344CB8AC3E}">
        <p14:creationId xmlns:p14="http://schemas.microsoft.com/office/powerpoint/2010/main" xmlns="" val="393750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lgn="ctr">
              <a:buNone/>
            </a:pPr>
            <a:r>
              <a:rPr lang="tr-TR" sz="3600" dirty="0" smtClean="0">
                <a:solidFill>
                  <a:srgbClr val="FF0000"/>
                </a:solidFill>
              </a:rPr>
              <a:t>Meslek seçiminde doğru ve gerçekçi seçimleri nasıl yapabiliriz?</a:t>
            </a:r>
          </a:p>
          <a:p>
            <a:pPr marL="0" indent="0">
              <a:buNone/>
            </a:pPr>
            <a:endParaRPr lang="tr-TR" dirty="0"/>
          </a:p>
        </p:txBody>
      </p:sp>
    </p:spTree>
    <p:extLst>
      <p:ext uri="{BB962C8B-B14F-4D97-AF65-F5344CB8AC3E}">
        <p14:creationId xmlns:p14="http://schemas.microsoft.com/office/powerpoint/2010/main" xmlns="" val="213181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87624" y="1196752"/>
            <a:ext cx="6408712" cy="3168352"/>
          </a:xfrm>
        </p:spPr>
      </p:pic>
    </p:spTree>
    <p:extLst>
      <p:ext uri="{BB962C8B-B14F-4D97-AF65-F5344CB8AC3E}">
        <p14:creationId xmlns:p14="http://schemas.microsoft.com/office/powerpoint/2010/main" xmlns="" val="304183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pPr>
              <a:buFont typeface="Wingdings" pitchFamily="2" charset="2"/>
              <a:buChar char="Ø"/>
            </a:pPr>
            <a:r>
              <a:rPr lang="tr-TR" sz="3200" dirty="0" smtClean="0"/>
              <a:t>Kendi özelliklerini tanımak</a:t>
            </a:r>
          </a:p>
          <a:p>
            <a:pPr>
              <a:buFont typeface="Wingdings" pitchFamily="2" charset="2"/>
              <a:buChar char="Ø"/>
            </a:pPr>
            <a:r>
              <a:rPr lang="tr-TR" sz="3200" dirty="0" smtClean="0"/>
              <a:t>Mesleklerin özelliklerini tanımak</a:t>
            </a:r>
          </a:p>
          <a:p>
            <a:pPr>
              <a:buFont typeface="Wingdings" pitchFamily="2" charset="2"/>
              <a:buChar char="Ø"/>
            </a:pPr>
            <a:r>
              <a:rPr lang="tr-TR" sz="3200" dirty="0" smtClean="0"/>
              <a:t>Kendi özellikleri ve mesleğin özelliklerini eşleştirerek uygun bir seçim yapmak </a:t>
            </a:r>
            <a:endParaRPr lang="tr-TR" sz="3200" dirty="0"/>
          </a:p>
        </p:txBody>
      </p:sp>
    </p:spTree>
    <p:extLst>
      <p:ext uri="{BB962C8B-B14F-4D97-AF65-F5344CB8AC3E}">
        <p14:creationId xmlns:p14="http://schemas.microsoft.com/office/powerpoint/2010/main" xmlns="" val="153748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buNone/>
            </a:pPr>
            <a:r>
              <a:rPr lang="tr-TR" sz="3200" dirty="0"/>
              <a:t>Kendiniz ve meslekler hakkında edindiğiniz bilgileri değerlendirmeli, </a:t>
            </a:r>
          </a:p>
          <a:p>
            <a:pPr marL="0" indent="0">
              <a:buNone/>
            </a:pPr>
            <a:r>
              <a:rPr lang="tr-TR" sz="3200" dirty="0"/>
              <a:t>Seçtiğiniz mesleği kazanabileceğiniz uygun eğitim yerine yönelmelisiniz. </a:t>
            </a:r>
          </a:p>
          <a:p>
            <a:pPr marL="0" indent="0">
              <a:buNone/>
            </a:pPr>
            <a:endParaRPr lang="tr-TR" dirty="0"/>
          </a:p>
        </p:txBody>
      </p:sp>
    </p:spTree>
    <p:extLst>
      <p:ext uri="{BB962C8B-B14F-4D97-AF65-F5344CB8AC3E}">
        <p14:creationId xmlns:p14="http://schemas.microsoft.com/office/powerpoint/2010/main" xmlns="" val="60194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a:xfrm>
            <a:off x="179512" y="1124745"/>
            <a:ext cx="8100889" cy="3600400"/>
          </a:xfrm>
        </p:spPr>
        <p:txBody>
          <a:bodyPr>
            <a:normAutofit/>
          </a:bodyPr>
          <a:lstStyle/>
          <a:p>
            <a:pPr marL="0" indent="0">
              <a:buNone/>
            </a:pPr>
            <a:r>
              <a:rPr lang="tr-TR" sz="3200" dirty="0" smtClean="0"/>
              <a:t>Peki mesleki rehberliğe neden ihtiyaç duyuluyor?</a:t>
            </a:r>
          </a:p>
          <a:p>
            <a:pPr>
              <a:buFont typeface="Wingdings" pitchFamily="2" charset="2"/>
              <a:buChar char="Ø"/>
            </a:pPr>
            <a:r>
              <a:rPr lang="tr-TR" sz="3200" dirty="0" smtClean="0"/>
              <a:t>Meslek seçeneklerinin artması</a:t>
            </a:r>
          </a:p>
          <a:p>
            <a:pPr>
              <a:buFont typeface="Wingdings" pitchFamily="2" charset="2"/>
              <a:buChar char="Ø"/>
            </a:pPr>
            <a:r>
              <a:rPr lang="tr-TR" sz="3200" dirty="0" smtClean="0"/>
              <a:t>Eğitim programlarının çeşitlenmesi</a:t>
            </a:r>
          </a:p>
          <a:p>
            <a:pPr>
              <a:buFont typeface="Wingdings" pitchFamily="2" charset="2"/>
              <a:buChar char="Ø"/>
            </a:pPr>
            <a:r>
              <a:rPr lang="tr-TR" sz="3200" dirty="0" smtClean="0"/>
              <a:t>Mesleğin yaşam boyu süren bir uğraş olması</a:t>
            </a:r>
          </a:p>
        </p:txBody>
      </p:sp>
    </p:spTree>
    <p:extLst>
      <p:ext uri="{BB962C8B-B14F-4D97-AF65-F5344CB8AC3E}">
        <p14:creationId xmlns:p14="http://schemas.microsoft.com/office/powerpoint/2010/main" xmlns="" val="74217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a:xfrm>
            <a:off x="827584" y="1412776"/>
            <a:ext cx="7408333" cy="2952328"/>
          </a:xfrm>
        </p:spPr>
        <p:txBody>
          <a:bodyPr>
            <a:normAutofit fontScale="70000" lnSpcReduction="20000"/>
          </a:bodyPr>
          <a:lstStyle/>
          <a:p>
            <a:pPr marL="0" indent="0">
              <a:buNone/>
            </a:pPr>
            <a:endParaRPr lang="tr-TR" dirty="0" smtClean="0"/>
          </a:p>
          <a:p>
            <a:pPr marL="0" indent="0" algn="ctr">
              <a:buNone/>
            </a:pPr>
            <a:endParaRPr lang="tr-TR" dirty="0"/>
          </a:p>
          <a:p>
            <a:pPr marL="0" indent="0" algn="ctr">
              <a:buNone/>
            </a:pPr>
            <a:r>
              <a:rPr lang="tr-TR" dirty="0" smtClean="0"/>
              <a:t>      </a:t>
            </a:r>
          </a:p>
          <a:p>
            <a:pPr marL="0" indent="0" algn="ctr">
              <a:buNone/>
            </a:pPr>
            <a:endParaRPr lang="tr-TR" sz="5400" dirty="0"/>
          </a:p>
          <a:p>
            <a:pPr marL="0" indent="0" algn="ctr">
              <a:buNone/>
            </a:pPr>
            <a:r>
              <a:rPr lang="tr-TR" sz="5400" dirty="0" smtClean="0"/>
              <a:t>‘Sağlıklı insan sevebilen ve çalışabilen kişidir’</a:t>
            </a:r>
          </a:p>
          <a:p>
            <a:pPr marL="0" indent="0" algn="ctr">
              <a:buNone/>
            </a:pPr>
            <a:r>
              <a:rPr lang="tr-TR" sz="3200" dirty="0" smtClean="0"/>
              <a:t>FREUD</a:t>
            </a:r>
            <a:endParaRPr lang="tr-TR" sz="3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620688"/>
            <a:ext cx="2162175" cy="2114550"/>
          </a:xfrm>
          <a:prstGeom prst="rect">
            <a:avLst/>
          </a:prstGeom>
        </p:spPr>
      </p:pic>
    </p:spTree>
    <p:extLst>
      <p:ext uri="{BB962C8B-B14F-4D97-AF65-F5344CB8AC3E}">
        <p14:creationId xmlns:p14="http://schemas.microsoft.com/office/powerpoint/2010/main" xmlns="" val="428065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pPr marL="0" indent="0">
              <a:buNone/>
            </a:pPr>
            <a:r>
              <a:rPr lang="tr-TR" sz="3600" dirty="0" smtClean="0"/>
              <a:t>Meslek, bireyle birlikte gelişir, değişir ve birçok etmenden etkilenir.</a:t>
            </a:r>
            <a:endParaRPr lang="tr-TR" sz="3600" dirty="0"/>
          </a:p>
        </p:txBody>
      </p:sp>
    </p:spTree>
    <p:extLst>
      <p:ext uri="{BB962C8B-B14F-4D97-AF65-F5344CB8AC3E}">
        <p14:creationId xmlns:p14="http://schemas.microsoft.com/office/powerpoint/2010/main" xmlns="" val="200919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Meslek Seçimi ve Kariyer Gelişimi Sürecinde Etkili Olan Faktörler</a:t>
            </a:r>
            <a:endParaRPr lang="tr-TR" dirty="0"/>
          </a:p>
        </p:txBody>
      </p:sp>
      <p:sp>
        <p:nvSpPr>
          <p:cNvPr id="3" name="2 İçerik Yer Tutucusu"/>
          <p:cNvSpPr>
            <a:spLocks noGrp="1"/>
          </p:cNvSpPr>
          <p:nvPr>
            <p:ph idx="1"/>
          </p:nvPr>
        </p:nvSpPr>
        <p:spPr/>
        <p:txBody>
          <a:bodyPr/>
          <a:lstStyle/>
          <a:p>
            <a:pPr>
              <a:buFont typeface="Wingdings" pitchFamily="2" charset="2"/>
              <a:buChar char="ü"/>
            </a:pPr>
            <a:r>
              <a:rPr lang="tr-TR" dirty="0" smtClean="0"/>
              <a:t>Yetenek</a:t>
            </a:r>
          </a:p>
          <a:p>
            <a:pPr>
              <a:buFont typeface="Wingdings" pitchFamily="2" charset="2"/>
              <a:buChar char="ü"/>
            </a:pPr>
            <a:r>
              <a:rPr lang="tr-TR" dirty="0" smtClean="0"/>
              <a:t>İlgi</a:t>
            </a:r>
          </a:p>
          <a:p>
            <a:pPr>
              <a:buFont typeface="Wingdings" pitchFamily="2" charset="2"/>
              <a:buChar char="ü"/>
            </a:pPr>
            <a:r>
              <a:rPr lang="tr-TR" dirty="0" smtClean="0"/>
              <a:t>Meslek Değerleri</a:t>
            </a:r>
          </a:p>
          <a:p>
            <a:pPr>
              <a:buFont typeface="Wingdings" pitchFamily="2" charset="2"/>
              <a:buChar char="ü"/>
            </a:pPr>
            <a:r>
              <a:rPr lang="tr-TR" dirty="0" smtClean="0"/>
              <a:t>Aile</a:t>
            </a:r>
          </a:p>
          <a:p>
            <a:pPr>
              <a:buFont typeface="Wingdings" pitchFamily="2" charset="2"/>
              <a:buChar char="ü"/>
            </a:pPr>
            <a:r>
              <a:rPr lang="tr-TR" dirty="0" smtClean="0"/>
              <a:t>Sosyoekonomik Düzey</a:t>
            </a:r>
          </a:p>
          <a:p>
            <a:pPr>
              <a:buFont typeface="Wingdings" pitchFamily="2" charset="2"/>
              <a:buChar char="ü"/>
            </a:pPr>
            <a:r>
              <a:rPr lang="tr-TR" dirty="0" smtClean="0"/>
              <a:t>Cinsiyet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Yetenek</a:t>
            </a:r>
            <a:endParaRPr lang="tr-TR" b="1" i="1" dirty="0"/>
          </a:p>
        </p:txBody>
      </p:sp>
      <p:sp>
        <p:nvSpPr>
          <p:cNvPr id="3" name="2 İçerik Yer Tutucusu"/>
          <p:cNvSpPr>
            <a:spLocks noGrp="1"/>
          </p:cNvSpPr>
          <p:nvPr>
            <p:ph idx="1"/>
          </p:nvPr>
        </p:nvSpPr>
        <p:spPr/>
        <p:txBody>
          <a:bodyPr/>
          <a:lstStyle/>
          <a:p>
            <a:r>
              <a:rPr lang="tr-TR" dirty="0" smtClean="0"/>
              <a:t>Bir iş, görev ya da faaliyeti diğer insanlara göre daha başarılı ve daha hızlı bir şekilde yapabilme yetisidir.</a:t>
            </a:r>
          </a:p>
          <a:p>
            <a:r>
              <a:rPr lang="tr-TR" dirty="0" smtClean="0"/>
              <a:t>Bireyler yetenekli oldukları alanlarda daha kolay ve hızlı öğrenebilmekte  ve daha başarılı olabilmektedir.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Bireylerin sahip olduğu sınırsız sayıda yetenek vardır. </a:t>
            </a:r>
            <a:r>
              <a:rPr lang="tr-TR" dirty="0" err="1" smtClean="0"/>
              <a:t>Howard</a:t>
            </a:r>
            <a:r>
              <a:rPr lang="tr-TR" dirty="0" smtClean="0"/>
              <a:t> </a:t>
            </a:r>
            <a:r>
              <a:rPr lang="tr-TR" dirty="0" err="1" smtClean="0"/>
              <a:t>Gardner’a</a:t>
            </a:r>
            <a:r>
              <a:rPr lang="tr-TR" dirty="0" smtClean="0"/>
              <a:t> göre zihinsel yeteneklerimiz tek boyutlu olmadığını, tersine çok boyutlu olduğunu ortaya koymuştur.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Gardner’ın</a:t>
            </a:r>
            <a:r>
              <a:rPr lang="tr-TR" dirty="0" smtClean="0"/>
              <a:t> Çoklu Zeka kuramına  göre 8 çeşit zihinsel yetenek alanı vardır.bütün çocuklar bu zekâ türlerine çeşitli düzeylerde sahip olarak doğarlar, bu zekâ türlerinden bazılarına daha çok eğilimleri olabilir. Buna öğrenmenin 8 biçimi de diyebiliriz.</a:t>
            </a:r>
          </a:p>
          <a:p>
            <a:pPr>
              <a:buFont typeface="Wingdings" pitchFamily="2" charset="2"/>
              <a:buNone/>
            </a:pPr>
            <a:r>
              <a:rPr lang="tr-TR" dirty="0" smtClean="0"/>
              <a:t>	</a:t>
            </a:r>
          </a:p>
          <a:p>
            <a:r>
              <a:rPr lang="tr-TR" dirty="0" smtClean="0"/>
              <a:t>Zekâ türleri çeşitli yöntemlerle geliştirilebilir.</a:t>
            </a:r>
          </a:p>
          <a:p>
            <a:endParaRPr lang="tr-TR"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pPr>
              <a:lnSpc>
                <a:spcPct val="90000"/>
              </a:lnSpc>
              <a:buFont typeface="Wingdings" pitchFamily="2" charset="2"/>
              <a:buNone/>
            </a:pPr>
            <a:r>
              <a:rPr lang="tr-TR" sz="4000" b="1" dirty="0" smtClean="0">
                <a:solidFill>
                  <a:srgbClr val="FF0000"/>
                </a:solidFill>
              </a:rPr>
              <a:t>ZEKA ALANLARI</a:t>
            </a:r>
          </a:p>
          <a:p>
            <a:pPr>
              <a:lnSpc>
                <a:spcPct val="90000"/>
              </a:lnSpc>
              <a:buFont typeface="Wingdings" pitchFamily="2" charset="2"/>
              <a:buNone/>
            </a:pPr>
            <a:endParaRPr lang="tr-TR" sz="3600" b="1" dirty="0" smtClean="0">
              <a:solidFill>
                <a:schemeClr val="tx2"/>
              </a:solidFill>
            </a:endParaRPr>
          </a:p>
          <a:p>
            <a:pPr lvl="1">
              <a:lnSpc>
                <a:spcPct val="90000"/>
              </a:lnSpc>
            </a:pPr>
            <a:r>
              <a:rPr lang="tr-TR" sz="3200" b="1" dirty="0" smtClean="0">
                <a:solidFill>
                  <a:schemeClr val="tx2"/>
                </a:solidFill>
              </a:rPr>
              <a:t>Sözel – Dilsel zekâ </a:t>
            </a:r>
          </a:p>
          <a:p>
            <a:pPr lvl="1">
              <a:lnSpc>
                <a:spcPct val="90000"/>
              </a:lnSpc>
            </a:pPr>
            <a:r>
              <a:rPr lang="tr-TR" sz="3200" b="1" dirty="0" smtClean="0">
                <a:solidFill>
                  <a:schemeClr val="tx2"/>
                </a:solidFill>
              </a:rPr>
              <a:t>Mantıksal – Matematiksel zekâ </a:t>
            </a:r>
          </a:p>
          <a:p>
            <a:pPr lvl="1">
              <a:lnSpc>
                <a:spcPct val="90000"/>
              </a:lnSpc>
            </a:pPr>
            <a:r>
              <a:rPr lang="tr-TR" sz="3200" b="1" dirty="0" smtClean="0">
                <a:solidFill>
                  <a:schemeClr val="tx2"/>
                </a:solidFill>
              </a:rPr>
              <a:t>Görsel – Uzamsal zekâ </a:t>
            </a:r>
          </a:p>
          <a:p>
            <a:pPr lvl="1">
              <a:lnSpc>
                <a:spcPct val="90000"/>
              </a:lnSpc>
            </a:pPr>
            <a:r>
              <a:rPr lang="tr-TR" sz="3200" b="1" dirty="0" smtClean="0">
                <a:solidFill>
                  <a:schemeClr val="tx2"/>
                </a:solidFill>
              </a:rPr>
              <a:t>Müzikal – Ritmik zekâ </a:t>
            </a:r>
          </a:p>
          <a:p>
            <a:pPr lvl="1">
              <a:lnSpc>
                <a:spcPct val="90000"/>
              </a:lnSpc>
            </a:pPr>
            <a:r>
              <a:rPr lang="tr-TR" sz="3200" b="1" dirty="0" smtClean="0">
                <a:solidFill>
                  <a:schemeClr val="tx2"/>
                </a:solidFill>
              </a:rPr>
              <a:t>Bedensel – </a:t>
            </a:r>
            <a:r>
              <a:rPr lang="tr-TR" sz="3200" b="1" dirty="0" err="1" smtClean="0">
                <a:solidFill>
                  <a:schemeClr val="tx2"/>
                </a:solidFill>
              </a:rPr>
              <a:t>Duyudevinimsel</a:t>
            </a:r>
            <a:r>
              <a:rPr lang="tr-TR" sz="3200" b="1" dirty="0" smtClean="0">
                <a:solidFill>
                  <a:schemeClr val="tx2"/>
                </a:solidFill>
              </a:rPr>
              <a:t> zekâ </a:t>
            </a:r>
          </a:p>
          <a:p>
            <a:pPr lvl="1">
              <a:lnSpc>
                <a:spcPct val="90000"/>
              </a:lnSpc>
            </a:pPr>
            <a:r>
              <a:rPr lang="tr-TR" sz="3200" b="1" dirty="0" smtClean="0">
                <a:solidFill>
                  <a:schemeClr val="tx2"/>
                </a:solidFill>
              </a:rPr>
              <a:t>Kişilerarası - Sosyal zekâ </a:t>
            </a:r>
          </a:p>
          <a:p>
            <a:pPr lvl="1">
              <a:lnSpc>
                <a:spcPct val="90000"/>
              </a:lnSpc>
            </a:pPr>
            <a:r>
              <a:rPr lang="tr-TR" sz="3200" b="1" dirty="0" smtClean="0">
                <a:solidFill>
                  <a:schemeClr val="tx2"/>
                </a:solidFill>
              </a:rPr>
              <a:t>İçsel - </a:t>
            </a:r>
            <a:r>
              <a:rPr lang="tr-TR" sz="3200" b="1" dirty="0" err="1" smtClean="0">
                <a:solidFill>
                  <a:schemeClr val="tx2"/>
                </a:solidFill>
              </a:rPr>
              <a:t>Özedönük</a:t>
            </a:r>
            <a:r>
              <a:rPr lang="tr-TR" sz="3200" b="1" dirty="0" smtClean="0">
                <a:solidFill>
                  <a:schemeClr val="tx2"/>
                </a:solidFill>
              </a:rPr>
              <a:t> zekâ </a:t>
            </a:r>
          </a:p>
          <a:p>
            <a:pPr lvl="1">
              <a:lnSpc>
                <a:spcPct val="90000"/>
              </a:lnSpc>
            </a:pPr>
            <a:r>
              <a:rPr lang="tr-TR" sz="3200" b="1" dirty="0" smtClean="0">
                <a:solidFill>
                  <a:schemeClr val="tx2"/>
                </a:solidFill>
              </a:rPr>
              <a:t>Doğacı - Doğa zekâsı </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27088" y="404813"/>
            <a:ext cx="7705725" cy="579437"/>
          </a:xfrm>
          <a:prstGeom prst="rect">
            <a:avLst/>
          </a:prstGeom>
          <a:noFill/>
          <a:ln w="9525">
            <a:noFill/>
            <a:miter lim="800000"/>
            <a:headEnd/>
            <a:tailEnd/>
          </a:ln>
        </p:spPr>
        <p:txBody>
          <a:bodyPr>
            <a:spAutoFit/>
          </a:bodyPr>
          <a:lstStyle/>
          <a:p>
            <a:pPr algn="ctr">
              <a:spcBef>
                <a:spcPct val="50000"/>
              </a:spcBef>
            </a:pPr>
            <a:r>
              <a:rPr lang="tr-TR" sz="3200" b="1" dirty="0">
                <a:solidFill>
                  <a:srgbClr val="D50B40"/>
                </a:solidFill>
              </a:rPr>
              <a:t>ÇOKLU ZEKA KURAMI  </a:t>
            </a:r>
          </a:p>
        </p:txBody>
      </p:sp>
      <p:pic>
        <p:nvPicPr>
          <p:cNvPr id="6147" name="Picture 5" descr="michart"/>
          <p:cNvPicPr>
            <a:picLocks noChangeAspect="1" noChangeArrowheads="1"/>
          </p:cNvPicPr>
          <p:nvPr/>
        </p:nvPicPr>
        <p:blipFill>
          <a:blip r:embed="rId2" cstate="print"/>
          <a:srcRect/>
          <a:stretch>
            <a:fillRect/>
          </a:stretch>
        </p:blipFill>
        <p:spPr bwMode="auto">
          <a:xfrm>
            <a:off x="1042988" y="1196975"/>
            <a:ext cx="7343775" cy="531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381000" y="457200"/>
            <a:ext cx="8763000" cy="6553200"/>
          </a:xfrm>
        </p:spPr>
        <p:txBody>
          <a:bodyPr/>
          <a:lstStyle/>
          <a:p>
            <a:pPr algn="ctr">
              <a:buFont typeface="Wingdings" pitchFamily="2" charset="2"/>
              <a:buNone/>
            </a:pPr>
            <a:r>
              <a:rPr lang="tr-TR" sz="4000" b="1" dirty="0">
                <a:solidFill>
                  <a:schemeClr val="accent1"/>
                </a:solidFill>
                <a:latin typeface="Tahoma" pitchFamily="34" charset="0"/>
              </a:rPr>
              <a:t>SÖZEL-DİLSEL ZEKA</a:t>
            </a:r>
            <a:r>
              <a:rPr lang="tr-TR" dirty="0"/>
              <a:t>   </a:t>
            </a:r>
            <a:r>
              <a:rPr lang="tr-TR" b="1" dirty="0"/>
              <a:t> </a:t>
            </a:r>
          </a:p>
          <a:p>
            <a:pPr>
              <a:buFont typeface="Wingdings" pitchFamily="2" charset="2"/>
              <a:buNone/>
            </a:pPr>
            <a:r>
              <a:rPr lang="tr-TR" sz="2800" dirty="0" smtClean="0"/>
              <a:t>      Soyut </a:t>
            </a:r>
            <a:r>
              <a:rPr lang="tr-TR" sz="2800" dirty="0"/>
              <a:t>ve simgesel düşünme ile, kavram oluşturma, dilbilgisi, şiir, hikaye yazma anlatma ve mizah gibi karmaşık olguları içeren dilsel yetenektir.</a:t>
            </a:r>
          </a:p>
          <a:p>
            <a:pPr>
              <a:buFont typeface="Wingdings" pitchFamily="2" charset="2"/>
              <a:buNone/>
            </a:pPr>
            <a:r>
              <a:rPr lang="tr-TR" sz="2800" dirty="0"/>
              <a:t>  * Bir dilin temel işlemlerini kullanabilme yeteneği</a:t>
            </a:r>
          </a:p>
          <a:p>
            <a:pPr>
              <a:buClr>
                <a:schemeClr val="tx1"/>
              </a:buClr>
              <a:buFont typeface="Wingdings" pitchFamily="2" charset="2"/>
              <a:buNone/>
            </a:pPr>
            <a:r>
              <a:rPr lang="tr-TR" sz="2800" dirty="0"/>
              <a:t>  * Okuma, yazma, dinleme ve konuşma ile iletişim sağlama</a:t>
            </a:r>
          </a:p>
          <a:p>
            <a:pPr>
              <a:buClr>
                <a:schemeClr val="tx1"/>
              </a:buClr>
              <a:buFont typeface="Wingdings" pitchFamily="2" charset="2"/>
              <a:buNone/>
            </a:pPr>
            <a:r>
              <a:rPr lang="tr-TR" sz="2800" dirty="0"/>
              <a:t>  * Önceki bilgiyi anlama </a:t>
            </a:r>
            <a:r>
              <a:rPr lang="tr-TR" sz="2800" dirty="0" smtClean="0"/>
              <a:t> </a:t>
            </a:r>
            <a:r>
              <a:rPr lang="tr-TR" sz="2800" dirty="0"/>
              <a:t>ve yeni bilgiye bağlama 	</a:t>
            </a:r>
          </a:p>
          <a:p>
            <a:pPr>
              <a:buClr>
                <a:schemeClr val="tx1"/>
              </a:buClr>
              <a:buFont typeface="Wingdings" pitchFamily="2" charset="2"/>
              <a:buNone/>
            </a:pPr>
            <a:endParaRPr lang="tr-TR" sz="2800" dirty="0">
              <a:solidFill>
                <a:schemeClr val="tx2"/>
              </a:solidFill>
            </a:endParaRPr>
          </a:p>
          <a:p>
            <a:pPr>
              <a:buFont typeface="Wingdings" pitchFamily="2" charset="2"/>
              <a:buNone/>
            </a:pPr>
            <a:endParaRPr lang="en-US" sz="2800" dirty="0">
              <a:solidFill>
                <a:schemeClr val="tx2"/>
              </a:solidFill>
            </a:endParaRPr>
          </a:p>
        </p:txBody>
      </p:sp>
      <p:pic>
        <p:nvPicPr>
          <p:cNvPr id="21507" name="Picture 3" descr="ag00029_"/>
          <p:cNvPicPr>
            <a:picLocks noChangeAspect="1" noChangeArrowheads="1" noCrop="1"/>
          </p:cNvPicPr>
          <p:nvPr/>
        </p:nvPicPr>
        <p:blipFill>
          <a:blip r:embed="rId2" cstate="print"/>
          <a:srcRect/>
          <a:stretch>
            <a:fillRect/>
          </a:stretch>
        </p:blipFill>
        <p:spPr bwMode="auto">
          <a:xfrm>
            <a:off x="2819400" y="4135438"/>
            <a:ext cx="3048000" cy="241776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28600" y="304800"/>
            <a:ext cx="8763000" cy="6324600"/>
          </a:xfrm>
        </p:spPr>
        <p:txBody>
          <a:bodyPr/>
          <a:lstStyle/>
          <a:p>
            <a:pPr>
              <a:buFont typeface="Wingdings" pitchFamily="2" charset="2"/>
              <a:buNone/>
            </a:pPr>
            <a:r>
              <a:rPr lang="tr-TR" sz="3600" b="1" dirty="0" smtClean="0">
                <a:solidFill>
                  <a:schemeClr val="accent1"/>
                </a:solidFill>
                <a:latin typeface="Tahoma" pitchFamily="34" charset="0"/>
              </a:rPr>
              <a:t>SÖZEL </a:t>
            </a:r>
            <a:r>
              <a:rPr lang="tr-TR" sz="3600" b="1" dirty="0">
                <a:solidFill>
                  <a:schemeClr val="accent1"/>
                </a:solidFill>
                <a:latin typeface="Tahoma" pitchFamily="34" charset="0"/>
              </a:rPr>
              <a:t>–DİLSEL ZEKA</a:t>
            </a:r>
            <a:r>
              <a:rPr lang="tr-TR" sz="2800" dirty="0">
                <a:solidFill>
                  <a:schemeClr val="tx2"/>
                </a:solidFill>
              </a:rPr>
              <a:t> </a:t>
            </a:r>
          </a:p>
          <a:p>
            <a:pPr>
              <a:buFont typeface="Wingdings" pitchFamily="2" charset="2"/>
              <a:buNone/>
            </a:pPr>
            <a:r>
              <a:rPr lang="tr-TR" sz="2800" dirty="0"/>
              <a:t>bir insanın kendi dilini, gramer yapısını, sözdizimini, sözcüklerin telaffuzunu ve anlamını doğru bir şekilde büyük bir ustalık ve beceri ile kullanmayı gerektirir. </a:t>
            </a:r>
          </a:p>
          <a:p>
            <a:pPr>
              <a:buFont typeface="Wingdings" pitchFamily="2" charset="2"/>
              <a:buNone/>
            </a:pPr>
            <a:endParaRPr lang="tr-TR" sz="2800" dirty="0">
              <a:solidFill>
                <a:schemeClr val="tx2"/>
              </a:solidFill>
            </a:endParaRPr>
          </a:p>
          <a:p>
            <a:pPr>
              <a:buFont typeface="Wingdings" pitchFamily="2" charset="2"/>
              <a:buNone/>
            </a:pPr>
            <a:r>
              <a:rPr lang="tr-TR" dirty="0">
                <a:solidFill>
                  <a:schemeClr val="tx2"/>
                </a:solidFill>
              </a:rPr>
              <a:t>    		</a:t>
            </a:r>
          </a:p>
          <a:p>
            <a:pPr>
              <a:buFont typeface="Wingdings" pitchFamily="2" charset="2"/>
              <a:buNone/>
            </a:pPr>
            <a:r>
              <a:rPr lang="tr-TR" dirty="0">
                <a:solidFill>
                  <a:schemeClr val="tx2"/>
                </a:solidFill>
              </a:rPr>
              <a:t>   </a:t>
            </a:r>
            <a:endParaRPr lang="en-US" dirty="0">
              <a:solidFill>
                <a:schemeClr val="tx2"/>
              </a:solidFill>
            </a:endParaRPr>
          </a:p>
        </p:txBody>
      </p:sp>
      <p:pic>
        <p:nvPicPr>
          <p:cNvPr id="23556" name="Picture 4" descr="bd19590_"/>
          <p:cNvPicPr>
            <a:picLocks noChangeAspect="1" noChangeArrowheads="1" noCrop="1"/>
          </p:cNvPicPr>
          <p:nvPr/>
        </p:nvPicPr>
        <p:blipFill>
          <a:blip r:embed="rId2" cstate="print"/>
          <a:srcRect/>
          <a:stretch>
            <a:fillRect/>
          </a:stretch>
        </p:blipFill>
        <p:spPr bwMode="auto">
          <a:xfrm>
            <a:off x="2267744" y="3789040"/>
            <a:ext cx="4267200" cy="228721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685800" y="609600"/>
            <a:ext cx="7696200" cy="5005388"/>
          </a:xfrm>
        </p:spPr>
        <p:txBody>
          <a:bodyPr/>
          <a:lstStyle/>
          <a:p>
            <a:pPr>
              <a:buFont typeface="Wingdings" pitchFamily="2" charset="2"/>
              <a:buNone/>
            </a:pPr>
            <a:r>
              <a:rPr lang="tr-TR" sz="2400" b="1">
                <a:solidFill>
                  <a:schemeClr val="accent1"/>
                </a:solidFill>
              </a:rPr>
              <a:t>SÖZEL ZEKASI BASKIN OLAN KİŞİLER</a:t>
            </a:r>
            <a:r>
              <a:rPr lang="tr-TR" sz="2800" b="1"/>
              <a:t> </a:t>
            </a:r>
          </a:p>
          <a:p>
            <a:pPr>
              <a:buFont typeface="Wingdings" pitchFamily="2" charset="2"/>
              <a:buNone/>
            </a:pPr>
            <a:r>
              <a:rPr lang="tr-TR" sz="2800" b="1"/>
              <a:t>  </a:t>
            </a:r>
            <a:r>
              <a:rPr lang="tr-TR" sz="2800"/>
              <a:t>1.Bir okuma metninin düzenini ve sözcüklerin anlamını çabuk  kavrar.</a:t>
            </a:r>
            <a:endParaRPr lang="en-US" sz="2800"/>
          </a:p>
          <a:p>
            <a:pPr>
              <a:buFont typeface="Wingdings" pitchFamily="2" charset="2"/>
              <a:buNone/>
            </a:pPr>
            <a:r>
              <a:rPr lang="tr-TR" sz="2800"/>
              <a:t>   2. Bilgiyi başkasına açıklayabilme ve verilen talimatı anlayabilme gücüne sahiptir.</a:t>
            </a:r>
          </a:p>
          <a:p>
            <a:pPr>
              <a:buFont typeface="Wingdings" pitchFamily="2" charset="2"/>
              <a:buNone/>
            </a:pPr>
            <a:r>
              <a:rPr lang="tr-TR" sz="2800"/>
              <a:t>   3. Mizaha dayalı anlatım gücü vardır kelimelerle oynamayı severler.</a:t>
            </a:r>
          </a:p>
          <a:p>
            <a:pPr>
              <a:buFont typeface="Wingdings" pitchFamily="2" charset="2"/>
              <a:buNone/>
            </a:pPr>
            <a:r>
              <a:rPr lang="tr-TR" sz="2800"/>
              <a:t>   4. Yazılı ya da sözlü olarak etkili hitabet,ikna ve güdüleme yeteneğine sahiptirler</a:t>
            </a:r>
          </a:p>
          <a:p>
            <a:pPr>
              <a:buFont typeface="Wingdings" pitchFamily="2" charset="2"/>
              <a:buNone/>
            </a:pPr>
            <a:r>
              <a:rPr lang="tr-TR" sz="2800"/>
              <a:t>   5. Öğrendikleri bilgileri kolay hatırlarlar.</a:t>
            </a:r>
          </a:p>
          <a:p>
            <a:pP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lgn="ctr">
              <a:buNone/>
            </a:pPr>
            <a:r>
              <a:rPr lang="tr-TR" sz="4800" dirty="0" smtClean="0"/>
              <a:t>Sizce başarı ne demektir?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2996952"/>
            <a:ext cx="3096344" cy="2736304"/>
          </a:xfrm>
          <a:prstGeom prst="rect">
            <a:avLst/>
          </a:prstGeom>
        </p:spPr>
      </p:pic>
    </p:spTree>
    <p:extLst>
      <p:ext uri="{BB962C8B-B14F-4D97-AF65-F5344CB8AC3E}">
        <p14:creationId xmlns:p14="http://schemas.microsoft.com/office/powerpoint/2010/main" xmlns="" val="326734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381000" y="533400"/>
            <a:ext cx="8763000" cy="6324600"/>
          </a:xfrm>
        </p:spPr>
        <p:txBody>
          <a:bodyPr/>
          <a:lstStyle/>
          <a:p>
            <a:pPr>
              <a:buFont typeface="Wingdings" pitchFamily="2" charset="2"/>
              <a:buNone/>
            </a:pPr>
            <a:r>
              <a:rPr lang="tr-TR" dirty="0"/>
              <a:t>   </a:t>
            </a:r>
            <a:r>
              <a:rPr lang="tr-TR" sz="3600" b="1" dirty="0">
                <a:solidFill>
                  <a:schemeClr val="accent1"/>
                </a:solidFill>
                <a:latin typeface="Tahoma" pitchFamily="34" charset="0"/>
              </a:rPr>
              <a:t>MANTIKSAL-MATEMATİKSEL ZEKA</a:t>
            </a:r>
          </a:p>
          <a:p>
            <a:pPr>
              <a:buFont typeface="Wingdings" pitchFamily="2" charset="2"/>
              <a:buNone/>
            </a:pPr>
            <a:r>
              <a:rPr lang="tr-TR" dirty="0"/>
              <a:t>Bilimsel düşünme, objektif gözlem yapma, elde edilen verilerden sonuç çıkarma, yargıya varma ve hipotez kurma yetenekleri baskın özelliklerdir.</a:t>
            </a:r>
          </a:p>
          <a:p>
            <a:pPr>
              <a:buFont typeface="Wingdings" pitchFamily="2" charset="2"/>
              <a:buNone/>
            </a:pPr>
            <a:endParaRPr lang="tr-TR" dirty="0">
              <a:solidFill>
                <a:schemeClr val="tx2"/>
              </a:solidFill>
            </a:endParaRPr>
          </a:p>
          <a:p>
            <a:pPr>
              <a:buFont typeface="Wingdings" pitchFamily="2" charset="2"/>
              <a:buNone/>
            </a:pPr>
            <a:r>
              <a:rPr lang="tr-TR" b="1" dirty="0">
                <a:solidFill>
                  <a:schemeClr val="tx2"/>
                </a:solidFill>
              </a:rPr>
              <a:t>             </a:t>
            </a:r>
          </a:p>
          <a:p>
            <a:pPr>
              <a:buFont typeface="Wingdings" pitchFamily="2" charset="2"/>
              <a:buNone/>
            </a:pPr>
            <a:endParaRPr lang="en-US" sz="3600" b="1" dirty="0"/>
          </a:p>
        </p:txBody>
      </p:sp>
      <p:pic>
        <p:nvPicPr>
          <p:cNvPr id="26627" name="Picture 3" descr="ag00595_"/>
          <p:cNvPicPr>
            <a:picLocks noChangeAspect="1" noChangeArrowheads="1" noCrop="1"/>
          </p:cNvPicPr>
          <p:nvPr/>
        </p:nvPicPr>
        <p:blipFill>
          <a:blip r:embed="rId2" cstate="print"/>
          <a:srcRect/>
          <a:stretch>
            <a:fillRect/>
          </a:stretch>
        </p:blipFill>
        <p:spPr bwMode="auto">
          <a:xfrm>
            <a:off x="3540125" y="3048000"/>
            <a:ext cx="2857500" cy="2971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228600" y="762000"/>
            <a:ext cx="8763000" cy="5867400"/>
          </a:xfrm>
        </p:spPr>
        <p:txBody>
          <a:bodyPr/>
          <a:lstStyle/>
          <a:p>
            <a:pPr>
              <a:buFont typeface="Wingdings" pitchFamily="2" charset="2"/>
              <a:buNone/>
            </a:pPr>
            <a:r>
              <a:rPr lang="tr-TR" sz="2800" b="1" dirty="0">
                <a:solidFill>
                  <a:schemeClr val="accent1"/>
                </a:solidFill>
                <a:latin typeface="Tahoma" pitchFamily="34" charset="0"/>
              </a:rPr>
              <a:t>MANTIKSAL-MATEMATİKSEL ZEKA</a:t>
            </a:r>
            <a:r>
              <a:rPr lang="tr-TR" dirty="0">
                <a:solidFill>
                  <a:schemeClr val="accent1"/>
                </a:solidFill>
              </a:rPr>
              <a:t>, </a:t>
            </a:r>
          </a:p>
          <a:p>
            <a:pPr>
              <a:buFont typeface="Wingdings" pitchFamily="2" charset="2"/>
              <a:buNone/>
            </a:pPr>
            <a:r>
              <a:rPr lang="tr-TR" dirty="0"/>
              <a:t>	sayılar, birbiri ile ilişkili kavramlar, düşünceler arasındaki karmaşık ilişkileri anlama yeteneğidir</a:t>
            </a:r>
          </a:p>
          <a:p>
            <a:pPr lvl="4">
              <a:buFont typeface="Wingdings" pitchFamily="2" charset="2"/>
              <a:buNone/>
            </a:pPr>
            <a:endParaRPr lang="tr-TR" sz="2800" b="1" dirty="0">
              <a:solidFill>
                <a:schemeClr val="tx2"/>
              </a:solidFill>
            </a:endParaRPr>
          </a:p>
          <a:p>
            <a:pPr>
              <a:buFont typeface="Wingdings" pitchFamily="2" charset="2"/>
              <a:buNone/>
            </a:pPr>
            <a:r>
              <a:rPr lang="tr-TR" b="1" dirty="0">
                <a:solidFill>
                  <a:schemeClr val="tx2"/>
                </a:solidFill>
              </a:rPr>
              <a:t>				</a:t>
            </a:r>
            <a:r>
              <a:rPr lang="tr-TR" b="1" dirty="0"/>
              <a:t>	</a:t>
            </a:r>
          </a:p>
          <a:p>
            <a:pPr>
              <a:buFont typeface="Wingdings" pitchFamily="2" charset="2"/>
              <a:buNone/>
            </a:pPr>
            <a:endParaRPr lang="en-US" dirty="0"/>
          </a:p>
        </p:txBody>
      </p:sp>
      <p:pic>
        <p:nvPicPr>
          <p:cNvPr id="27651" name="Picture 3" descr="ag00120_"/>
          <p:cNvPicPr>
            <a:picLocks noChangeAspect="1" noChangeArrowheads="1" noCrop="1"/>
          </p:cNvPicPr>
          <p:nvPr/>
        </p:nvPicPr>
        <p:blipFill>
          <a:blip r:embed="rId2" cstate="print"/>
          <a:srcRect/>
          <a:stretch>
            <a:fillRect/>
          </a:stretch>
        </p:blipFill>
        <p:spPr bwMode="auto">
          <a:xfrm>
            <a:off x="2865275" y="3789040"/>
            <a:ext cx="2971800" cy="210978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sz="3200" b="1">
                <a:solidFill>
                  <a:schemeClr val="accent1"/>
                </a:solidFill>
                <a:latin typeface="Tahoma" pitchFamily="34" charset="0"/>
              </a:rPr>
              <a:t>Bu zekanın özündeki yeterlikler</a:t>
            </a:r>
          </a:p>
        </p:txBody>
      </p:sp>
      <p:sp>
        <p:nvSpPr>
          <p:cNvPr id="141315" name="Rectangle 3"/>
          <p:cNvSpPr>
            <a:spLocks noGrp="1" noChangeArrowheads="1"/>
          </p:cNvSpPr>
          <p:nvPr>
            <p:ph idx="1"/>
          </p:nvPr>
        </p:nvSpPr>
        <p:spPr>
          <a:xfrm>
            <a:off x="609600" y="1196752"/>
            <a:ext cx="8229600" cy="4746848"/>
          </a:xfrm>
        </p:spPr>
        <p:txBody>
          <a:bodyPr/>
          <a:lstStyle/>
          <a:p>
            <a:pPr>
              <a:lnSpc>
                <a:spcPct val="80000"/>
              </a:lnSpc>
              <a:buFont typeface="Wingdings" pitchFamily="2" charset="2"/>
              <a:buNone/>
            </a:pPr>
            <a:r>
              <a:rPr lang="tr-TR" sz="2000" dirty="0"/>
              <a:t>	</a:t>
            </a:r>
            <a:r>
              <a:rPr lang="tr-TR" dirty="0"/>
              <a:t>1. Soyut yapıları tanıma: Çevredeki örüntüleri ayırt etme gücü.</a:t>
            </a:r>
          </a:p>
          <a:p>
            <a:pPr>
              <a:lnSpc>
                <a:spcPct val="80000"/>
              </a:lnSpc>
              <a:buFont typeface="Wingdings" pitchFamily="2" charset="2"/>
              <a:buNone/>
            </a:pPr>
            <a:r>
              <a:rPr lang="tr-TR" dirty="0"/>
              <a:t>   2. Tümevarım yoluyla akıl yürütme: Parçalardan bütüne gitme süreci </a:t>
            </a:r>
          </a:p>
          <a:p>
            <a:pPr>
              <a:lnSpc>
                <a:spcPct val="80000"/>
              </a:lnSpc>
              <a:buFont typeface="Wingdings" pitchFamily="2" charset="2"/>
              <a:buNone/>
            </a:pPr>
            <a:r>
              <a:rPr lang="tr-TR" dirty="0"/>
              <a:t>	3. Tümdengelim yoluyla akıl yürütme:   Bütünden parçalara gitme</a:t>
            </a:r>
          </a:p>
          <a:p>
            <a:pPr>
              <a:lnSpc>
                <a:spcPct val="80000"/>
              </a:lnSpc>
              <a:buFont typeface="Wingdings" pitchFamily="2" charset="2"/>
              <a:buNone/>
            </a:pPr>
            <a:r>
              <a:rPr lang="tr-TR" dirty="0"/>
              <a:t>   4. Bağlantı ve ilişkileri ayırt etme</a:t>
            </a:r>
          </a:p>
          <a:p>
            <a:pPr>
              <a:lnSpc>
                <a:spcPct val="80000"/>
              </a:lnSpc>
              <a:buFont typeface="Wingdings" pitchFamily="2" charset="2"/>
              <a:buNone/>
            </a:pPr>
            <a:r>
              <a:rPr lang="tr-TR" b="1" dirty="0"/>
              <a:t>   </a:t>
            </a:r>
            <a:r>
              <a:rPr lang="tr-TR" dirty="0"/>
              <a:t>5. Karmaşık hesaplamalar yapma</a:t>
            </a:r>
          </a:p>
          <a:p>
            <a:pPr>
              <a:lnSpc>
                <a:spcPct val="80000"/>
              </a:lnSpc>
              <a:buFont typeface="Wingdings" pitchFamily="2" charset="2"/>
              <a:buNone/>
            </a:pPr>
            <a:r>
              <a:rPr lang="tr-TR" dirty="0"/>
              <a:t>   6. Bilimsel yöntemi kullanma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0" y="533400"/>
            <a:ext cx="8991600" cy="6019800"/>
          </a:xfrm>
        </p:spPr>
        <p:txBody>
          <a:bodyPr/>
          <a:lstStyle/>
          <a:p>
            <a:pPr>
              <a:buFont typeface="Wingdings" pitchFamily="2" charset="2"/>
              <a:buNone/>
            </a:pPr>
            <a:r>
              <a:rPr lang="tr-TR" dirty="0"/>
              <a:t>          </a:t>
            </a:r>
            <a:r>
              <a:rPr lang="tr-TR" sz="3600" b="1" dirty="0">
                <a:solidFill>
                  <a:schemeClr val="accent1"/>
                </a:solidFill>
                <a:latin typeface="Tahoma" pitchFamily="34" charset="0"/>
              </a:rPr>
              <a:t>GÖRSEL-UZAMSAL ZEKA</a:t>
            </a:r>
          </a:p>
          <a:p>
            <a:pPr>
              <a:buFont typeface="Wingdings" pitchFamily="2" charset="2"/>
              <a:buNone/>
            </a:pPr>
            <a:endParaRPr lang="tr-TR" dirty="0" smtClean="0"/>
          </a:p>
          <a:p>
            <a:pPr>
              <a:buFont typeface="Wingdings" pitchFamily="2" charset="2"/>
              <a:buNone/>
            </a:pPr>
            <a:r>
              <a:rPr lang="tr-TR" dirty="0"/>
              <a:t> </a:t>
            </a:r>
            <a:r>
              <a:rPr lang="tr-TR" dirty="0" smtClean="0"/>
              <a:t>   Görme </a:t>
            </a:r>
            <a:r>
              <a:rPr lang="tr-TR" dirty="0"/>
              <a:t>duyusu ve buna bağlı olarak şekiller tasarlama ve zihinde resimler yaratma yeteneğidir.</a:t>
            </a:r>
          </a:p>
          <a:p>
            <a:pPr>
              <a:buFont typeface="Wingdings" pitchFamily="2" charset="2"/>
              <a:buNone/>
            </a:pPr>
            <a:r>
              <a:rPr lang="tr-TR" dirty="0"/>
              <a:t>	Bireyin objektif olarak gözlemleme ya da görsel ve uzaysal fikirleri grafiksel olarak sergileme kabiliyetlerini içerir. Bu zekaya sahip olan insanlar, renge, çizgiye, şekle, biçime, uzaya ve bu olgular arasındaki ilişkilere karşı aşırı duyarlıdırlar. </a:t>
            </a:r>
          </a:p>
          <a:p>
            <a:pPr>
              <a:buFont typeface="Wingdings" pitchFamily="2" charset="2"/>
              <a:buNone/>
            </a:pPr>
            <a:r>
              <a:rPr lang="tr-TR" dirty="0"/>
              <a:t> </a:t>
            </a:r>
          </a:p>
          <a:p>
            <a:pPr>
              <a:buFont typeface="Wingdings" pitchFamily="2" charset="2"/>
              <a:buNone/>
            </a:pPr>
            <a:endParaRPr lang="tr-TR" dirty="0">
              <a:solidFill>
                <a:schemeClr val="tx2"/>
              </a:solidFill>
            </a:endParaRPr>
          </a:p>
          <a:p>
            <a:pPr>
              <a:buFont typeface="Wingdings" pitchFamily="2" charset="2"/>
              <a:buNone/>
            </a:pPr>
            <a:endParaRPr lang="en-US" sz="4000" b="1" dirty="0">
              <a:solidFill>
                <a:schemeClr val="tx2"/>
              </a:solidFill>
            </a:endParaRPr>
          </a:p>
        </p:txBody>
      </p:sp>
      <p:pic>
        <p:nvPicPr>
          <p:cNvPr id="30723" name="Picture 3" descr="ag00135_"/>
          <p:cNvPicPr>
            <a:picLocks noChangeAspect="1" noChangeArrowheads="1" noCrop="1"/>
          </p:cNvPicPr>
          <p:nvPr/>
        </p:nvPicPr>
        <p:blipFill>
          <a:blip r:embed="rId2" cstate="print"/>
          <a:srcRect/>
          <a:stretch>
            <a:fillRect/>
          </a:stretch>
        </p:blipFill>
        <p:spPr bwMode="auto">
          <a:xfrm>
            <a:off x="5105400" y="5638800"/>
            <a:ext cx="2133600" cy="74136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a:xfrm>
            <a:off x="250825" y="549275"/>
            <a:ext cx="8424863" cy="5616575"/>
          </a:xfrm>
        </p:spPr>
        <p:txBody>
          <a:bodyPr/>
          <a:lstStyle/>
          <a:p>
            <a:pPr>
              <a:lnSpc>
                <a:spcPct val="90000"/>
              </a:lnSpc>
              <a:buFont typeface="Wingdings" pitchFamily="2" charset="2"/>
              <a:buNone/>
            </a:pPr>
            <a:r>
              <a:rPr lang="tr-TR"/>
              <a:t>     </a:t>
            </a:r>
          </a:p>
          <a:p>
            <a:pPr>
              <a:lnSpc>
                <a:spcPct val="90000"/>
              </a:lnSpc>
              <a:buFont typeface="Wingdings" pitchFamily="2" charset="2"/>
              <a:buNone/>
            </a:pPr>
            <a:r>
              <a:rPr lang="tr-TR"/>
              <a:t>              </a:t>
            </a:r>
            <a:r>
              <a:rPr lang="tr-TR" b="1">
                <a:solidFill>
                  <a:schemeClr val="accent1"/>
                </a:solidFill>
              </a:rPr>
              <a:t>GÖRSEL- UZAMSAL ZEKA</a:t>
            </a:r>
          </a:p>
          <a:p>
            <a:pPr>
              <a:lnSpc>
                <a:spcPct val="90000"/>
              </a:lnSpc>
              <a:buFont typeface="Wingdings" pitchFamily="2" charset="2"/>
              <a:buNone/>
            </a:pPr>
            <a:endParaRPr lang="tr-TR" b="1"/>
          </a:p>
          <a:p>
            <a:pPr>
              <a:lnSpc>
                <a:spcPct val="90000"/>
              </a:lnSpc>
              <a:buFont typeface="Wingdings" pitchFamily="2" charset="2"/>
              <a:buNone/>
            </a:pPr>
            <a:r>
              <a:rPr lang="tr-TR"/>
              <a:t>”</a:t>
            </a:r>
            <a:r>
              <a:rPr lang="tr-TR" i="1"/>
              <a:t>Bir resim bin sözcük değerindedir.”</a:t>
            </a:r>
            <a:r>
              <a:rPr lang="tr-TR"/>
              <a:t> sözünden anlaşılacağı gibi,bu zeka pek çok yol ile beynin kullandığı ilk dildir.</a:t>
            </a:r>
          </a:p>
          <a:p>
            <a:pPr>
              <a:lnSpc>
                <a:spcPct val="90000"/>
              </a:lnSpc>
              <a:buFont typeface="Wingdings" pitchFamily="2" charset="2"/>
              <a:buNone/>
            </a:pPr>
            <a:endParaRPr lang="tr-TR"/>
          </a:p>
          <a:p>
            <a:pPr>
              <a:lnSpc>
                <a:spcPct val="90000"/>
              </a:lnSpc>
              <a:buFont typeface="Wingdings" pitchFamily="2" charset="2"/>
              <a:buNone/>
            </a:pPr>
            <a:r>
              <a:rPr lang="tr-TR"/>
              <a:t>Görsel/uzamsal zekanın dili,renkler,</a:t>
            </a:r>
          </a:p>
          <a:p>
            <a:pPr>
              <a:lnSpc>
                <a:spcPct val="90000"/>
              </a:lnSpc>
              <a:buFont typeface="Wingdings" pitchFamily="2" charset="2"/>
              <a:buNone/>
            </a:pPr>
            <a:r>
              <a:rPr lang="tr-TR"/>
              <a:t>   şekiller,desenler,dokular,imajlar,</a:t>
            </a:r>
          </a:p>
          <a:p>
            <a:pPr>
              <a:lnSpc>
                <a:spcPct val="90000"/>
              </a:lnSpc>
              <a:buFont typeface="Wingdings" pitchFamily="2" charset="2"/>
              <a:buNone/>
            </a:pPr>
            <a:r>
              <a:rPr lang="tr-TR"/>
              <a:t>   resimler ve diğer görsel sembollerdir.</a:t>
            </a:r>
          </a:p>
          <a:p>
            <a:pPr>
              <a:lnSpc>
                <a:spcPct val="90000"/>
              </a:lnSpc>
              <a:buFont typeface="Wingdings" pitchFamily="2" charset="2"/>
              <a:buNone/>
            </a:pPr>
            <a:endParaRPr lang="tr-TR"/>
          </a:p>
          <a:p>
            <a:pPr>
              <a:lnSpc>
                <a:spcPct val="90000"/>
              </a:lnSpc>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idx="1"/>
          </p:nvPr>
        </p:nvSpPr>
        <p:spPr>
          <a:xfrm>
            <a:off x="228600" y="609600"/>
            <a:ext cx="8447088" cy="5627688"/>
          </a:xfrm>
        </p:spPr>
        <p:txBody>
          <a:bodyPr/>
          <a:lstStyle/>
          <a:p>
            <a:pPr>
              <a:buFont typeface="Wingdings" pitchFamily="2" charset="2"/>
              <a:buNone/>
            </a:pPr>
            <a:r>
              <a:rPr lang="tr-TR" b="1">
                <a:solidFill>
                  <a:schemeClr val="accent1"/>
                </a:solidFill>
                <a:latin typeface="Tahoma" pitchFamily="34" charset="0"/>
              </a:rPr>
              <a:t>Bu zekanın özündeki yeterlikler</a:t>
            </a:r>
          </a:p>
          <a:p>
            <a:pPr>
              <a:buFont typeface="Wingdings" pitchFamily="2" charset="2"/>
              <a:buNone/>
            </a:pPr>
            <a:r>
              <a:rPr lang="tr-TR" sz="2800"/>
              <a:t>	1. İmgelem / hayal gücü:Bireyin zihinsel hayal gücü </a:t>
            </a:r>
          </a:p>
          <a:p>
            <a:pPr>
              <a:buFont typeface="Wingdings" pitchFamily="2" charset="2"/>
              <a:buNone/>
            </a:pPr>
            <a:r>
              <a:rPr lang="tr-TR" sz="2800"/>
              <a:t>	2. Zihinde canlandırma:Olayların,kişilerin</a:t>
            </a:r>
          </a:p>
          <a:p>
            <a:pPr>
              <a:buFont typeface="Wingdings" pitchFamily="2" charset="2"/>
              <a:buNone/>
            </a:pPr>
            <a:r>
              <a:rPr lang="tr-TR" sz="2800"/>
              <a:t>	 şekilleri akılda resimleme</a:t>
            </a:r>
          </a:p>
          <a:p>
            <a:pPr>
              <a:buFont typeface="Wingdings" pitchFamily="2" charset="2"/>
              <a:buNone/>
            </a:pPr>
            <a:r>
              <a:rPr lang="tr-TR" sz="2800"/>
              <a:t>	3. Mekan duygusu / Uzayda yer/yol bulma,</a:t>
            </a:r>
          </a:p>
          <a:p>
            <a:pPr>
              <a:buFont typeface="Wingdings" pitchFamily="2" charset="2"/>
              <a:buNone/>
            </a:pPr>
            <a:r>
              <a:rPr lang="tr-TR" sz="2800"/>
              <a:t>	4. Grafikle gösterme: görsel resimler yaratma</a:t>
            </a:r>
          </a:p>
          <a:p>
            <a:pPr>
              <a:buFont typeface="Wingdings" pitchFamily="2" charset="2"/>
              <a:buNone/>
            </a:pPr>
            <a:r>
              <a:rPr lang="tr-TR" sz="2800"/>
              <a:t>	5. Uzaydaki nesneler arasındaki ilişkileri</a:t>
            </a:r>
          </a:p>
          <a:p>
            <a:pPr>
              <a:buFont typeface="Wingdings" pitchFamily="2" charset="2"/>
              <a:buNone/>
            </a:pPr>
            <a:r>
              <a:rPr lang="tr-TR" sz="2800"/>
              <a:t>     tanıma </a:t>
            </a:r>
          </a:p>
          <a:p>
            <a:pPr>
              <a:buFont typeface="Wingdings" pitchFamily="2" charset="2"/>
              <a:buNone/>
            </a:pPr>
            <a:r>
              <a:rPr lang="tr-TR" sz="2800"/>
              <a:t>	6. Çeşitli açılardan objeler arasındaki benzerlik  </a:t>
            </a:r>
          </a:p>
          <a:p>
            <a:pPr>
              <a:buFont typeface="Wingdings" pitchFamily="2" charset="2"/>
              <a:buNone/>
            </a:pPr>
            <a:r>
              <a:rPr lang="tr-TR" sz="2800"/>
              <a:t>     ve farklılıkları tanıma</a:t>
            </a:r>
            <a:endParaRPr lang="en-US" sz="2800"/>
          </a:p>
          <a:p>
            <a:pP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0" y="533400"/>
            <a:ext cx="8763000" cy="6324600"/>
          </a:xfrm>
        </p:spPr>
        <p:txBody>
          <a:bodyPr/>
          <a:lstStyle/>
          <a:p>
            <a:pPr>
              <a:buFont typeface="Wingdings" pitchFamily="2" charset="2"/>
              <a:buNone/>
            </a:pPr>
            <a:r>
              <a:rPr lang="tr-TR" dirty="0">
                <a:solidFill>
                  <a:schemeClr val="accent1"/>
                </a:solidFill>
              </a:rPr>
              <a:t> </a:t>
            </a:r>
            <a:r>
              <a:rPr lang="tr-TR" b="1" dirty="0">
                <a:solidFill>
                  <a:schemeClr val="accent1"/>
                </a:solidFill>
              </a:rPr>
              <a:t>Bu zekası kuvvetli olan bir öğrenci</a:t>
            </a:r>
          </a:p>
          <a:p>
            <a:pPr>
              <a:buFont typeface="Wingdings" pitchFamily="2" charset="2"/>
              <a:buNone/>
            </a:pPr>
            <a:endParaRPr lang="tr-TR" b="1" dirty="0">
              <a:solidFill>
                <a:schemeClr val="accent1"/>
              </a:solidFill>
            </a:endParaRPr>
          </a:p>
          <a:p>
            <a:pPr>
              <a:buFont typeface="Wingdings" pitchFamily="2" charset="2"/>
              <a:buNone/>
            </a:pPr>
            <a:r>
              <a:rPr lang="tr-TR" sz="2400" dirty="0">
                <a:solidFill>
                  <a:schemeClr val="tx2"/>
                </a:solidFill>
              </a:rPr>
              <a:t>	</a:t>
            </a:r>
            <a:r>
              <a:rPr lang="tr-TR" sz="2400" dirty="0"/>
              <a:t>1.Haritaları, çizelgeleri ve diyagramları daha kolay okur.</a:t>
            </a:r>
          </a:p>
          <a:p>
            <a:pPr>
              <a:buFont typeface="Wingdings" pitchFamily="2" charset="2"/>
              <a:buNone/>
            </a:pPr>
            <a:r>
              <a:rPr lang="tr-TR" sz="2400" dirty="0"/>
              <a:t>	2.Yaşına göre yüksek düzeyde figürleri ve resimleri çizer</a:t>
            </a:r>
          </a:p>
          <a:p>
            <a:pPr>
              <a:buFont typeface="Wingdings" pitchFamily="2" charset="2"/>
              <a:buNone/>
            </a:pPr>
            <a:r>
              <a:rPr lang="tr-TR" sz="2400" dirty="0"/>
              <a:t>	3.Filmleri, slaytları ve diğer görsel sunuları izlemeyi tercih eder.</a:t>
            </a:r>
          </a:p>
          <a:p>
            <a:pPr>
              <a:buFont typeface="Wingdings" pitchFamily="2" charset="2"/>
              <a:buNone/>
            </a:pPr>
            <a:r>
              <a:rPr lang="tr-TR" sz="2400" dirty="0"/>
              <a:t>	4.Renklere karşı çok duyarlıdır.</a:t>
            </a:r>
          </a:p>
          <a:p>
            <a:pPr>
              <a:buFont typeface="Wingdings" pitchFamily="2" charset="2"/>
              <a:buNone/>
            </a:pPr>
            <a:r>
              <a:rPr lang="tr-TR" sz="2400" dirty="0"/>
              <a:t>	5.Resimli yayınlardan daha çok hoşlanır.</a:t>
            </a:r>
          </a:p>
          <a:p>
            <a:pPr>
              <a:buFont typeface="Wingdings" pitchFamily="2" charset="2"/>
              <a:buNone/>
            </a:pPr>
            <a:r>
              <a:rPr lang="tr-TR" sz="2400" dirty="0"/>
              <a:t>	6.Elinde bulunan materyallere bir şeyler çizer.</a:t>
            </a:r>
          </a:p>
          <a:p>
            <a:pPr>
              <a:buFont typeface="Wingdings" pitchFamily="2" charset="2"/>
              <a:buNone/>
            </a:pPr>
            <a:r>
              <a:rPr lang="tr-TR" sz="2400" dirty="0"/>
              <a:t>	7.Daha önce gittiği yerleri kolay hatırlar.</a:t>
            </a:r>
          </a:p>
          <a:p>
            <a:pPr>
              <a:buFont typeface="Wingdings" pitchFamily="2" charset="2"/>
              <a:buNone/>
            </a:pPr>
            <a:r>
              <a:rPr lang="tr-TR" sz="2400" dirty="0"/>
              <a:t>	8.Yaşına göre ilginç üç boyutlu yapılar ve modeller oluşturur</a:t>
            </a:r>
          </a:p>
          <a:p>
            <a:pPr>
              <a:buFont typeface="Wingdings" pitchFamily="2" charset="2"/>
              <a:buNone/>
            </a:pPr>
            <a:r>
              <a:rPr lang="tr-TR" sz="2400" dirty="0"/>
              <a:t>	9.Varlıkların görsel imgelerini çok iyi çizer.</a:t>
            </a:r>
          </a:p>
          <a:p>
            <a:pPr>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228600" y="304800"/>
            <a:ext cx="8763000" cy="6324600"/>
          </a:xfrm>
        </p:spPr>
        <p:txBody>
          <a:bodyPr/>
          <a:lstStyle/>
          <a:p>
            <a:pPr>
              <a:buFont typeface="Wingdings" pitchFamily="2" charset="2"/>
              <a:buNone/>
            </a:pPr>
            <a:r>
              <a:rPr lang="tr-TR" sz="2800" dirty="0"/>
              <a:t>   </a:t>
            </a:r>
            <a:r>
              <a:rPr lang="tr-TR" b="1" dirty="0"/>
              <a:t>			</a:t>
            </a:r>
          </a:p>
          <a:p>
            <a:pPr>
              <a:buFont typeface="Wingdings" pitchFamily="2" charset="2"/>
              <a:buNone/>
            </a:pPr>
            <a:r>
              <a:rPr lang="tr-TR" b="1" dirty="0"/>
              <a:t>	</a:t>
            </a:r>
            <a:r>
              <a:rPr lang="tr-TR" sz="3600" b="1" dirty="0">
                <a:solidFill>
                  <a:schemeClr val="accent1"/>
                </a:solidFill>
                <a:latin typeface="Tahoma" pitchFamily="34" charset="0"/>
              </a:rPr>
              <a:t>MÜZİKAL-RİTMİK ZEKA</a:t>
            </a:r>
          </a:p>
          <a:p>
            <a:pPr>
              <a:buFont typeface="Wingdings" pitchFamily="2" charset="2"/>
              <a:buNone/>
            </a:pPr>
            <a:r>
              <a:rPr lang="tr-TR" sz="2400" dirty="0" err="1"/>
              <a:t>Tonal</a:t>
            </a:r>
            <a:r>
              <a:rPr lang="tr-TR" sz="2400" dirty="0"/>
              <a:t> ve ritmik kavramları tanıma ve kullanma; çevresel seslere, insan sesi ve müzik aletlerine karşı duyarlı olma yeteneğidir.</a:t>
            </a:r>
          </a:p>
          <a:p>
            <a:pPr>
              <a:buFont typeface="Wingdings" pitchFamily="2" charset="2"/>
              <a:buNone/>
            </a:pPr>
            <a:r>
              <a:rPr lang="tr-TR" sz="2400" dirty="0"/>
              <a:t>  	Çevredeki seslerden anlam çıkarma</a:t>
            </a:r>
          </a:p>
          <a:p>
            <a:pPr>
              <a:buFont typeface="Wingdings" pitchFamily="2" charset="2"/>
              <a:buNone/>
            </a:pPr>
            <a:r>
              <a:rPr lang="tr-TR" sz="2400" dirty="0"/>
              <a:t>  	Ses tonundan duygu durumunu kestirme,</a:t>
            </a:r>
          </a:p>
          <a:p>
            <a:pPr>
              <a:buFont typeface="Wingdings" pitchFamily="2" charset="2"/>
              <a:buNone/>
            </a:pPr>
            <a:r>
              <a:rPr lang="tr-TR" sz="2400" dirty="0"/>
              <a:t>  	Arabanın motor sesinden problemin ne  olduğunu anlama bu zeka türüne girer. </a:t>
            </a:r>
          </a:p>
          <a:p>
            <a:pPr>
              <a:buFont typeface="Wingdings" pitchFamily="2" charset="2"/>
              <a:buNone/>
            </a:pPr>
            <a:endParaRPr lang="tr-TR" sz="2400" dirty="0"/>
          </a:p>
          <a:p>
            <a:pPr>
              <a:buFont typeface="Wingdings" pitchFamily="2" charset="2"/>
              <a:buNone/>
            </a:pPr>
            <a:r>
              <a:rPr lang="tr-TR" sz="2800" b="1" dirty="0"/>
              <a:t>   </a:t>
            </a:r>
          </a:p>
          <a:p>
            <a:pPr>
              <a:buFont typeface="Wingdings" pitchFamily="2" charset="2"/>
              <a:buNone/>
            </a:pPr>
            <a:endParaRPr lang="tr-TR" b="1" dirty="0">
              <a:solidFill>
                <a:schemeClr val="tx2"/>
              </a:solidFill>
            </a:endParaRPr>
          </a:p>
          <a:p>
            <a:pPr>
              <a:buFont typeface="Wingdings" pitchFamily="2" charset="2"/>
              <a:buNone/>
            </a:pPr>
            <a:r>
              <a:rPr lang="tr-TR" b="1" dirty="0">
                <a:solidFill>
                  <a:schemeClr val="tx2"/>
                </a:solidFill>
              </a:rPr>
              <a:t>			</a:t>
            </a:r>
            <a:endParaRPr lang="en-US" b="1" dirty="0">
              <a:solidFill>
                <a:schemeClr val="tx2"/>
              </a:solidFill>
            </a:endParaRPr>
          </a:p>
        </p:txBody>
      </p:sp>
      <p:pic>
        <p:nvPicPr>
          <p:cNvPr id="32772" name="Picture 4" descr="ag00379_"/>
          <p:cNvPicPr>
            <a:picLocks noChangeAspect="1" noChangeArrowheads="1" noCrop="1"/>
          </p:cNvPicPr>
          <p:nvPr/>
        </p:nvPicPr>
        <p:blipFill>
          <a:blip r:embed="rId2" cstate="print"/>
          <a:srcRect/>
          <a:stretch>
            <a:fillRect/>
          </a:stretch>
        </p:blipFill>
        <p:spPr bwMode="auto">
          <a:xfrm>
            <a:off x="5334000" y="3068960"/>
            <a:ext cx="3124200" cy="3124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idx="1"/>
          </p:nvPr>
        </p:nvSpPr>
        <p:spPr>
          <a:xfrm>
            <a:off x="304800" y="533400"/>
            <a:ext cx="8370888" cy="5708650"/>
          </a:xfrm>
        </p:spPr>
        <p:txBody>
          <a:bodyPr/>
          <a:lstStyle/>
          <a:p>
            <a:pPr marL="719138" indent="-523875">
              <a:buFont typeface="Wingdings" pitchFamily="2" charset="2"/>
              <a:buNone/>
            </a:pPr>
            <a:r>
              <a:rPr lang="tr-TR" b="1">
                <a:solidFill>
                  <a:schemeClr val="accent1"/>
                </a:solidFill>
              </a:rPr>
              <a:t>Müzikal zekanın özündeki yeterlikler</a:t>
            </a:r>
          </a:p>
          <a:p>
            <a:pPr marL="719138" indent="-523875">
              <a:buFont typeface="Wingdings" pitchFamily="2" charset="2"/>
              <a:buNone/>
            </a:pPr>
            <a:endParaRPr lang="tr-TR" b="1">
              <a:solidFill>
                <a:schemeClr val="accent1"/>
              </a:solidFill>
            </a:endParaRPr>
          </a:p>
          <a:p>
            <a:pPr marL="719138" indent="-523875">
              <a:buFont typeface="Wingdings" pitchFamily="2" charset="2"/>
              <a:buNone/>
            </a:pPr>
            <a:r>
              <a:rPr lang="tr-TR"/>
              <a:t>	1. Müziğin ve ritmin yapısına değer verme</a:t>
            </a:r>
          </a:p>
          <a:p>
            <a:pPr marL="719138" indent="-523875">
              <a:buFont typeface="Wingdings" pitchFamily="2" charset="2"/>
              <a:buNone/>
            </a:pPr>
            <a:r>
              <a:rPr lang="tr-TR"/>
              <a:t>	2. Müzikle ilgili şemalar oluşturma</a:t>
            </a:r>
          </a:p>
          <a:p>
            <a:pPr marL="719138" indent="-523875">
              <a:buFont typeface="Wingdings" pitchFamily="2" charset="2"/>
              <a:buNone/>
            </a:pPr>
            <a:r>
              <a:rPr lang="tr-TR"/>
              <a:t>	3. Seslere karşı duyarlı olama</a:t>
            </a:r>
          </a:p>
          <a:p>
            <a:pPr marL="719138" indent="-523875">
              <a:buFont typeface="Wingdings" pitchFamily="2" charset="2"/>
              <a:buNone/>
            </a:pPr>
            <a:r>
              <a:rPr lang="tr-TR"/>
              <a:t>	4. Melodi, ritim ve sesleri taklit etme, tanıma ve yaratma</a:t>
            </a:r>
          </a:p>
          <a:p>
            <a:pPr marL="719138" indent="-523875">
              <a:buFont typeface="Wingdings" pitchFamily="2" charset="2"/>
              <a:buNone/>
            </a:pPr>
            <a:r>
              <a:rPr lang="tr-TR"/>
              <a:t>	5. Ton ve ritimlerin değişik özelliklerini</a:t>
            </a:r>
          </a:p>
          <a:p>
            <a:pPr marL="719138" indent="-523875">
              <a:buFont typeface="Wingdings" pitchFamily="2" charset="2"/>
              <a:buNone/>
            </a:pPr>
            <a:r>
              <a:rPr lang="tr-TR"/>
              <a:t>    kullanma</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228600" y="304800"/>
            <a:ext cx="8763000" cy="6096000"/>
          </a:xfrm>
        </p:spPr>
        <p:txBody>
          <a:bodyPr/>
          <a:lstStyle/>
          <a:p>
            <a:pPr>
              <a:buFont typeface="Wingdings" pitchFamily="2" charset="2"/>
              <a:buNone/>
            </a:pPr>
            <a:r>
              <a:rPr lang="tr-TR" sz="3600" b="1" dirty="0" smtClean="0">
                <a:solidFill>
                  <a:schemeClr val="accent1"/>
                </a:solidFill>
              </a:rPr>
              <a:t> </a:t>
            </a:r>
            <a:r>
              <a:rPr lang="tr-TR" b="1" dirty="0">
                <a:solidFill>
                  <a:schemeClr val="accent1"/>
                </a:solidFill>
                <a:latin typeface="Tahoma" pitchFamily="34" charset="0"/>
              </a:rPr>
              <a:t>BEDENSEL-DUYUDEVİNİMSEL </a:t>
            </a:r>
            <a:r>
              <a:rPr lang="tr-TR" b="1" dirty="0" smtClean="0">
                <a:solidFill>
                  <a:schemeClr val="accent1"/>
                </a:solidFill>
                <a:latin typeface="Tahoma" pitchFamily="34" charset="0"/>
              </a:rPr>
              <a:t>ZEKA</a:t>
            </a:r>
          </a:p>
          <a:p>
            <a:pPr>
              <a:buFont typeface="Wingdings" pitchFamily="2" charset="2"/>
              <a:buNone/>
            </a:pPr>
            <a:r>
              <a:rPr lang="tr-TR" dirty="0" smtClean="0"/>
              <a:t>Vücudunu </a:t>
            </a:r>
            <a:r>
              <a:rPr lang="tr-TR" dirty="0"/>
              <a:t>kullanarak (dans ve vücut dili), oyun oynayarak ya da yeni bir ürün yaratarak duygularını ifade etme yeteneğidir.</a:t>
            </a:r>
          </a:p>
          <a:p>
            <a:pPr>
              <a:buFont typeface="Wingdings" pitchFamily="2" charset="2"/>
              <a:buNone/>
            </a:pPr>
            <a:endParaRPr lang="tr-TR" dirty="0">
              <a:solidFill>
                <a:schemeClr val="tx2"/>
              </a:solidFill>
            </a:endParaRPr>
          </a:p>
          <a:p>
            <a:pPr>
              <a:buFont typeface="Wingdings" pitchFamily="2" charset="2"/>
              <a:buNone/>
            </a:pPr>
            <a:r>
              <a:rPr lang="tr-TR" b="1" dirty="0">
                <a:solidFill>
                  <a:schemeClr val="tx2"/>
                </a:solidFill>
              </a:rPr>
              <a:t>							</a:t>
            </a:r>
          </a:p>
          <a:p>
            <a:pPr>
              <a:buFont typeface="Wingdings" pitchFamily="2" charset="2"/>
              <a:buNone/>
            </a:pPr>
            <a:endParaRPr lang="tr-TR" b="1" dirty="0">
              <a:solidFill>
                <a:schemeClr val="tx2"/>
              </a:solidFill>
            </a:endParaRPr>
          </a:p>
          <a:p>
            <a:pPr>
              <a:buFont typeface="Wingdings" pitchFamily="2" charset="2"/>
              <a:buNone/>
            </a:pPr>
            <a:r>
              <a:rPr lang="tr-TR" b="1" dirty="0">
                <a:solidFill>
                  <a:schemeClr val="tx2"/>
                </a:solidFill>
              </a:rPr>
              <a:t>            </a:t>
            </a:r>
            <a:endParaRPr lang="en-US" b="1" dirty="0">
              <a:solidFill>
                <a:schemeClr val="tx2"/>
              </a:solidFill>
            </a:endParaRPr>
          </a:p>
        </p:txBody>
      </p:sp>
      <p:pic>
        <p:nvPicPr>
          <p:cNvPr id="36867" name="Picture 3" descr="ag00028_"/>
          <p:cNvPicPr>
            <a:picLocks noChangeAspect="1" noChangeArrowheads="1" noCrop="1"/>
          </p:cNvPicPr>
          <p:nvPr/>
        </p:nvPicPr>
        <p:blipFill>
          <a:blip r:embed="rId2" cstate="print"/>
          <a:srcRect/>
          <a:stretch>
            <a:fillRect/>
          </a:stretch>
        </p:blipFill>
        <p:spPr bwMode="auto">
          <a:xfrm>
            <a:off x="971600" y="3086100"/>
            <a:ext cx="2787650" cy="3352800"/>
          </a:xfrm>
          <a:prstGeom prst="rect">
            <a:avLst/>
          </a:prstGeom>
          <a:noFill/>
        </p:spPr>
      </p:pic>
      <p:pic>
        <p:nvPicPr>
          <p:cNvPr id="36868" name="Picture 4" descr="ag00022_"/>
          <p:cNvPicPr>
            <a:picLocks noChangeAspect="1" noChangeArrowheads="1" noCrop="1"/>
          </p:cNvPicPr>
          <p:nvPr/>
        </p:nvPicPr>
        <p:blipFill>
          <a:blip r:embed="rId3" cstate="print"/>
          <a:srcRect/>
          <a:stretch>
            <a:fillRect/>
          </a:stretch>
        </p:blipFill>
        <p:spPr bwMode="auto">
          <a:xfrm>
            <a:off x="5940151" y="3086100"/>
            <a:ext cx="3108325" cy="3429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a:xfrm>
            <a:off x="755576" y="692696"/>
            <a:ext cx="7831832" cy="3886200"/>
          </a:xfrm>
        </p:spPr>
        <p:txBody>
          <a:bodyPr>
            <a:normAutofit/>
          </a:bodyPr>
          <a:lstStyle/>
          <a:p>
            <a:pPr marL="0" indent="0">
              <a:buNone/>
            </a:pPr>
            <a:r>
              <a:rPr lang="tr-TR" sz="3200" dirty="0" smtClean="0"/>
              <a:t>Başarılı olmak için şanslı doğmuş olmanız gerekmiyor. Dünya sıfırdan başlayan fakat başarıyı yakalayan insanlarla doludur!!</a:t>
            </a:r>
            <a:endParaRPr lang="tr-TR" sz="3200" dirty="0"/>
          </a:p>
        </p:txBody>
      </p:sp>
    </p:spTree>
    <p:extLst>
      <p:ext uri="{BB962C8B-B14F-4D97-AF65-F5344CB8AC3E}">
        <p14:creationId xmlns:p14="http://schemas.microsoft.com/office/powerpoint/2010/main" xmlns="" val="3045502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304800" y="609600"/>
            <a:ext cx="8280400" cy="5616575"/>
          </a:xfrm>
        </p:spPr>
        <p:txBody>
          <a:bodyPr/>
          <a:lstStyle/>
          <a:p>
            <a:pPr>
              <a:buFont typeface="Wingdings" pitchFamily="2" charset="2"/>
              <a:buNone/>
            </a:pPr>
            <a:r>
              <a:rPr lang="tr-TR"/>
              <a:t>     </a:t>
            </a:r>
            <a:r>
              <a:rPr lang="tr-TR" b="1">
                <a:solidFill>
                  <a:schemeClr val="accent1"/>
                </a:solidFill>
              </a:rPr>
              <a:t>Bu zekası gelişmiş bireyler</a:t>
            </a:r>
            <a:endParaRPr lang="tr-TR">
              <a:solidFill>
                <a:schemeClr val="accent1"/>
              </a:solidFill>
            </a:endParaRPr>
          </a:p>
          <a:p>
            <a:pPr>
              <a:buFont typeface="Wingdings" pitchFamily="2" charset="2"/>
              <a:buNone/>
            </a:pPr>
            <a:r>
              <a:rPr lang="tr-TR"/>
              <a:t>aktör, sporcu, balerin ve dansçı olabilir. </a:t>
            </a:r>
          </a:p>
          <a:p>
            <a:pPr>
              <a:buFont typeface="Wingdings" pitchFamily="2" charset="2"/>
              <a:buNone/>
            </a:pPr>
            <a:r>
              <a:rPr lang="tr-TR"/>
              <a:t>Bu zeka türü, </a:t>
            </a:r>
          </a:p>
          <a:p>
            <a:pPr>
              <a:buFont typeface="Wingdings" pitchFamily="2" charset="2"/>
              <a:buNone/>
            </a:pPr>
            <a:r>
              <a:rPr lang="tr-TR"/>
              <a:t>	.vücut hareketlerini kontrol etmeyi ve yorumlamayı,</a:t>
            </a:r>
          </a:p>
          <a:p>
            <a:pPr>
              <a:buFont typeface="Wingdings" pitchFamily="2" charset="2"/>
              <a:buNone/>
            </a:pPr>
            <a:r>
              <a:rPr lang="tr-TR"/>
              <a:t>	.fiziksel nesneleri kontrol etmeyi ve yorumlamayı,</a:t>
            </a:r>
          </a:p>
          <a:p>
            <a:pPr>
              <a:buFont typeface="Wingdings" pitchFamily="2" charset="2"/>
              <a:buNone/>
            </a:pPr>
            <a:r>
              <a:rPr lang="tr-TR"/>
              <a:t>	.vücut ile zihin arasında bir uyum oluşturmayı sağlar.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idx="1"/>
          </p:nvPr>
        </p:nvSpPr>
        <p:spPr>
          <a:xfrm>
            <a:off x="250825" y="476250"/>
            <a:ext cx="8424863" cy="5616575"/>
          </a:xfrm>
        </p:spPr>
        <p:txBody>
          <a:bodyPr/>
          <a:lstStyle/>
          <a:p>
            <a:pPr>
              <a:buFont typeface="Wingdings" pitchFamily="2" charset="2"/>
              <a:buNone/>
            </a:pPr>
            <a:r>
              <a:rPr lang="tr-TR">
                <a:solidFill>
                  <a:schemeClr val="accent1"/>
                </a:solidFill>
              </a:rPr>
              <a:t> </a:t>
            </a:r>
          </a:p>
          <a:p>
            <a:pPr>
              <a:buFont typeface="Wingdings" pitchFamily="2" charset="2"/>
              <a:buNone/>
            </a:pPr>
            <a:r>
              <a:rPr lang="tr-TR" sz="2800" b="1">
                <a:solidFill>
                  <a:schemeClr val="accent1"/>
                </a:solidFill>
              </a:rPr>
              <a:t>Bedensel zekânın özündeki yeterlikler</a:t>
            </a:r>
          </a:p>
          <a:p>
            <a:pPr>
              <a:buFont typeface="Wingdings" pitchFamily="2" charset="2"/>
              <a:buNone/>
            </a:pPr>
            <a:endParaRPr lang="tr-TR" sz="2800" b="1">
              <a:solidFill>
                <a:schemeClr val="accent1"/>
              </a:solidFill>
            </a:endParaRPr>
          </a:p>
          <a:p>
            <a:pPr>
              <a:buFont typeface="Wingdings" pitchFamily="2" charset="2"/>
              <a:buNone/>
            </a:pPr>
            <a:r>
              <a:rPr lang="tr-TR"/>
              <a:t>	</a:t>
            </a:r>
            <a:r>
              <a:rPr lang="tr-TR" sz="2800"/>
              <a:t>1.Önceden planlanmış vücut hareketlerini</a:t>
            </a:r>
          </a:p>
          <a:p>
            <a:pPr>
              <a:buFont typeface="Wingdings" pitchFamily="2" charset="2"/>
              <a:buNone/>
            </a:pPr>
            <a:r>
              <a:rPr lang="tr-TR" sz="2800"/>
              <a:t>    kontrol etme, </a:t>
            </a:r>
          </a:p>
          <a:p>
            <a:pPr>
              <a:buFont typeface="Wingdings" pitchFamily="2" charset="2"/>
              <a:buNone/>
            </a:pPr>
            <a:r>
              <a:rPr lang="tr-TR" sz="2800"/>
              <a:t>	2.Bedenin farkında olma,</a:t>
            </a:r>
          </a:p>
          <a:p>
            <a:pPr>
              <a:buFont typeface="Wingdings" pitchFamily="2" charset="2"/>
              <a:buNone/>
            </a:pPr>
            <a:r>
              <a:rPr lang="tr-TR" sz="2800"/>
              <a:t>	3.Zihin ve beden arasında güçlü bir bağ kurma,</a:t>
            </a:r>
          </a:p>
          <a:p>
            <a:pPr>
              <a:buFont typeface="Wingdings" pitchFamily="2" charset="2"/>
              <a:buNone/>
            </a:pPr>
            <a:r>
              <a:rPr lang="tr-TR" sz="2800"/>
              <a:t>	4.Pandomim yeteneğini kullanma,</a:t>
            </a:r>
          </a:p>
          <a:p>
            <a:pPr>
              <a:buFont typeface="Wingdings" pitchFamily="2" charset="2"/>
              <a:buNone/>
            </a:pPr>
            <a:r>
              <a:rPr lang="tr-TR" sz="2800"/>
              <a:t>	5.Bedeni tümüyle iyi kullanma</a:t>
            </a:r>
            <a:endParaRPr lang="en-US" sz="2800"/>
          </a:p>
          <a:p>
            <a:pPr>
              <a:buFont typeface="Wingdings" pitchFamily="2" charset="2"/>
              <a:buNone/>
            </a:pPr>
            <a:endParaRPr 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28600" y="304800"/>
            <a:ext cx="8763000" cy="6324600"/>
          </a:xfrm>
        </p:spPr>
        <p:txBody>
          <a:bodyPr/>
          <a:lstStyle/>
          <a:p>
            <a:pPr>
              <a:lnSpc>
                <a:spcPct val="90000"/>
              </a:lnSpc>
              <a:buFont typeface="Wingdings" pitchFamily="2" charset="2"/>
              <a:buNone/>
            </a:pPr>
            <a:r>
              <a:rPr lang="tr-TR" sz="3600" dirty="0"/>
              <a:t>          </a:t>
            </a:r>
            <a:r>
              <a:rPr lang="tr-TR" b="1" dirty="0">
                <a:solidFill>
                  <a:schemeClr val="accent1"/>
                </a:solidFill>
              </a:rPr>
              <a:t>KİŞİLERARASI-</a:t>
            </a:r>
            <a:r>
              <a:rPr lang="tr-TR" b="1" dirty="0">
                <a:solidFill>
                  <a:schemeClr val="accent1"/>
                </a:solidFill>
                <a:latin typeface="Tahoma" pitchFamily="34" charset="0"/>
              </a:rPr>
              <a:t>SOSYAL ZEKA</a:t>
            </a:r>
            <a:endParaRPr lang="tr-TR" b="1" dirty="0">
              <a:solidFill>
                <a:schemeClr val="accent1"/>
              </a:solidFill>
            </a:endParaRPr>
          </a:p>
          <a:p>
            <a:pPr>
              <a:lnSpc>
                <a:spcPct val="90000"/>
              </a:lnSpc>
              <a:buFont typeface="Wingdings" pitchFamily="2" charset="2"/>
              <a:buNone/>
            </a:pPr>
            <a:r>
              <a:rPr lang="tr-TR" sz="2800" dirty="0"/>
              <a:t>Diğer insanlarla sözlü ve sözsüz iletişim kurma, grup içinde işbirliği içerisinde çalışma yetenekleridir.</a:t>
            </a:r>
          </a:p>
          <a:p>
            <a:pPr>
              <a:lnSpc>
                <a:spcPct val="90000"/>
              </a:lnSpc>
              <a:buFont typeface="Wingdings" pitchFamily="2" charset="2"/>
              <a:buNone/>
            </a:pPr>
            <a:r>
              <a:rPr lang="tr-TR" sz="2800" dirty="0"/>
              <a:t>Bireylerle iletişim kurma, onları anlama, ruh durumlarını ve yeteneklerini tanıma önemlidir.</a:t>
            </a:r>
          </a:p>
          <a:p>
            <a:pPr>
              <a:lnSpc>
                <a:spcPct val="90000"/>
              </a:lnSpc>
              <a:buFont typeface="Wingdings" pitchFamily="2" charset="2"/>
              <a:buNone/>
            </a:pPr>
            <a:endParaRPr lang="tr-TR" sz="2800" dirty="0">
              <a:solidFill>
                <a:schemeClr val="tx2"/>
              </a:solidFill>
            </a:endParaRPr>
          </a:p>
          <a:p>
            <a:pPr>
              <a:lnSpc>
                <a:spcPct val="90000"/>
              </a:lnSpc>
              <a:buFont typeface="Wingdings" pitchFamily="2" charset="2"/>
              <a:buNone/>
            </a:pPr>
            <a:r>
              <a:rPr lang="tr-TR" sz="2800" b="1" dirty="0">
                <a:solidFill>
                  <a:schemeClr val="tx2"/>
                </a:solidFill>
              </a:rPr>
              <a:t>          </a:t>
            </a:r>
          </a:p>
          <a:p>
            <a:pPr>
              <a:lnSpc>
                <a:spcPct val="90000"/>
              </a:lnSpc>
              <a:buFont typeface="Wingdings" pitchFamily="2" charset="2"/>
              <a:buNone/>
            </a:pPr>
            <a:r>
              <a:rPr lang="tr-TR" sz="2800" b="1" dirty="0">
                <a:solidFill>
                  <a:schemeClr val="tx2"/>
                </a:solidFill>
              </a:rPr>
              <a:t> </a:t>
            </a:r>
          </a:p>
          <a:p>
            <a:pPr>
              <a:lnSpc>
                <a:spcPct val="90000"/>
              </a:lnSpc>
              <a:buFont typeface="Wingdings" pitchFamily="2" charset="2"/>
              <a:buNone/>
            </a:pPr>
            <a:endParaRPr lang="tr-TR" sz="2800" b="1" dirty="0">
              <a:solidFill>
                <a:schemeClr val="tx2"/>
              </a:solidFill>
            </a:endParaRPr>
          </a:p>
          <a:p>
            <a:pPr>
              <a:lnSpc>
                <a:spcPct val="90000"/>
              </a:lnSpc>
              <a:buFont typeface="Wingdings" pitchFamily="2" charset="2"/>
              <a:buNone/>
            </a:pPr>
            <a:endParaRPr lang="tr-TR" sz="2800" b="1" dirty="0">
              <a:solidFill>
                <a:schemeClr val="tx2"/>
              </a:solidFill>
            </a:endParaRPr>
          </a:p>
          <a:p>
            <a:pPr>
              <a:lnSpc>
                <a:spcPct val="90000"/>
              </a:lnSpc>
              <a:buFont typeface="Wingdings" pitchFamily="2" charset="2"/>
              <a:buNone/>
            </a:pPr>
            <a:endParaRPr lang="tr-TR" sz="2800" b="1" dirty="0">
              <a:solidFill>
                <a:schemeClr val="tx2"/>
              </a:solidFill>
            </a:endParaRPr>
          </a:p>
          <a:p>
            <a:pPr>
              <a:lnSpc>
                <a:spcPct val="90000"/>
              </a:lnSpc>
              <a:buFont typeface="Wingdings" pitchFamily="2" charset="2"/>
              <a:buNone/>
            </a:pPr>
            <a:endParaRPr lang="tr-TR" sz="2800" b="1" dirty="0">
              <a:solidFill>
                <a:schemeClr val="tx2"/>
              </a:solidFill>
            </a:endParaRPr>
          </a:p>
          <a:p>
            <a:pPr>
              <a:lnSpc>
                <a:spcPct val="90000"/>
              </a:lnSpc>
              <a:buFont typeface="Wingdings" pitchFamily="2" charset="2"/>
              <a:buNone/>
            </a:pPr>
            <a:r>
              <a:rPr lang="tr-TR" sz="2800" b="1" dirty="0"/>
              <a:t>  </a:t>
            </a:r>
            <a:endParaRPr lang="en-US" sz="2800" b="1" dirty="0"/>
          </a:p>
        </p:txBody>
      </p:sp>
      <p:pic>
        <p:nvPicPr>
          <p:cNvPr id="40963" name="Picture 3" descr="edu1"/>
          <p:cNvPicPr>
            <a:picLocks noChangeAspect="1" noChangeArrowheads="1" noCrop="1"/>
          </p:cNvPicPr>
          <p:nvPr/>
        </p:nvPicPr>
        <p:blipFill>
          <a:blip r:embed="rId2" cstate="print"/>
          <a:srcRect/>
          <a:stretch>
            <a:fillRect/>
          </a:stretch>
        </p:blipFill>
        <p:spPr bwMode="auto">
          <a:xfrm>
            <a:off x="2438400" y="2819400"/>
            <a:ext cx="3962400" cy="334590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4294967295"/>
          </p:nvPr>
        </p:nvSpPr>
        <p:spPr>
          <a:xfrm>
            <a:off x="0" y="333375"/>
            <a:ext cx="8029575" cy="5543550"/>
          </a:xfrm>
        </p:spPr>
        <p:txBody>
          <a:bodyPr/>
          <a:lstStyle/>
          <a:p>
            <a:pPr>
              <a:buFont typeface="Wingdings" pitchFamily="2" charset="2"/>
              <a:buNone/>
            </a:pPr>
            <a:endParaRPr lang="tr-TR"/>
          </a:p>
          <a:p>
            <a:pPr>
              <a:buFont typeface="Wingdings" pitchFamily="2" charset="2"/>
              <a:buNone/>
            </a:pPr>
            <a:r>
              <a:rPr lang="tr-TR" b="1"/>
              <a:t>	</a:t>
            </a:r>
            <a:r>
              <a:rPr lang="tr-TR" b="1">
                <a:solidFill>
                  <a:schemeClr val="accent1"/>
                </a:solidFill>
              </a:rPr>
              <a:t>Bu zekası gelişmiş bireyler,</a:t>
            </a:r>
          </a:p>
          <a:p>
            <a:pPr>
              <a:buFont typeface="Wingdings" pitchFamily="2" charset="2"/>
              <a:buNone/>
            </a:pPr>
            <a:endParaRPr lang="tr-TR"/>
          </a:p>
          <a:p>
            <a:r>
              <a:rPr lang="tr-TR"/>
              <a:t>Çevredeki bireylerle iletişim kurma,onları anlama, bu kişilerin duygusal durumlarını ve yeteneklerini tanıma gibi davranışlara işaret eder.</a:t>
            </a:r>
          </a:p>
          <a:p>
            <a:r>
              <a:rPr lang="tr-TR"/>
              <a:t>Politikacılar,dini liderler, öğretmenler, psikologlar bu yetileri ustalıkla kullanırlar.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idx="1"/>
          </p:nvPr>
        </p:nvSpPr>
        <p:spPr>
          <a:xfrm>
            <a:off x="250825" y="404813"/>
            <a:ext cx="8424863" cy="5832475"/>
          </a:xfrm>
        </p:spPr>
        <p:txBody>
          <a:bodyPr/>
          <a:lstStyle/>
          <a:p>
            <a:pPr marL="609600" indent="-609600">
              <a:buFont typeface="Wingdings" pitchFamily="2" charset="2"/>
              <a:buNone/>
            </a:pPr>
            <a:endParaRPr lang="tr-TR" b="1">
              <a:solidFill>
                <a:schemeClr val="accent1"/>
              </a:solidFill>
            </a:endParaRPr>
          </a:p>
          <a:p>
            <a:pPr marL="609600" indent="-609600">
              <a:buFont typeface="Wingdings" pitchFamily="2" charset="2"/>
              <a:buNone/>
            </a:pPr>
            <a:r>
              <a:rPr lang="tr-TR" b="1">
                <a:solidFill>
                  <a:schemeClr val="accent1"/>
                </a:solidFill>
              </a:rPr>
              <a:t>Bu zekanın özündeki yeterlikler</a:t>
            </a:r>
          </a:p>
          <a:p>
            <a:pPr marL="609600" indent="-609600">
              <a:buFont typeface="Wingdings" pitchFamily="2" charset="2"/>
              <a:buNone/>
            </a:pPr>
            <a:endParaRPr lang="tr-TR" b="1">
              <a:solidFill>
                <a:schemeClr val="accent1"/>
              </a:solidFill>
            </a:endParaRPr>
          </a:p>
          <a:p>
            <a:pPr marL="990600" lvl="1" indent="-533400">
              <a:buFontTx/>
              <a:buAutoNum type="arabicPeriod"/>
            </a:pPr>
            <a:r>
              <a:rPr lang="tr-TR"/>
              <a:t>İnsanlarla sözlü ya da sözsüz iletişim kurma,</a:t>
            </a:r>
          </a:p>
          <a:p>
            <a:pPr marL="990600" lvl="1" indent="-533400">
              <a:buFontTx/>
              <a:buAutoNum type="arabicPeriod"/>
            </a:pPr>
            <a:r>
              <a:rPr lang="tr-TR"/>
              <a:t>Bir bireyin ruhsal durumunu, duygularını okuma,</a:t>
            </a:r>
          </a:p>
          <a:p>
            <a:pPr marL="990600" lvl="1" indent="-533400">
              <a:buFontTx/>
              <a:buAutoNum type="arabicPeriod"/>
            </a:pPr>
            <a:r>
              <a:rPr lang="tr-TR"/>
              <a:t>Grupla işbirliği içinde çalışma,</a:t>
            </a:r>
          </a:p>
          <a:p>
            <a:pPr marL="990600" lvl="1" indent="-533400">
              <a:buFontTx/>
              <a:buAutoNum type="arabicPeriod"/>
            </a:pPr>
            <a:r>
              <a:rPr lang="tr-TR"/>
              <a:t>Karşıdaki kişinin bakış açısıyla dinleme,</a:t>
            </a:r>
          </a:p>
          <a:p>
            <a:pPr marL="990600" lvl="1" indent="-533400">
              <a:buFontTx/>
              <a:buAutoNum type="arabicPeriod"/>
            </a:pPr>
            <a:r>
              <a:rPr lang="tr-TR"/>
              <a:t>Empati kurma,</a:t>
            </a:r>
          </a:p>
          <a:p>
            <a:pPr marL="990600" lvl="1" indent="-533400">
              <a:buFontTx/>
              <a:buAutoNum type="arabicPeriod"/>
            </a:pPr>
            <a:r>
              <a:rPr lang="tr-TR"/>
              <a:t>Sinerji kazanma ve yaratma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228600" y="304800"/>
            <a:ext cx="8763000" cy="6324600"/>
          </a:xfrm>
        </p:spPr>
        <p:txBody>
          <a:bodyPr/>
          <a:lstStyle/>
          <a:p>
            <a:pPr>
              <a:buFont typeface="Wingdings" pitchFamily="2" charset="2"/>
              <a:buNone/>
            </a:pPr>
            <a:r>
              <a:rPr lang="tr-TR" b="1" dirty="0">
                <a:solidFill>
                  <a:schemeClr val="accent1"/>
                </a:solidFill>
              </a:rPr>
              <a:t>Bu zekası gelişmiş bireyler</a:t>
            </a:r>
            <a:endParaRPr lang="tr-TR" dirty="0">
              <a:solidFill>
                <a:schemeClr val="accent1"/>
              </a:solidFill>
            </a:endParaRPr>
          </a:p>
          <a:p>
            <a:pPr>
              <a:buFont typeface="Wingdings" pitchFamily="2" charset="2"/>
              <a:buNone/>
            </a:pPr>
            <a:r>
              <a:rPr lang="tr-TR" dirty="0"/>
              <a:t>Sözel ve bedensel dili etkili bir biçimde kullanırlar. Farklı ortamlara, farklı insan topluluklarına girdiklerinde kolaylıkla uyum sağlayabilirler. İnsanları organize etme yetenekleri vardır. Liderlik vasıflarını taşırlar. </a:t>
            </a:r>
          </a:p>
          <a:p>
            <a:pPr>
              <a:buFont typeface="Wingdings" pitchFamily="2" charset="2"/>
              <a:buNone/>
            </a:pPr>
            <a:r>
              <a:rPr lang="tr-TR" dirty="0">
                <a:solidFill>
                  <a:schemeClr val="tx2"/>
                </a:solidFill>
              </a:rPr>
              <a:t>				</a:t>
            </a:r>
          </a:p>
          <a:p>
            <a:pPr>
              <a:buFont typeface="Wingdings" pitchFamily="2" charset="2"/>
              <a:buNone/>
            </a:pPr>
            <a:endParaRPr lang="tr-TR" b="1"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p:txBody>
      </p:sp>
      <p:pic>
        <p:nvPicPr>
          <p:cNvPr id="44035" name="Picture 3" descr="j0076202"/>
          <p:cNvPicPr>
            <a:picLocks noChangeAspect="1" noChangeArrowheads="1" noCrop="1"/>
          </p:cNvPicPr>
          <p:nvPr/>
        </p:nvPicPr>
        <p:blipFill>
          <a:blip r:embed="rId2" cstate="print"/>
          <a:srcRect/>
          <a:stretch>
            <a:fillRect/>
          </a:stretch>
        </p:blipFill>
        <p:spPr bwMode="auto">
          <a:xfrm>
            <a:off x="3347864" y="3068960"/>
            <a:ext cx="2593975" cy="28416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228600" y="304800"/>
            <a:ext cx="8763000" cy="6324600"/>
          </a:xfrm>
        </p:spPr>
        <p:txBody>
          <a:bodyPr/>
          <a:lstStyle/>
          <a:p>
            <a:pPr>
              <a:buFont typeface="Wingdings" pitchFamily="2" charset="2"/>
              <a:buNone/>
            </a:pPr>
            <a:r>
              <a:rPr lang="tr-TR" dirty="0"/>
              <a:t> </a:t>
            </a:r>
            <a:r>
              <a:rPr lang="tr-TR" dirty="0" smtClean="0"/>
              <a:t>              </a:t>
            </a:r>
            <a:r>
              <a:rPr lang="tr-TR" sz="3600" b="1" dirty="0" smtClean="0">
                <a:solidFill>
                  <a:schemeClr val="accent1"/>
                </a:solidFill>
                <a:latin typeface="Tahoma" pitchFamily="34" charset="0"/>
              </a:rPr>
              <a:t>İÇSEL- </a:t>
            </a:r>
            <a:r>
              <a:rPr lang="tr-TR" sz="3600" b="1" dirty="0">
                <a:solidFill>
                  <a:schemeClr val="accent1"/>
                </a:solidFill>
                <a:latin typeface="Tahoma" pitchFamily="34" charset="0"/>
              </a:rPr>
              <a:t>ÖZEDÖNÜK ZEKA</a:t>
            </a:r>
          </a:p>
          <a:p>
            <a:pPr>
              <a:buFont typeface="Wingdings" pitchFamily="2" charset="2"/>
              <a:buNone/>
            </a:pPr>
            <a:r>
              <a:rPr lang="tr-TR" sz="2800" dirty="0"/>
              <a:t>İnsanın kendi duygularını, duygusal tepkilerinin derecesini, kendi biliş bilgisi sürecini tanıma, kendi öz benliğini anlama ve başkalarına ifade etme yeteneğidir.</a:t>
            </a:r>
          </a:p>
          <a:p>
            <a:pPr algn="just">
              <a:spcBef>
                <a:spcPct val="50000"/>
              </a:spcBef>
              <a:buFontTx/>
              <a:buNone/>
            </a:pPr>
            <a:r>
              <a:rPr lang="tr-TR" sz="2800" b="1" dirty="0"/>
              <a:t>  </a:t>
            </a:r>
            <a:endParaRPr lang="en-US" sz="3600" b="1" dirty="0"/>
          </a:p>
        </p:txBody>
      </p:sp>
      <p:pic>
        <p:nvPicPr>
          <p:cNvPr id="47107" name="Picture 3" descr="j0282747"/>
          <p:cNvPicPr>
            <a:picLocks noChangeAspect="1" noChangeArrowheads="1" noCrop="1"/>
          </p:cNvPicPr>
          <p:nvPr/>
        </p:nvPicPr>
        <p:blipFill>
          <a:blip r:embed="rId2" cstate="print"/>
          <a:srcRect/>
          <a:stretch>
            <a:fillRect/>
          </a:stretch>
        </p:blipFill>
        <p:spPr bwMode="auto">
          <a:xfrm>
            <a:off x="4572000" y="4149080"/>
            <a:ext cx="3810000" cy="201622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idx="1"/>
          </p:nvPr>
        </p:nvSpPr>
        <p:spPr>
          <a:xfrm>
            <a:off x="395288" y="404813"/>
            <a:ext cx="8748712" cy="5688012"/>
          </a:xfrm>
        </p:spPr>
        <p:txBody>
          <a:bodyPr/>
          <a:lstStyle/>
          <a:p>
            <a:pPr>
              <a:buFont typeface="Wingdings" pitchFamily="2" charset="2"/>
              <a:buNone/>
            </a:pPr>
            <a:r>
              <a:rPr lang="tr-TR" sz="2400"/>
              <a:t>                  </a:t>
            </a:r>
            <a:r>
              <a:rPr lang="tr-TR" sz="3600" b="1">
                <a:solidFill>
                  <a:schemeClr val="accent1"/>
                </a:solidFill>
                <a:latin typeface="Tahoma" pitchFamily="34" charset="0"/>
              </a:rPr>
              <a:t>ÖZEDÖNÜK ZEKA</a:t>
            </a:r>
          </a:p>
          <a:p>
            <a:pPr>
              <a:buFont typeface="Wingdings" pitchFamily="2" charset="2"/>
              <a:buNone/>
            </a:pPr>
            <a:r>
              <a:rPr lang="tr-TR"/>
              <a:t>Kişinin kendiyle ilgili bilgisi olması ya da yaşamı ve öğrenmesi ile ilgili sorumluluk almasına işaret eden zekadır.</a:t>
            </a:r>
          </a:p>
          <a:p>
            <a:pPr>
              <a:buFont typeface="Wingdings" pitchFamily="2" charset="2"/>
              <a:buNone/>
            </a:pPr>
            <a:r>
              <a:rPr lang="tr-TR"/>
              <a:t>Özedönük zekası güçlü olan birey,kendi coşkularının sınırlarını anlayabilen,kendi davranışlarını yönetirken bunlara dayanabilen kişidir. Böyle bir kişi zamanında düşünmeyi, yanıtlamayı ve kendini değerlendirmeyi başarabilir.</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a:xfrm>
            <a:off x="323850" y="477838"/>
            <a:ext cx="8208963" cy="5688012"/>
          </a:xfrm>
        </p:spPr>
        <p:txBody>
          <a:bodyPr/>
          <a:lstStyle/>
          <a:p>
            <a:pPr>
              <a:lnSpc>
                <a:spcPct val="90000"/>
              </a:lnSpc>
              <a:buFont typeface="Wingdings" pitchFamily="2" charset="2"/>
              <a:buNone/>
            </a:pPr>
            <a:r>
              <a:rPr lang="tr-TR" sz="2800" b="1">
                <a:solidFill>
                  <a:schemeClr val="accent1"/>
                </a:solidFill>
              </a:rPr>
              <a:t>Bu zekanın özündeki özellikler</a:t>
            </a:r>
          </a:p>
          <a:p>
            <a:pPr>
              <a:lnSpc>
                <a:spcPct val="90000"/>
              </a:lnSpc>
              <a:buFont typeface="Wingdings" pitchFamily="2" charset="2"/>
              <a:buNone/>
            </a:pPr>
            <a:r>
              <a:rPr lang="tr-TR" sz="2800"/>
              <a:t>1.Konsantrasyon:Sadece bir konuya ya da etkinliğe odaklaşma, </a:t>
            </a:r>
          </a:p>
          <a:p>
            <a:pPr>
              <a:lnSpc>
                <a:spcPct val="90000"/>
              </a:lnSpc>
              <a:buFont typeface="Wingdings" pitchFamily="2" charset="2"/>
              <a:buNone/>
            </a:pPr>
            <a:r>
              <a:rPr lang="tr-TR" sz="2800"/>
              <a:t>2.Düşünsellik(mindfulness):insanı kendisini düşünmeye ve yaşantıdaki her ayrıntıya değer vermeye yöneltme,</a:t>
            </a:r>
          </a:p>
          <a:p>
            <a:pPr>
              <a:lnSpc>
                <a:spcPct val="90000"/>
              </a:lnSpc>
              <a:buFont typeface="Wingdings" pitchFamily="2" charset="2"/>
              <a:buNone/>
            </a:pPr>
            <a:r>
              <a:rPr lang="tr-TR" sz="2800"/>
              <a:t>3.Üstbiliş- biliş ötesi: verilen kararları analiz ederek değerlendirme, </a:t>
            </a:r>
          </a:p>
          <a:p>
            <a:pPr>
              <a:lnSpc>
                <a:spcPct val="90000"/>
              </a:lnSpc>
              <a:buFont typeface="Wingdings" pitchFamily="2" charset="2"/>
              <a:buNone/>
            </a:pPr>
            <a:r>
              <a:rPr lang="tr-TR" sz="2800"/>
              <a:t>4.Değişik duyguların farkında olma,</a:t>
            </a:r>
          </a:p>
          <a:p>
            <a:pPr>
              <a:lnSpc>
                <a:spcPct val="90000"/>
              </a:lnSpc>
              <a:buFont typeface="Wingdings" pitchFamily="2" charset="2"/>
              <a:buNone/>
            </a:pPr>
            <a:r>
              <a:rPr lang="tr-TR" sz="2800"/>
              <a:t>5.”Öz”ü tanıma ve değer verme,</a:t>
            </a:r>
          </a:p>
          <a:p>
            <a:pPr>
              <a:lnSpc>
                <a:spcPct val="90000"/>
              </a:lnSpc>
              <a:buFont typeface="Wingdings" pitchFamily="2" charset="2"/>
              <a:buNone/>
            </a:pPr>
            <a:r>
              <a:rPr lang="tr-TR" sz="2800"/>
              <a:t>6.Yüksek düzeyli düşünme becerileri ve akıl yürütme.</a:t>
            </a:r>
            <a:endParaRPr 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xfrm>
            <a:off x="228600" y="304800"/>
            <a:ext cx="8763000" cy="6324600"/>
          </a:xfrm>
        </p:spPr>
        <p:txBody>
          <a:bodyPr/>
          <a:lstStyle/>
          <a:p>
            <a:pPr algn="ctr">
              <a:buFont typeface="Wingdings" pitchFamily="2" charset="2"/>
              <a:buNone/>
            </a:pPr>
            <a:r>
              <a:rPr lang="tr-TR" dirty="0"/>
              <a:t> </a:t>
            </a:r>
            <a:r>
              <a:rPr lang="tr-TR" b="1" dirty="0">
                <a:solidFill>
                  <a:schemeClr val="accent1"/>
                </a:solidFill>
                <a:latin typeface="Tahoma" pitchFamily="34" charset="0"/>
              </a:rPr>
              <a:t>DOĞA ZEKASI</a:t>
            </a:r>
            <a:endParaRPr lang="tr-TR" dirty="0">
              <a:solidFill>
                <a:schemeClr val="accent1"/>
              </a:solidFill>
              <a:latin typeface="Tahoma" pitchFamily="34" charset="0"/>
            </a:endParaRPr>
          </a:p>
          <a:p>
            <a:pPr>
              <a:buFont typeface="Wingdings" pitchFamily="2" charset="2"/>
              <a:buNone/>
            </a:pPr>
            <a:r>
              <a:rPr lang="tr-TR" dirty="0"/>
              <a:t>	Doğal çevreyi anlama, tanıma </a:t>
            </a:r>
          </a:p>
          <a:p>
            <a:pPr>
              <a:buFont typeface="Wingdings" pitchFamily="2" charset="2"/>
              <a:buNone/>
            </a:pPr>
            <a:r>
              <a:rPr lang="tr-TR" dirty="0"/>
              <a:t>	Bitki ve hayvanların türlerini fark etme</a:t>
            </a:r>
          </a:p>
          <a:p>
            <a:pPr>
              <a:buFont typeface="Wingdings" pitchFamily="2" charset="2"/>
              <a:buNone/>
            </a:pPr>
            <a:endParaRPr lang="tr-TR" dirty="0"/>
          </a:p>
          <a:p>
            <a:pPr>
              <a:buFont typeface="Wingdings" pitchFamily="2" charset="2"/>
              <a:buNone/>
            </a:pPr>
            <a:r>
              <a:rPr lang="tr-TR" sz="3600" b="1" dirty="0"/>
              <a:t>	</a:t>
            </a:r>
          </a:p>
          <a:p>
            <a:pPr>
              <a:buFont typeface="Wingdings" pitchFamily="2" charset="2"/>
              <a:buNone/>
            </a:pPr>
            <a:endParaRPr lang="tr-TR" sz="3600" b="1" dirty="0"/>
          </a:p>
          <a:p>
            <a:pPr>
              <a:buFont typeface="Wingdings" pitchFamily="2" charset="2"/>
              <a:buNone/>
            </a:pPr>
            <a:r>
              <a:rPr lang="tr-TR" sz="3600" b="1" dirty="0"/>
              <a:t>  </a:t>
            </a:r>
          </a:p>
          <a:p>
            <a:pPr>
              <a:buFont typeface="Wingdings" pitchFamily="2" charset="2"/>
              <a:buNone/>
            </a:pPr>
            <a:r>
              <a:rPr lang="tr-TR" sz="3600" dirty="0"/>
              <a:t>   </a:t>
            </a:r>
            <a:endParaRPr lang="tr-TR" sz="3600" dirty="0" smtClean="0"/>
          </a:p>
          <a:p>
            <a:pPr>
              <a:buFont typeface="Wingdings" pitchFamily="2" charset="2"/>
              <a:buNone/>
            </a:pPr>
            <a:r>
              <a:rPr lang="tr-TR" sz="3600" dirty="0"/>
              <a:t> </a:t>
            </a:r>
            <a:r>
              <a:rPr lang="tr-TR" sz="3600" dirty="0" smtClean="0"/>
              <a:t>   Botanik </a:t>
            </a:r>
            <a:r>
              <a:rPr lang="tr-TR" sz="3600" dirty="0"/>
              <a:t>ve zooloji, organik kimya, böcek </a:t>
            </a:r>
            <a:r>
              <a:rPr lang="tr-TR" sz="3600" dirty="0" err="1"/>
              <a:t>bilimi,fotoğrafçılık</a:t>
            </a:r>
            <a:r>
              <a:rPr lang="tr-TR" sz="3600" dirty="0"/>
              <a:t>, vb.</a:t>
            </a:r>
          </a:p>
          <a:p>
            <a:pPr>
              <a:buFont typeface="Wingdings" pitchFamily="2" charset="2"/>
              <a:buNone/>
            </a:pPr>
            <a:r>
              <a:rPr lang="tr-TR" sz="3600" dirty="0"/>
              <a:t>					</a:t>
            </a:r>
          </a:p>
          <a:p>
            <a:pPr>
              <a:buFont typeface="Wingdings" pitchFamily="2" charset="2"/>
              <a:buNone/>
            </a:pPr>
            <a:endParaRPr lang="en-US" dirty="0">
              <a:solidFill>
                <a:schemeClr val="tx2"/>
              </a:solidFill>
            </a:endParaRPr>
          </a:p>
        </p:txBody>
      </p:sp>
      <p:pic>
        <p:nvPicPr>
          <p:cNvPr id="62467" name="Picture 3" descr="kids16"/>
          <p:cNvPicPr>
            <a:picLocks noChangeAspect="1" noChangeArrowheads="1" noCrop="1"/>
          </p:cNvPicPr>
          <p:nvPr/>
        </p:nvPicPr>
        <p:blipFill>
          <a:blip r:embed="rId2" cstate="print"/>
          <a:srcRect/>
          <a:stretch>
            <a:fillRect/>
          </a:stretch>
        </p:blipFill>
        <p:spPr bwMode="auto">
          <a:xfrm>
            <a:off x="3505200" y="2057400"/>
            <a:ext cx="3048000" cy="25003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56" y="1340768"/>
            <a:ext cx="6120680" cy="3168352"/>
          </a:xfrm>
        </p:spPr>
      </p:pic>
    </p:spTree>
    <p:extLst>
      <p:ext uri="{BB962C8B-B14F-4D97-AF65-F5344CB8AC3E}">
        <p14:creationId xmlns:p14="http://schemas.microsoft.com/office/powerpoint/2010/main" xmlns="" val="3425168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idx="1"/>
          </p:nvPr>
        </p:nvSpPr>
        <p:spPr>
          <a:xfrm>
            <a:off x="250825" y="333375"/>
            <a:ext cx="8353425" cy="5832475"/>
          </a:xfrm>
        </p:spPr>
        <p:txBody>
          <a:bodyPr/>
          <a:lstStyle/>
          <a:p>
            <a:pPr>
              <a:buFont typeface="Wingdings" pitchFamily="2" charset="2"/>
              <a:buNone/>
            </a:pPr>
            <a:r>
              <a:rPr lang="tr-TR" sz="3600" b="1">
                <a:solidFill>
                  <a:schemeClr val="accent1"/>
                </a:solidFill>
              </a:rPr>
              <a:t>Bu zekanın özündeki yeterlikler</a:t>
            </a:r>
          </a:p>
          <a:p>
            <a:pPr>
              <a:buFont typeface="Wingdings" pitchFamily="2" charset="2"/>
              <a:buNone/>
            </a:pPr>
            <a:r>
              <a:rPr lang="tr-TR" sz="3600"/>
              <a:t>  </a:t>
            </a:r>
            <a:r>
              <a:rPr lang="tr-TR"/>
              <a:t>1.Doğa ile bütünleşme: Doğal ortamı ev olarak hissetme, </a:t>
            </a:r>
          </a:p>
          <a:p>
            <a:pPr>
              <a:buFont typeface="Wingdings" pitchFamily="2" charset="2"/>
              <a:buNone/>
            </a:pPr>
            <a:r>
              <a:rPr lang="tr-TR"/>
              <a:t>   2.Doğal bitki örtüsüne duyarlılık,</a:t>
            </a:r>
          </a:p>
          <a:p>
            <a:pPr>
              <a:buFont typeface="Wingdings" pitchFamily="2" charset="2"/>
              <a:buNone/>
            </a:pPr>
            <a:r>
              <a:rPr lang="tr-TR"/>
              <a:t>   3.Canlılar ile etkileşim kurma, koruma</a:t>
            </a:r>
          </a:p>
          <a:p>
            <a:pPr>
              <a:buFont typeface="Wingdings" pitchFamily="2" charset="2"/>
              <a:buNone/>
            </a:pPr>
            <a:r>
              <a:rPr lang="tr-TR"/>
              <a:t>   4.Doğanın tepkilerine karşı duyarlılık ve </a:t>
            </a:r>
          </a:p>
          <a:p>
            <a:pPr>
              <a:buFont typeface="Wingdings" pitchFamily="2" charset="2"/>
              <a:buNone/>
            </a:pPr>
            <a:r>
              <a:rPr lang="tr-TR"/>
              <a:t>   farkındalık</a:t>
            </a:r>
          </a:p>
          <a:p>
            <a:pPr>
              <a:buFont typeface="Wingdings" pitchFamily="2" charset="2"/>
              <a:buNone/>
            </a:pPr>
            <a:r>
              <a:rPr lang="tr-TR"/>
              <a:t>	5.Doğadaki bitki ve hayvanları tanıma ve sınıflama</a:t>
            </a:r>
          </a:p>
          <a:p>
            <a:pPr>
              <a:buFont typeface="Wingdings" pitchFamily="2" charset="2"/>
              <a:buNone/>
            </a:pPr>
            <a:r>
              <a:rPr lang="tr-TR"/>
              <a:t>	6.Bitki yetiştirme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Group 2"/>
          <p:cNvGraphicFramePr>
            <a:graphicFrameLocks noGrp="1"/>
          </p:cNvGraphicFramePr>
          <p:nvPr/>
        </p:nvGraphicFramePr>
        <p:xfrm>
          <a:off x="0" y="-12700"/>
          <a:ext cx="9144000" cy="6896420"/>
        </p:xfrm>
        <a:graphic>
          <a:graphicData uri="http://schemas.openxmlformats.org/drawingml/2006/table">
            <a:tbl>
              <a:tblPr/>
              <a:tblGrid>
                <a:gridCol w="2147888"/>
                <a:gridCol w="2332037"/>
                <a:gridCol w="2332038"/>
                <a:gridCol w="2332037"/>
              </a:tblGrid>
              <a:tr h="3238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rgbClr val="FF3300"/>
                          </a:solidFill>
                          <a:effectLst/>
                          <a:latin typeface="Arial" pitchFamily="34" charset="0"/>
                        </a:rPr>
                        <a:t>ZEKA ÇEŞİTLERİ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Genel Özellikleri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Öğrenme Yolları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İlgi Duydukları Meslekler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Sözel Zeka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Dilini etkili olarak kullanabilir.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Söyleyerek, dinleyerek, okuyarak ve görerek öğrenir.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Yazar, Şair, Öğretmen, Gazeteci, Politikacı, Avukat, Komedyen.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Mantık – Matematiksel Zeka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Sayılarla çalışmayı sever. Neden-sonuç ilişkisi kurarak yorumlamayı sever.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Sınıflayarak, sıralayarak ve soyutlayarak</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öğrenirler.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Bilim İnsanı, Mühendis, Matematikçi, Ekonomist , Muhasebeci, Bilgisayar Programcısı, Yargıç.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Görsel (Uzamsal) Zeka</a:t>
                      </a:r>
                      <a:r>
                        <a:rPr kumimoji="0" lang="tr-TR" sz="1200" b="1" i="0" u="none" strike="noStrike" cap="none" normalizeH="0" baseline="0" smtClean="0">
                          <a:ln>
                            <a:noFill/>
                          </a:ln>
                          <a:solidFill>
                            <a:srgbClr val="66FF66"/>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Haritaları, çizelgeleri, filmleri kolay okurlar, anlarlar.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Görselleştirme (resim, film, sunu-slayt- vb..)  ve hayal kurarak öğrenirler.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Ressam, Fotoğrafçı, Mühendis, Mimar, Gezgin.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Müziksel (Ritmik) Zeka</a:t>
                      </a:r>
                      <a:endParaRPr kumimoji="0" lang="tr-TR" sz="1200" b="1" i="0" u="none" strike="noStrike" cap="none" normalizeH="0" baseline="0" smtClean="0">
                        <a:ln>
                          <a:noFill/>
                        </a:ln>
                        <a:solidFill>
                          <a:srgbClr val="66FF66"/>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Melodileri, sesleri ve ritimleri severler.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Müzik eşliğinde, ritim ve melodiyle  öğrenirler.</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Şarkıcı, Besteci, Müzik Öğretmeni, Tiyatrocu.</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Bedensel (Kinestetik) Zeka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Vücudunu ve ellerini ustalıkla kullanarak anlatmayı severler.</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Dokunarak, yaparak ve hareket ederek öğrenirler.</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Atlet, Dansçı, Aktör, Balerin, Balet, Pandomimci, Cerrah.</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Kişiler Arası (Sosyal) Zeka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Çevresiyle ilişki kurmayı, işbirliği yapmayı ve empatiyi sever.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Paylaşarak,  çevresindeki-lerle işbirliği yaparak ve karşılaştırarak öğrenirler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Öğretmen, Psikolojik danışman, Psikolog,, Politikacı, Doktor, İşadamı.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2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rgbClr val="FF3300"/>
                          </a:solidFill>
                          <a:effectLst/>
                          <a:latin typeface="Arial" pitchFamily="34" charset="0"/>
                        </a:rPr>
                        <a:t>Kişisel (İçsel) Zeka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Kendi duygu ve düşüncele-rinin, yeterliklerinin farkına varabilmedir.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Kendi başlarına, kendi hızında, kişisel becerilerini kullanarak öğrenirler.  Kendi başlarına çalışmayı, başarmayı severler.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Sanatçı, Din Adamı, Sosyal Hizmet Uzmanı, Psikoterapist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800" b="1" i="0" u="none" strike="noStrike" cap="none" normalizeH="0" baseline="0" smtClean="0">
                          <a:ln>
                            <a:noFill/>
                          </a:ln>
                          <a:solidFill>
                            <a:schemeClr val="tx1"/>
                          </a:solidFill>
                          <a:effectLst/>
                          <a:latin typeface="Arial" pitchFamily="34" charset="0"/>
                        </a:rPr>
                        <a:t> </a:t>
                      </a:r>
                      <a:r>
                        <a:rPr kumimoji="0" lang="tr-TR" sz="1200" b="1" i="0" u="none" strike="noStrike" cap="none" normalizeH="0" baseline="0" smtClean="0">
                          <a:ln>
                            <a:noFill/>
                          </a:ln>
                          <a:solidFill>
                            <a:srgbClr val="FF3300"/>
                          </a:solidFill>
                          <a:effectLst/>
                          <a:latin typeface="Arial" pitchFamily="34" charset="0"/>
                        </a:rPr>
                        <a:t>Doğa  Zekası </a:t>
                      </a:r>
                      <a:endParaRPr kumimoji="0" lang="tr-TR"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Doğal kaynaklara ve çevreye ilgisi yüksektir. Bitki ve hayvanları tanır ve ilgilenir.</a:t>
                      </a:r>
                      <a:endParaRPr kumimoji="0" lang="tr-TR" sz="2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Araştırarak, gözlem yaparak, çevreyi, olayları gözlemleyip inceleyerek öğrenirler.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200" b="1" i="0" u="none" strike="noStrike" cap="none" normalizeH="0" baseline="0" smtClean="0">
                          <a:ln>
                            <a:noFill/>
                          </a:ln>
                          <a:solidFill>
                            <a:schemeClr val="tx1"/>
                          </a:solidFill>
                          <a:effectLst/>
                          <a:latin typeface="Arial" pitchFamily="34" charset="0"/>
                        </a:rPr>
                        <a:t>Ziraat Mühendisi, Arkeolog, Meteorolog, Biyolog, Zoolog, Çevre Bilimci.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İlgi</a:t>
            </a:r>
            <a:endParaRPr lang="tr-TR" b="1" i="1" dirty="0"/>
          </a:p>
        </p:txBody>
      </p:sp>
      <p:sp>
        <p:nvSpPr>
          <p:cNvPr id="3" name="2 İçerik Yer Tutucusu"/>
          <p:cNvSpPr>
            <a:spLocks noGrp="1"/>
          </p:cNvSpPr>
          <p:nvPr>
            <p:ph idx="1"/>
          </p:nvPr>
        </p:nvSpPr>
        <p:spPr/>
        <p:txBody>
          <a:bodyPr>
            <a:normAutofit lnSpcReduction="10000"/>
          </a:bodyPr>
          <a:lstStyle/>
          <a:p>
            <a:pPr>
              <a:buFont typeface="Monotype Sorts"/>
              <a:buNone/>
            </a:pPr>
            <a:r>
              <a:rPr lang="tr-TR" dirty="0" smtClean="0">
                <a:latin typeface="Comic Sans MS" pitchFamily="66" charset="0"/>
              </a:rPr>
              <a:t>İlgi; bir faaliyeti tekrar tekrar yapma isteğidir. </a:t>
            </a:r>
          </a:p>
          <a:p>
            <a:pPr>
              <a:buFont typeface="Monotype Sorts"/>
              <a:buNone/>
            </a:pPr>
            <a:endParaRPr lang="tr-TR" dirty="0" smtClean="0">
              <a:latin typeface="Comic Sans MS" pitchFamily="66" charset="0"/>
            </a:endParaRPr>
          </a:p>
          <a:p>
            <a:pPr>
              <a:buFont typeface="Monotype Sorts"/>
              <a:buNone/>
            </a:pPr>
            <a:r>
              <a:rPr lang="tr-TR" dirty="0" smtClean="0">
                <a:latin typeface="Comic Sans MS" pitchFamily="66" charset="0"/>
              </a:rPr>
              <a:t>Kişinin  bir zorunluluk olmadan herhangi bir şeyi </a:t>
            </a:r>
          </a:p>
          <a:p>
            <a:pPr>
              <a:buFont typeface="Monotype Sorts"/>
              <a:buNone/>
            </a:pPr>
            <a:r>
              <a:rPr lang="tr-TR" dirty="0" smtClean="0">
                <a:latin typeface="Comic Sans MS" pitchFamily="66" charset="0"/>
              </a:rPr>
              <a:t>yapmaktan hoşlandığı, onu yaparken mutlu olduğu </a:t>
            </a:r>
          </a:p>
          <a:p>
            <a:pPr>
              <a:buFont typeface="Monotype Sorts"/>
              <a:buNone/>
            </a:pPr>
            <a:r>
              <a:rPr lang="tr-TR" dirty="0" smtClean="0">
                <a:latin typeface="Comic Sans MS" pitchFamily="66" charset="0"/>
              </a:rPr>
              <a:t>durumlar,faaliyetler bütünüdür.</a:t>
            </a:r>
          </a:p>
          <a:p>
            <a:pPr>
              <a:buFont typeface="Monotype Sorts"/>
              <a:buNone/>
            </a:pPr>
            <a:endParaRPr lang="tr-TR" dirty="0" smtClean="0">
              <a:latin typeface="Comic Sans MS" pitchFamily="66" charset="0"/>
            </a:endParaRPr>
          </a:p>
          <a:p>
            <a:pPr>
              <a:buFont typeface="Monotype Sorts"/>
              <a:buNone/>
            </a:pPr>
            <a:r>
              <a:rPr lang="tr-TR" dirty="0" smtClean="0">
                <a:latin typeface="Comic Sans MS" pitchFamily="66" charset="0"/>
              </a:rPr>
              <a:t>İlgiler, yeteneklerin ifade yoludur. ilgiler okulda ve </a:t>
            </a:r>
          </a:p>
          <a:p>
            <a:pPr>
              <a:buFont typeface="Monotype Sorts"/>
              <a:buNone/>
            </a:pPr>
            <a:r>
              <a:rPr lang="tr-TR" dirty="0" smtClean="0">
                <a:latin typeface="Comic Sans MS" pitchFamily="66" charset="0"/>
              </a:rPr>
              <a:t>okul dışında geçirilen yaşantılarla gelişir veya körelir</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Meslek Değerleri</a:t>
            </a:r>
            <a:endParaRPr lang="tr-TR" b="1" i="1" dirty="0"/>
          </a:p>
        </p:txBody>
      </p:sp>
      <p:sp>
        <p:nvSpPr>
          <p:cNvPr id="3" name="2 İçerik Yer Tutucusu"/>
          <p:cNvSpPr>
            <a:spLocks noGrp="1"/>
          </p:cNvSpPr>
          <p:nvPr>
            <p:ph idx="1"/>
          </p:nvPr>
        </p:nvSpPr>
        <p:spPr/>
        <p:txBody>
          <a:bodyPr>
            <a:normAutofit/>
          </a:bodyPr>
          <a:lstStyle/>
          <a:p>
            <a:pPr>
              <a:buFont typeface="Monotype Sorts"/>
              <a:buNone/>
            </a:pPr>
            <a:r>
              <a:rPr lang="tr-TR" dirty="0" smtClean="0">
                <a:latin typeface="Comic Sans MS" pitchFamily="66" charset="0"/>
              </a:rPr>
              <a:t>İnsanları çalışmaya sevk eden çok değişik beklentiler vardır. </a:t>
            </a:r>
          </a:p>
          <a:p>
            <a:pPr>
              <a:buFont typeface="Monotype Sorts"/>
              <a:buNone/>
            </a:pPr>
            <a:r>
              <a:rPr lang="tr-TR" dirty="0" smtClean="0">
                <a:latin typeface="Comic Sans MS" pitchFamily="66" charset="0"/>
              </a:rPr>
              <a:t>Bunlara “meslek değerleri” denir. Meslek değerlerinin bazıları özetlemek gerekirse;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528" y="389583"/>
          <a:ext cx="8534722" cy="6146920"/>
        </p:xfrm>
        <a:graphic>
          <a:graphicData uri="http://schemas.openxmlformats.org/drawingml/2006/table">
            <a:tbl>
              <a:tblPr/>
              <a:tblGrid>
                <a:gridCol w="8534722"/>
              </a:tblGrid>
              <a:tr h="44896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YETENEĞİ KULLANMA:</a:t>
                      </a:r>
                      <a:r>
                        <a:rPr kumimoji="0" lang="tr-TR" sz="1400" b="0" i="0" u="none" strike="noStrike" cap="none" normalizeH="0" baseline="0" dirty="0" smtClean="0">
                          <a:ln>
                            <a:noFill/>
                          </a:ln>
                          <a:solidFill>
                            <a:srgbClr val="FF0000"/>
                          </a:solidFill>
                          <a:effectLst/>
                          <a:latin typeface="Arial TUR" charset="-94"/>
                          <a:cs typeface="Times New Roman" pitchFamily="18" charset="0"/>
                        </a:rPr>
                        <a:t> </a:t>
                      </a:r>
                      <a:r>
                        <a:rPr kumimoji="0" lang="tr-TR" sz="1400" b="0" i="0" u="none" strike="noStrike" cap="none" normalizeH="0" baseline="0" dirty="0" smtClean="0">
                          <a:ln>
                            <a:noFill/>
                          </a:ln>
                          <a:solidFill>
                            <a:srgbClr val="002060"/>
                          </a:solidFill>
                          <a:effectLst/>
                          <a:latin typeface="Arial TUR" charset="-94"/>
                          <a:cs typeface="Times New Roman" pitchFamily="18" charset="0"/>
                        </a:rPr>
                        <a:t>İnsanların sahip oldukları gizil güçleri kullanma ve geliştirme isteğini ifade eder.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3043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YARATICILIK</a:t>
                      </a:r>
                      <a:r>
                        <a:rPr kumimoji="0" lang="tr-TR" sz="1400" b="1" i="0" u="none" strike="noStrike" cap="none" normalizeH="0" baseline="0" dirty="0" smtClean="0">
                          <a:ln>
                            <a:noFill/>
                          </a:ln>
                          <a:solidFill>
                            <a:srgbClr val="002060"/>
                          </a:solidFill>
                          <a:effectLst/>
                          <a:latin typeface="Arial TUR" charset="-94"/>
                          <a:cs typeface="Times New Roman" pitchFamily="18" charset="0"/>
                        </a:rPr>
                        <a:t>:</a:t>
                      </a:r>
                      <a:r>
                        <a:rPr kumimoji="0" lang="tr-TR" sz="1400" b="0" i="0" u="none" strike="noStrike" cap="none" normalizeH="0" baseline="0" dirty="0" smtClean="0">
                          <a:ln>
                            <a:noFill/>
                          </a:ln>
                          <a:solidFill>
                            <a:srgbClr val="002060"/>
                          </a:solidFill>
                          <a:effectLst/>
                          <a:latin typeface="Arial TUR" charset="-94"/>
                          <a:cs typeface="Times New Roman" pitchFamily="18" charset="0"/>
                        </a:rPr>
                        <a:t> İşleri alışılmışın dışında farklı biçimde yapma, yenilikler ortaya koyma gücü olarak tanımlanır. Yaratıcılık her alanda olduğu gibi mimarlık, endüstri tasarımcılığı ve öğretmenlik gibi alanlarda daha çok gereklidir.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3043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YARIŞMA</a:t>
                      </a:r>
                      <a:r>
                        <a:rPr kumimoji="0" lang="tr-TR" sz="1400" b="0" i="0" u="none" strike="noStrike" cap="none" normalizeH="0" baseline="0" dirty="0" smtClean="0">
                          <a:ln>
                            <a:noFill/>
                          </a:ln>
                          <a:solidFill>
                            <a:srgbClr val="002060"/>
                          </a:solidFill>
                          <a:effectLst/>
                          <a:latin typeface="Arial TUR" charset="-94"/>
                          <a:cs typeface="Times New Roman" pitchFamily="18" charset="0"/>
                        </a:rPr>
                        <a:t>: Bazı kimseler yetenek ve başarılarının başka insanlara göre değerlendirilmesine ve üstünlüklerinin tanınmasına olanak veren durumlarda bulunmak isterler. Sanat ve bilim alanlarındaki meslekler yarışmacılığı gerektirir.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8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İŞBİRLİĞİ:</a:t>
                      </a:r>
                      <a:r>
                        <a:rPr kumimoji="0" lang="tr-TR" sz="1400" b="0" i="0" u="none" strike="noStrike" cap="none" normalizeH="0" baseline="0" dirty="0" smtClean="0">
                          <a:ln>
                            <a:noFill/>
                          </a:ln>
                          <a:solidFill>
                            <a:srgbClr val="FF0000"/>
                          </a:solidFill>
                          <a:effectLst/>
                          <a:latin typeface="Arial TUR" charset="-94"/>
                          <a:cs typeface="Times New Roman" pitchFamily="18" charset="0"/>
                        </a:rPr>
                        <a:t> </a:t>
                      </a:r>
                      <a:r>
                        <a:rPr kumimoji="0" lang="tr-TR" sz="1400" b="0" i="0" u="none" strike="noStrike" cap="none" normalizeH="0" baseline="0" dirty="0" smtClean="0">
                          <a:ln>
                            <a:noFill/>
                          </a:ln>
                          <a:solidFill>
                            <a:srgbClr val="002060"/>
                          </a:solidFill>
                          <a:effectLst/>
                          <a:latin typeface="Arial TUR" charset="-94"/>
                          <a:cs typeface="Times New Roman" pitchFamily="18" charset="0"/>
                        </a:rPr>
                        <a:t>Bazı insanlar, çalışırken başka kişi ya da kişilerle işbirliği halinde olmak, işleri başkaları ile birlikte yürütmek, başkalarından yardım almak ve sorumluluğu başkaları ile paylaşmak isterler.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8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DEĞİŞİKLİK:</a:t>
                      </a:r>
                      <a:r>
                        <a:rPr kumimoji="0" lang="tr-TR" sz="1400" b="0" i="0" u="none" strike="noStrike" cap="none" normalizeH="0" baseline="0" dirty="0" smtClean="0">
                          <a:ln>
                            <a:noFill/>
                          </a:ln>
                          <a:solidFill>
                            <a:srgbClr val="FF0000"/>
                          </a:solidFill>
                          <a:effectLst/>
                          <a:latin typeface="Arial TUR" charset="-94"/>
                          <a:cs typeface="Times New Roman" pitchFamily="18" charset="0"/>
                        </a:rPr>
                        <a:t> </a:t>
                      </a:r>
                      <a:r>
                        <a:rPr kumimoji="0" lang="tr-TR" sz="1400" b="0" i="0" u="none" strike="noStrike" cap="none" normalizeH="0" baseline="0" dirty="0" smtClean="0">
                          <a:ln>
                            <a:noFill/>
                          </a:ln>
                          <a:solidFill>
                            <a:srgbClr val="002060"/>
                          </a:solidFill>
                          <a:effectLst/>
                          <a:latin typeface="Arial TUR" charset="-94"/>
                          <a:cs typeface="Times New Roman" pitchFamily="18" charset="0"/>
                        </a:rPr>
                        <a:t>Bazı meslekler çok değişik ortamlarda yürütülür ve bazı insanlar da değişik işler yapmaktan, seyahat etmekten hoşlanırlar. Gazetecilik, diplomatlık, turizm rehberliği bu tür mesleklere örnektir.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0192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Arial TUR" charset="-94"/>
                          <a:cs typeface="Times New Roman" pitchFamily="18" charset="0"/>
                        </a:rPr>
                        <a:t>DÜZENLİ YAŞAM:</a:t>
                      </a:r>
                      <a:r>
                        <a:rPr kumimoji="0" lang="tr-TR" sz="1400" b="0" i="0" u="none" strike="noStrike" cap="none" normalizeH="0" baseline="0" smtClean="0">
                          <a:ln>
                            <a:noFill/>
                          </a:ln>
                          <a:solidFill>
                            <a:srgbClr val="FF0000"/>
                          </a:solidFill>
                          <a:effectLst/>
                          <a:latin typeface="Arial TUR" charset="-94"/>
                          <a:cs typeface="Times New Roman" pitchFamily="18" charset="0"/>
                        </a:rPr>
                        <a:t> </a:t>
                      </a:r>
                      <a:r>
                        <a:rPr kumimoji="0" lang="tr-TR" sz="1400" b="0" i="0" u="none" strike="noStrike" cap="none" normalizeH="0" baseline="0" smtClean="0">
                          <a:ln>
                            <a:noFill/>
                          </a:ln>
                          <a:solidFill>
                            <a:srgbClr val="002060"/>
                          </a:solidFill>
                          <a:effectLst/>
                          <a:latin typeface="Arial TUR" charset="-94"/>
                          <a:cs typeface="Times New Roman" pitchFamily="18" charset="0"/>
                        </a:rPr>
                        <a:t>Düzenli bir yaşam isteyen kimseler çalışma saatleri belirli olan, seyahat etmeyi gerektirmeyen, gece ve tatillerde nöbet tutmayı gerektirmeyen, kendilerine az da olsa düzenli bir gelir sağlayan ve işsiz kalma tehlikesi olmayan işlerde mutlu olabilirler. Böyle kişiler genellikle, devlet sektöründe, büro vaya laboratuarda çalışmayı gerektiren ,ilerde mutlu olabilirler. </a:t>
                      </a:r>
                      <a:endParaRPr kumimoji="0" lang="tr-TR" sz="1400" b="0" i="0" u="none" strike="noStrike" cap="none" normalizeH="0" baseline="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8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Arial TUR" charset="-94"/>
                          <a:cs typeface="Times New Roman" pitchFamily="18" charset="0"/>
                        </a:rPr>
                        <a:t>LİDERLİK:</a:t>
                      </a:r>
                      <a:r>
                        <a:rPr kumimoji="0" lang="tr-TR" sz="1400" b="0" i="0" u="none" strike="noStrike" cap="none" normalizeH="0" baseline="0" smtClean="0">
                          <a:ln>
                            <a:noFill/>
                          </a:ln>
                          <a:solidFill>
                            <a:srgbClr val="FF0000"/>
                          </a:solidFill>
                          <a:effectLst/>
                          <a:latin typeface="Arial TUR" charset="-94"/>
                          <a:cs typeface="Times New Roman" pitchFamily="18" charset="0"/>
                        </a:rPr>
                        <a:t> </a:t>
                      </a:r>
                      <a:r>
                        <a:rPr kumimoji="0" lang="tr-TR" sz="1400" b="0" i="0" u="none" strike="noStrike" cap="none" normalizeH="0" baseline="0" smtClean="0">
                          <a:ln>
                            <a:noFill/>
                          </a:ln>
                          <a:solidFill>
                            <a:srgbClr val="002060"/>
                          </a:solidFill>
                          <a:effectLst/>
                          <a:latin typeface="Arial TUR" charset="-94"/>
                          <a:cs typeface="Times New Roman" pitchFamily="18" charset="0"/>
                        </a:rPr>
                        <a:t>Bazı kimseler işyerinde lider olmak, çalışmaları planlayıp, başkalarını yönetmek ve yönlendirmek isterler. Her meslekte yöneticilik ve liderlik pozisyonları vardır. </a:t>
                      </a:r>
                      <a:endParaRPr kumimoji="0" lang="tr-TR" sz="1400" b="0" i="0" u="none" strike="noStrike" cap="none" normalizeH="0" baseline="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869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Arial TUR" charset="-94"/>
                          <a:cs typeface="Times New Roman" pitchFamily="18" charset="0"/>
                        </a:rPr>
                        <a:t>KAZANÇ:</a:t>
                      </a:r>
                      <a:r>
                        <a:rPr kumimoji="0" lang="tr-TR" sz="1400" b="0" i="0" u="none" strike="noStrike" cap="none" normalizeH="0" baseline="0" smtClean="0">
                          <a:ln>
                            <a:noFill/>
                          </a:ln>
                          <a:solidFill>
                            <a:srgbClr val="FF0000"/>
                          </a:solidFill>
                          <a:effectLst/>
                          <a:latin typeface="Arial TUR" charset="-94"/>
                          <a:cs typeface="Times New Roman" pitchFamily="18" charset="0"/>
                        </a:rPr>
                        <a:t> </a:t>
                      </a:r>
                      <a:r>
                        <a:rPr kumimoji="0" lang="tr-TR" sz="1400" b="0" i="0" u="none" strike="noStrike" cap="none" normalizeH="0" baseline="0" smtClean="0">
                          <a:ln>
                            <a:noFill/>
                          </a:ln>
                          <a:solidFill>
                            <a:srgbClr val="002060"/>
                          </a:solidFill>
                          <a:effectLst/>
                          <a:latin typeface="Arial TUR" charset="-94"/>
                          <a:cs typeface="Times New Roman" pitchFamily="18" charset="0"/>
                        </a:rPr>
                        <a:t>Her meslek faaliyetinin sonunda bir kazanç elde edilebilir. Ancak bazı kimseler için yüksek kazanç elde etmek çok önemli olabilir. </a:t>
                      </a:r>
                      <a:endParaRPr kumimoji="0" lang="tr-TR" sz="1400" b="0" i="0" u="none" strike="noStrike" cap="none" normalizeH="0" baseline="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78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Arial TUR" charset="-94"/>
                          <a:cs typeface="Times New Roman" pitchFamily="18" charset="0"/>
                        </a:rPr>
                        <a:t>ÜN SAHİBİ OLMA</a:t>
                      </a:r>
                      <a:r>
                        <a:rPr kumimoji="0" lang="tr-TR" sz="1400" b="0" i="0" u="none" strike="noStrike" cap="none" normalizeH="0" baseline="0" dirty="0" smtClean="0">
                          <a:ln>
                            <a:noFill/>
                          </a:ln>
                          <a:solidFill>
                            <a:srgbClr val="002060"/>
                          </a:solidFill>
                          <a:effectLst/>
                          <a:latin typeface="Arial TUR" charset="-94"/>
                          <a:cs typeface="Times New Roman" pitchFamily="18" charset="0"/>
                        </a:rPr>
                        <a:t>: Bazı kimseler, adlarını duyurmak, herkes tarafından tanınan bir kimse olmak isterler. Gazetecilik, tiyatro ve sanat dalları insanlara en çok ünü kazandıran mesleklerdir. </a:t>
                      </a:r>
                      <a:endParaRPr kumimoji="0" lang="tr-TR" sz="1400" b="0" i="0" u="none" strike="noStrike" cap="none" normalizeH="0" baseline="0" dirty="0" smtClean="0">
                        <a:ln>
                          <a:noFill/>
                        </a:ln>
                        <a:solidFill>
                          <a:srgbClr val="002060"/>
                        </a:solidFill>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Aile</a:t>
            </a:r>
            <a:endParaRPr lang="tr-TR" b="1" i="1" dirty="0"/>
          </a:p>
        </p:txBody>
      </p:sp>
      <p:sp>
        <p:nvSpPr>
          <p:cNvPr id="3" name="2 İçerik Yer Tutucusu"/>
          <p:cNvSpPr>
            <a:spLocks noGrp="1"/>
          </p:cNvSpPr>
          <p:nvPr>
            <p:ph idx="1"/>
          </p:nvPr>
        </p:nvSpPr>
        <p:spPr/>
        <p:txBody>
          <a:bodyPr>
            <a:normAutofit/>
          </a:bodyPr>
          <a:lstStyle/>
          <a:p>
            <a:r>
              <a:rPr lang="tr-TR" sz="4800" dirty="0" smtClean="0"/>
              <a:t>Ailenin beklentileri, mesleklere bakış açısı  bireylerin meslek seçiminde çok etkili olabilmektedir. </a:t>
            </a:r>
            <a:endParaRPr lang="tr-TR" sz="4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smtClean="0"/>
              <a:t>Sosyo</a:t>
            </a:r>
            <a:r>
              <a:rPr lang="tr-TR" b="1" i="1" dirty="0" smtClean="0"/>
              <a:t>-ekonomik Düzey</a:t>
            </a:r>
            <a:endParaRPr lang="tr-TR" b="1" i="1" dirty="0"/>
          </a:p>
        </p:txBody>
      </p:sp>
      <p:sp>
        <p:nvSpPr>
          <p:cNvPr id="3" name="2 İçerik Yer Tutucusu"/>
          <p:cNvSpPr>
            <a:spLocks noGrp="1"/>
          </p:cNvSpPr>
          <p:nvPr>
            <p:ph idx="1"/>
          </p:nvPr>
        </p:nvSpPr>
        <p:spPr/>
        <p:txBody>
          <a:bodyPr/>
          <a:lstStyle/>
          <a:p>
            <a:r>
              <a:rPr lang="tr-TR" dirty="0" smtClean="0"/>
              <a:t>Aileye ek olarak ailenin içinde bulunduğu sosyoekonomik düzeyde meslek seçimi ve kariyer gelişim sürecini etkilemektedir.</a:t>
            </a:r>
          </a:p>
          <a:p>
            <a:r>
              <a:rPr lang="tr-TR" dirty="0" smtClean="0"/>
              <a:t>Ailenin düşük gelirli olması bireylerin daha kısa eğitim gerektiren mesleklere yönelmesine neden olabilmektedir.</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Cinsiyet</a:t>
            </a:r>
            <a:endParaRPr lang="tr-TR" b="1" i="1" dirty="0"/>
          </a:p>
        </p:txBody>
      </p:sp>
      <p:sp>
        <p:nvSpPr>
          <p:cNvPr id="3" name="2 İçerik Yer Tutucusu"/>
          <p:cNvSpPr>
            <a:spLocks noGrp="1"/>
          </p:cNvSpPr>
          <p:nvPr>
            <p:ph idx="1"/>
          </p:nvPr>
        </p:nvSpPr>
        <p:spPr/>
        <p:txBody>
          <a:bodyPr/>
          <a:lstStyle/>
          <a:p>
            <a:r>
              <a:rPr lang="tr-TR" dirty="0" smtClean="0"/>
              <a:t>İçinde yaşanılan kültürün cinsiyete dayalı algılamaları yine bu süreçte etkilidir. Örneğin; öğretmenlik mesleğinde bayanların çoğunlukta olması cinsiyetin meslek seçimi üzerindeki etkilerine örnektir.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 Seçim Süreci</a:t>
            </a:r>
            <a:endParaRPr lang="tr-TR" dirty="0"/>
          </a:p>
        </p:txBody>
      </p:sp>
      <p:sp>
        <p:nvSpPr>
          <p:cNvPr id="3" name="2 İçerik Yer Tutucusu"/>
          <p:cNvSpPr>
            <a:spLocks noGrp="1"/>
          </p:cNvSpPr>
          <p:nvPr>
            <p:ph idx="1"/>
          </p:nvPr>
        </p:nvSpPr>
        <p:spPr/>
        <p:txBody>
          <a:bodyPr>
            <a:normAutofit/>
          </a:bodyPr>
          <a:lstStyle/>
          <a:p>
            <a:pPr>
              <a:buFont typeface="Monotype Sorts"/>
              <a:buNone/>
            </a:pPr>
            <a:r>
              <a:rPr lang="tr-TR" dirty="0" smtClean="0">
                <a:latin typeface="Comic Sans MS" pitchFamily="66" charset="0"/>
              </a:rPr>
              <a:t>Kariyer gelişim sürecinizin en önemli aşamalarından birisi meslek </a:t>
            </a:r>
          </a:p>
          <a:p>
            <a:pPr>
              <a:buFont typeface="Monotype Sorts"/>
              <a:buNone/>
            </a:pPr>
            <a:r>
              <a:rPr lang="tr-TR" dirty="0" smtClean="0">
                <a:latin typeface="Comic Sans MS" pitchFamily="66" charset="0"/>
              </a:rPr>
              <a:t>seçimidir. Meslek seçimimizi ne kadar bilinçli yaparsak, iş hayatımızda </a:t>
            </a:r>
          </a:p>
          <a:p>
            <a:pPr>
              <a:buFont typeface="Monotype Sorts"/>
              <a:buNone/>
            </a:pPr>
            <a:r>
              <a:rPr lang="tr-TR" dirty="0" smtClean="0">
                <a:latin typeface="Comic Sans MS" pitchFamily="66" charset="0"/>
              </a:rPr>
              <a:t>da o kadar verimli, başarılı ve mutlu oluruz.  Meslek seçim sürecinin sağlıklı ve doğru işleyebilmesi de doğru alan seçiminden geçmektedir.</a:t>
            </a:r>
          </a:p>
          <a:p>
            <a:pPr>
              <a:buFont typeface="Monotype Sorts"/>
              <a:buNone/>
            </a:pPr>
            <a:endParaRPr lang="tr-TR" dirty="0" smtClean="0">
              <a:latin typeface="Comic Sans MS" pitchFamily="66" charset="0"/>
            </a:endParaRPr>
          </a:p>
          <a:p>
            <a:pPr>
              <a:buFont typeface="Monotype Sorts"/>
              <a:buNone/>
            </a:pPr>
            <a:endParaRPr lang="tr-TR" dirty="0" smtClean="0">
              <a:latin typeface="Comic Sans MS" pitchFamily="66" charset="0"/>
            </a:endParaRPr>
          </a:p>
          <a:p>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3568" y="476672"/>
            <a:ext cx="4714908"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Karİyer </a:t>
            </a:r>
            <a:r>
              <a:rPr lang="tr-TR" sz="4400" b="1" cap="all" dirty="0" err="1"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çİzgİsİ</a:t>
            </a:r>
            <a:endParaRPr lang="tr-T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cxnSp>
        <p:nvCxnSpPr>
          <p:cNvPr id="6" name="5 Düz Ok Bağlayıcısı"/>
          <p:cNvCxnSpPr/>
          <p:nvPr/>
        </p:nvCxnSpPr>
        <p:spPr>
          <a:xfrm>
            <a:off x="1357290" y="3606945"/>
            <a:ext cx="5786478" cy="158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12" name="11 Oval"/>
          <p:cNvSpPr/>
          <p:nvPr/>
        </p:nvSpPr>
        <p:spPr>
          <a:xfrm>
            <a:off x="2214546" y="3535507"/>
            <a:ext cx="142876" cy="2143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Oval"/>
          <p:cNvSpPr/>
          <p:nvPr/>
        </p:nvSpPr>
        <p:spPr>
          <a:xfrm>
            <a:off x="3286116" y="3535507"/>
            <a:ext cx="142876" cy="2143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rot="20120010">
            <a:off x="1874054" y="2470988"/>
            <a:ext cx="1306794" cy="830997"/>
          </a:xfrm>
          <a:prstGeom prst="rect">
            <a:avLst/>
          </a:prstGeom>
          <a:noFill/>
        </p:spPr>
        <p:txBody>
          <a:bodyPr wrap="square" rtlCol="0">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Kendini Tanıma</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14 Metin kutusu"/>
          <p:cNvSpPr txBox="1"/>
          <p:nvPr/>
        </p:nvSpPr>
        <p:spPr>
          <a:xfrm rot="20120010">
            <a:off x="3243480" y="2647495"/>
            <a:ext cx="1817571" cy="461665"/>
          </a:xfrm>
          <a:prstGeom prst="rect">
            <a:avLst/>
          </a:prstGeom>
          <a:noFill/>
        </p:spPr>
        <p:txBody>
          <a:bodyPr wrap="square" rtlCol="0">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Alan Seçimi</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15 Oval"/>
          <p:cNvSpPr/>
          <p:nvPr/>
        </p:nvSpPr>
        <p:spPr>
          <a:xfrm>
            <a:off x="5214942" y="3535507"/>
            <a:ext cx="142876" cy="2143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rot="20120010">
            <a:off x="5169910" y="2459532"/>
            <a:ext cx="1817571" cy="830997"/>
          </a:xfrm>
          <a:prstGeom prst="rect">
            <a:avLst/>
          </a:prstGeom>
          <a:noFill/>
        </p:spPr>
        <p:txBody>
          <a:bodyPr wrap="square" rtlCol="0">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 Değerleri</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17 Aşağı Ok"/>
          <p:cNvSpPr/>
          <p:nvPr/>
        </p:nvSpPr>
        <p:spPr>
          <a:xfrm flipV="1">
            <a:off x="3214678" y="3892697"/>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7286644" y="3357562"/>
            <a:ext cx="1500198" cy="461665"/>
          </a:xfrm>
          <a:prstGeom prst="rect">
            <a:avLst/>
          </a:prstGeom>
          <a:solidFill>
            <a:schemeClr val="tx1"/>
          </a:solidFill>
        </p:spPr>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rPr>
              <a:t>KARİYER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endParaRPr>
          </a:p>
        </p:txBody>
      </p:sp>
      <p:pic>
        <p:nvPicPr>
          <p:cNvPr id="20" name="19 Resim" descr="başarı.jpg"/>
          <p:cNvPicPr>
            <a:picLocks noChangeAspect="1"/>
          </p:cNvPicPr>
          <p:nvPr/>
        </p:nvPicPr>
        <p:blipFill>
          <a:blip r:embed="rId2" cstate="print"/>
          <a:stretch>
            <a:fillRect/>
          </a:stretch>
        </p:blipFill>
        <p:spPr>
          <a:xfrm>
            <a:off x="571472" y="4286256"/>
            <a:ext cx="1500198" cy="22052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pPr marL="0" indent="0">
              <a:buNone/>
            </a:pPr>
            <a:r>
              <a:rPr lang="tr-TR" dirty="0" smtClean="0"/>
              <a:t>Meslek: Bir kimsenin hayatını kazanmak için yaptığı, diğer insanlara yararlı bir hizmet ya da ürün sağlamaya yönelik olan, kuralları toplumca belirlenmiş ve belli bir eğitimle kazanılan bilgi ve becerilere dayalı etkinlikler bütünüdür. (</a:t>
            </a:r>
            <a:r>
              <a:rPr lang="tr-TR" dirty="0" err="1" smtClean="0"/>
              <a:t>yeşilyaprak</a:t>
            </a:r>
            <a:r>
              <a:rPr lang="tr-TR" dirty="0" smtClean="0"/>
              <a:t>, 2012)</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5" y="3573016"/>
            <a:ext cx="5256585" cy="2376264"/>
          </a:xfrm>
          <a:prstGeom prst="rect">
            <a:avLst/>
          </a:prstGeom>
        </p:spPr>
      </p:pic>
    </p:spTree>
    <p:extLst>
      <p:ext uri="{BB962C8B-B14F-4D97-AF65-F5344CB8AC3E}">
        <p14:creationId xmlns:p14="http://schemas.microsoft.com/office/powerpoint/2010/main" xmlns="" val="544523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5857916" cy="769441"/>
          </a:xfrm>
          <a:prstGeom prst="rect">
            <a:avLst/>
          </a:prstGeom>
          <a:noFill/>
        </p:spPr>
        <p:txBody>
          <a:bodyPr wrap="square" rtlCol="0">
            <a:spAutoFit/>
          </a:bodyPr>
          <a:lstStyle/>
          <a:p>
            <a:r>
              <a:rPr lang="tr-TR" sz="44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rPr>
              <a:t>YanlIŞ</a:t>
            </a:r>
            <a:r>
              <a:rPr lang="tr-TR"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ALAN SEÇİMİ</a:t>
            </a:r>
            <a:endParaRPr lang="tr-TR" sz="4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21" name="20 Metin kutusu"/>
          <p:cNvSpPr txBox="1"/>
          <p:nvPr/>
        </p:nvSpPr>
        <p:spPr>
          <a:xfrm>
            <a:off x="714348" y="2000240"/>
            <a:ext cx="4857784" cy="3970318"/>
          </a:xfrm>
          <a:prstGeom prst="rect">
            <a:avLst/>
          </a:prstGeom>
          <a:noFill/>
        </p:spPr>
        <p:txBody>
          <a:bodyPr wrap="square" rtlCol="0">
            <a:spAutoFit/>
          </a:bodyPr>
          <a:lstStyle/>
          <a:p>
            <a:pPr algn="just">
              <a:buFont typeface="Arial" pitchFamily="34" charset="0"/>
              <a:buChar char="•"/>
            </a:pPr>
            <a:r>
              <a:rPr lang="tr-TR" sz="2800" b="1" i="1" dirty="0" smtClean="0">
                <a:ln w="1905"/>
                <a:solidFill>
                  <a:schemeClr val="accent4">
                    <a:lumMod val="75000"/>
                  </a:schemeClr>
                </a:solidFill>
                <a:effectLst>
                  <a:innerShdw blurRad="69850" dist="43180" dir="5400000">
                    <a:srgbClr val="000000">
                      <a:alpha val="65000"/>
                    </a:srgbClr>
                  </a:innerShdw>
                </a:effectLst>
              </a:rPr>
              <a:t> Düşük lise notları</a:t>
            </a:r>
          </a:p>
          <a:p>
            <a:pPr algn="just">
              <a:buFont typeface="Arial" pitchFamily="34" charset="0"/>
              <a:buChar char="•"/>
            </a:pPr>
            <a:endPar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Font typeface="Arial" pitchFamily="34" charset="0"/>
              <a:buChar char="•"/>
            </a:pPr>
            <a:r>
              <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800" b="1" i="1" dirty="0" smtClean="0">
                <a:ln w="1905"/>
                <a:solidFill>
                  <a:schemeClr val="accent2">
                    <a:lumMod val="60000"/>
                    <a:lumOff val="40000"/>
                  </a:schemeClr>
                </a:solidFill>
                <a:effectLst>
                  <a:innerShdw blurRad="69850" dist="43180" dir="5400000">
                    <a:srgbClr val="000000">
                      <a:alpha val="65000"/>
                    </a:srgbClr>
                  </a:innerShdw>
                </a:effectLst>
              </a:rPr>
              <a:t>Düşük üniversite puanı</a:t>
            </a:r>
          </a:p>
          <a:p>
            <a:pPr algn="just">
              <a:buFont typeface="Arial" pitchFamily="34" charset="0"/>
              <a:buChar char="•"/>
            </a:pPr>
            <a:endPar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Font typeface="Arial" pitchFamily="34" charset="0"/>
              <a:buChar char="•"/>
            </a:pPr>
            <a:r>
              <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800" b="1" i="1" dirty="0" smtClean="0">
                <a:ln w="1905"/>
                <a:solidFill>
                  <a:srgbClr val="002060"/>
                </a:solidFill>
                <a:effectLst>
                  <a:innerShdw blurRad="69850" dist="43180" dir="5400000">
                    <a:srgbClr val="000000">
                      <a:alpha val="65000"/>
                    </a:srgbClr>
                  </a:innerShdw>
                </a:effectLst>
              </a:rPr>
              <a:t>Yanlış meslek seçimi</a:t>
            </a:r>
          </a:p>
          <a:p>
            <a:pPr algn="just">
              <a:buFont typeface="Arial" pitchFamily="34" charset="0"/>
              <a:buChar char="•"/>
            </a:pPr>
            <a:endPar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Font typeface="Arial" pitchFamily="34" charset="0"/>
              <a:buChar char="•"/>
            </a:pPr>
            <a:r>
              <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800" b="1" i="1" dirty="0" smtClean="0">
                <a:ln w="1905"/>
                <a:solidFill>
                  <a:srgbClr val="00B050"/>
                </a:solidFill>
                <a:effectLst>
                  <a:innerShdw blurRad="69850" dist="43180" dir="5400000">
                    <a:srgbClr val="000000">
                      <a:alpha val="65000"/>
                    </a:srgbClr>
                  </a:innerShdw>
                </a:effectLst>
              </a:rPr>
              <a:t>Başarısız kariyer girişimleri</a:t>
            </a:r>
          </a:p>
          <a:p>
            <a:pPr algn="just">
              <a:buFont typeface="Arial" pitchFamily="34" charset="0"/>
              <a:buChar char="•"/>
            </a:pPr>
            <a:endPar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Font typeface="Arial" pitchFamily="34" charset="0"/>
              <a:buChar char="•"/>
            </a:pPr>
            <a:r>
              <a:rPr lang="tr-TR"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800" b="1" i="1" dirty="0" smtClean="0">
                <a:ln w="1905"/>
                <a:effectLst>
                  <a:innerShdw blurRad="69850" dist="43180" dir="5400000">
                    <a:srgbClr val="000000">
                      <a:alpha val="65000"/>
                    </a:srgbClr>
                  </a:innerShdw>
                </a:effectLst>
              </a:rPr>
              <a:t>Mutsuz insan</a:t>
            </a:r>
          </a:p>
        </p:txBody>
      </p:sp>
      <p:pic>
        <p:nvPicPr>
          <p:cNvPr id="22" name="21 Resim" descr="üzgün.jpg"/>
          <p:cNvPicPr>
            <a:picLocks noChangeAspect="1"/>
          </p:cNvPicPr>
          <p:nvPr/>
        </p:nvPicPr>
        <p:blipFill>
          <a:blip r:embed="rId2" cstate="print"/>
          <a:stretch>
            <a:fillRect/>
          </a:stretch>
        </p:blipFill>
        <p:spPr>
          <a:xfrm>
            <a:off x="6286512" y="3500438"/>
            <a:ext cx="219383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4714908"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alanlar</a:t>
            </a:r>
            <a:endParaRPr lang="tr-T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graphicFrame>
        <p:nvGraphicFramePr>
          <p:cNvPr id="11" name="10 Diyagram"/>
          <p:cNvGraphicFramePr/>
          <p:nvPr/>
        </p:nvGraphicFramePr>
        <p:xfrm>
          <a:off x="1643042" y="2285992"/>
          <a:ext cx="6429420" cy="331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18 Resim" descr="anahtar 2.jpg"/>
          <p:cNvPicPr>
            <a:picLocks noChangeAspect="1"/>
          </p:cNvPicPr>
          <p:nvPr/>
        </p:nvPicPr>
        <p:blipFill>
          <a:blip r:embed="rId7" cstate="print"/>
          <a:stretch>
            <a:fillRect/>
          </a:stretch>
        </p:blipFill>
        <p:spPr>
          <a:xfrm>
            <a:off x="428596" y="4929198"/>
            <a:ext cx="1547810" cy="15478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5857916"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TS </a:t>
            </a:r>
            <a:r>
              <a:rPr lang="tr-TR"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(Türkçe-sosyal)</a:t>
            </a:r>
            <a:endParaRPr lang="tr-TR" sz="3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4 Metin kutusu"/>
          <p:cNvSpPr txBox="1"/>
          <p:nvPr/>
        </p:nvSpPr>
        <p:spPr>
          <a:xfrm>
            <a:off x="714348" y="2000240"/>
            <a:ext cx="4857784" cy="3785652"/>
          </a:xfrm>
          <a:prstGeom prst="rect">
            <a:avLst/>
          </a:prstGeom>
          <a:noFill/>
        </p:spPr>
        <p:txBody>
          <a:bodyPr wrap="square" rtlCol="0">
            <a:spAutoFit/>
          </a:bodyPr>
          <a:lstStyle/>
          <a:p>
            <a:pPr>
              <a:buFont typeface="Arial" pitchFamily="34" charset="0"/>
              <a:buChar char="•"/>
            </a:pPr>
            <a:r>
              <a:rPr lang="tr-TR" sz="2400" i="1" dirty="0" smtClean="0">
                <a:latin typeface="Candara" pitchFamily="34" charset="0"/>
              </a:rPr>
              <a:t> Coğrafya</a:t>
            </a:r>
          </a:p>
          <a:p>
            <a:pPr>
              <a:buFont typeface="Arial" pitchFamily="34" charset="0"/>
              <a:buChar char="•"/>
            </a:pPr>
            <a:r>
              <a:rPr lang="tr-TR" sz="2400" i="1" dirty="0" smtClean="0">
                <a:latin typeface="Candara" pitchFamily="34" charset="0"/>
              </a:rPr>
              <a:t> Coğrafya Öğretmenliği</a:t>
            </a:r>
          </a:p>
          <a:p>
            <a:pPr>
              <a:buFont typeface="Arial" pitchFamily="34" charset="0"/>
              <a:buChar char="•"/>
            </a:pPr>
            <a:r>
              <a:rPr lang="tr-TR" sz="2400" i="1" dirty="0" smtClean="0">
                <a:latin typeface="Candara" pitchFamily="34" charset="0"/>
              </a:rPr>
              <a:t> Felsefe Grubu Öğretmenliği</a:t>
            </a:r>
          </a:p>
          <a:p>
            <a:pPr>
              <a:buFont typeface="Arial" pitchFamily="34" charset="0"/>
              <a:buChar char="•"/>
            </a:pPr>
            <a:r>
              <a:rPr lang="tr-TR" sz="2400" i="1" dirty="0">
                <a:latin typeface="Candara" pitchFamily="34" charset="0"/>
              </a:rPr>
              <a:t> </a:t>
            </a:r>
            <a:r>
              <a:rPr lang="tr-TR" sz="2400" i="1" dirty="0" smtClean="0">
                <a:latin typeface="Candara" pitchFamily="34" charset="0"/>
              </a:rPr>
              <a:t>Halkla İlişkiler ve Reklamcılık</a:t>
            </a:r>
          </a:p>
          <a:p>
            <a:pPr>
              <a:buFont typeface="Arial" pitchFamily="34" charset="0"/>
              <a:buChar char="•"/>
            </a:pPr>
            <a:r>
              <a:rPr lang="tr-TR" sz="2400" i="1" dirty="0">
                <a:latin typeface="Candara" pitchFamily="34" charset="0"/>
              </a:rPr>
              <a:t> </a:t>
            </a:r>
            <a:r>
              <a:rPr lang="tr-TR" sz="2400" i="1" dirty="0" smtClean="0">
                <a:latin typeface="Candara" pitchFamily="34" charset="0"/>
              </a:rPr>
              <a:t>Tarih</a:t>
            </a:r>
          </a:p>
          <a:p>
            <a:pPr>
              <a:buFont typeface="Arial" pitchFamily="34" charset="0"/>
              <a:buChar char="•"/>
            </a:pPr>
            <a:r>
              <a:rPr lang="tr-TR" sz="2400" i="1" dirty="0">
                <a:latin typeface="Candara" pitchFamily="34" charset="0"/>
              </a:rPr>
              <a:t> </a:t>
            </a:r>
            <a:r>
              <a:rPr lang="tr-TR" sz="2400" i="1" dirty="0" smtClean="0">
                <a:latin typeface="Candara" pitchFamily="34" charset="0"/>
              </a:rPr>
              <a:t>Tarih Öğretmenliği</a:t>
            </a:r>
          </a:p>
          <a:p>
            <a:pPr>
              <a:buFont typeface="Arial" pitchFamily="34" charset="0"/>
              <a:buChar char="•"/>
            </a:pPr>
            <a:r>
              <a:rPr lang="tr-TR" sz="2400" i="1" dirty="0" smtClean="0">
                <a:latin typeface="Candara" pitchFamily="34" charset="0"/>
              </a:rPr>
              <a:t> Türk Dili ve Edebiyatı</a:t>
            </a:r>
          </a:p>
          <a:p>
            <a:pPr>
              <a:buFont typeface="Arial" pitchFamily="34" charset="0"/>
              <a:buChar char="•"/>
            </a:pPr>
            <a:r>
              <a:rPr lang="tr-TR" sz="2400" i="1" dirty="0" smtClean="0">
                <a:latin typeface="Candara" pitchFamily="34" charset="0"/>
              </a:rPr>
              <a:t> Türk Dili ve Edebiyatı Öğretmenliği</a:t>
            </a:r>
          </a:p>
          <a:p>
            <a:pPr>
              <a:buFont typeface="Arial" pitchFamily="34" charset="0"/>
              <a:buChar char="•"/>
            </a:pPr>
            <a:r>
              <a:rPr lang="tr-TR" sz="2400" i="1" dirty="0">
                <a:latin typeface="Candara" pitchFamily="34" charset="0"/>
              </a:rPr>
              <a:t> </a:t>
            </a:r>
            <a:r>
              <a:rPr lang="tr-TR" sz="2400" i="1" dirty="0" smtClean="0">
                <a:latin typeface="Candara" pitchFamily="34" charset="0"/>
              </a:rPr>
              <a:t>Radyo, Sinema, Televizyon</a:t>
            </a:r>
          </a:p>
          <a:p>
            <a:pPr>
              <a:buFont typeface="Arial" pitchFamily="34" charset="0"/>
              <a:buChar char="•"/>
            </a:pPr>
            <a:r>
              <a:rPr lang="tr-TR" sz="2400" i="1" dirty="0">
                <a:latin typeface="Candara" pitchFamily="34" charset="0"/>
              </a:rPr>
              <a:t> </a:t>
            </a:r>
            <a:r>
              <a:rPr lang="tr-TR" sz="2400" i="1" dirty="0" smtClean="0">
                <a:latin typeface="Candara" pitchFamily="34" charset="0"/>
              </a:rPr>
              <a:t>Sosyal Bilgiler Öğretmenliği</a:t>
            </a:r>
            <a:endParaRPr lang="tr-TR" sz="2400" i="1" dirty="0">
              <a:latin typeface="Candara" pitchFamily="34" charset="0"/>
            </a:endParaRPr>
          </a:p>
        </p:txBody>
      </p:sp>
      <p:pic>
        <p:nvPicPr>
          <p:cNvPr id="6" name="5 Resim" descr="damla.jpg"/>
          <p:cNvPicPr>
            <a:picLocks noChangeAspect="1"/>
          </p:cNvPicPr>
          <p:nvPr/>
        </p:nvPicPr>
        <p:blipFill>
          <a:blip r:embed="rId2" cstate="print"/>
          <a:stretch>
            <a:fillRect/>
          </a:stretch>
        </p:blipFill>
        <p:spPr>
          <a:xfrm>
            <a:off x="6715140" y="4642251"/>
            <a:ext cx="1845764" cy="15728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7286676"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TM </a:t>
            </a:r>
            <a:r>
              <a:rPr lang="tr-TR"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(Türkçe-MATEMATİK)</a:t>
            </a:r>
            <a:endParaRPr lang="tr-TR"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4 Metin kutusu"/>
          <p:cNvSpPr txBox="1"/>
          <p:nvPr/>
        </p:nvSpPr>
        <p:spPr>
          <a:xfrm>
            <a:off x="714348" y="1928802"/>
            <a:ext cx="5072098" cy="4524315"/>
          </a:xfrm>
          <a:prstGeom prst="rect">
            <a:avLst/>
          </a:prstGeom>
          <a:noFill/>
        </p:spPr>
        <p:txBody>
          <a:bodyPr wrap="square" rtlCol="0">
            <a:spAutoFit/>
          </a:bodyPr>
          <a:lstStyle/>
          <a:p>
            <a:pPr>
              <a:buFont typeface="Arial" pitchFamily="34" charset="0"/>
              <a:buChar char="•"/>
            </a:pPr>
            <a:r>
              <a:rPr lang="tr-TR" sz="2400" i="1" dirty="0" smtClean="0">
                <a:latin typeface="Candara" pitchFamily="34" charset="0"/>
              </a:rPr>
              <a:t> Bankacılık ve Finans</a:t>
            </a:r>
          </a:p>
          <a:p>
            <a:pPr>
              <a:buFont typeface="Arial" pitchFamily="34" charset="0"/>
              <a:buChar char="•"/>
            </a:pPr>
            <a:r>
              <a:rPr lang="tr-TR" sz="2400" i="1" dirty="0" smtClean="0">
                <a:latin typeface="Candara" pitchFamily="34" charset="0"/>
              </a:rPr>
              <a:t> Çocuk Gelişimi</a:t>
            </a:r>
          </a:p>
          <a:p>
            <a:pPr>
              <a:buFont typeface="Arial" pitchFamily="34" charset="0"/>
              <a:buChar char="•"/>
            </a:pPr>
            <a:r>
              <a:rPr lang="tr-TR" sz="2400" i="1" dirty="0" smtClean="0">
                <a:latin typeface="Candara" pitchFamily="34" charset="0"/>
              </a:rPr>
              <a:t> Ekonomi</a:t>
            </a:r>
          </a:p>
          <a:p>
            <a:pPr>
              <a:buFont typeface="Arial" pitchFamily="34" charset="0"/>
              <a:buChar char="•"/>
            </a:pPr>
            <a:r>
              <a:rPr lang="tr-TR" sz="2400" i="1" dirty="0">
                <a:latin typeface="Candara" pitchFamily="34" charset="0"/>
              </a:rPr>
              <a:t> </a:t>
            </a:r>
            <a:r>
              <a:rPr lang="tr-TR" sz="2400" i="1" dirty="0" smtClean="0">
                <a:latin typeface="Candara" pitchFamily="34" charset="0"/>
              </a:rPr>
              <a:t>Hukuk</a:t>
            </a:r>
          </a:p>
          <a:p>
            <a:pPr>
              <a:buFont typeface="Arial" pitchFamily="34" charset="0"/>
              <a:buChar char="•"/>
            </a:pPr>
            <a:r>
              <a:rPr lang="tr-TR" sz="2400" i="1" dirty="0">
                <a:latin typeface="Candara" pitchFamily="34" charset="0"/>
              </a:rPr>
              <a:t> </a:t>
            </a:r>
            <a:r>
              <a:rPr lang="tr-TR" sz="2400" i="1" dirty="0" smtClean="0">
                <a:latin typeface="Candara" pitchFamily="34" charset="0"/>
              </a:rPr>
              <a:t>İktisat</a:t>
            </a:r>
          </a:p>
          <a:p>
            <a:pPr>
              <a:buFont typeface="Arial" pitchFamily="34" charset="0"/>
              <a:buChar char="•"/>
            </a:pPr>
            <a:r>
              <a:rPr lang="tr-TR" sz="2400" i="1" dirty="0" smtClean="0">
                <a:latin typeface="Candara" pitchFamily="34" charset="0"/>
              </a:rPr>
              <a:t> İşletme</a:t>
            </a:r>
          </a:p>
          <a:p>
            <a:pPr>
              <a:buFont typeface="Arial" pitchFamily="34" charset="0"/>
              <a:buChar char="•"/>
            </a:pPr>
            <a:r>
              <a:rPr lang="tr-TR" sz="2400" i="1" dirty="0" smtClean="0">
                <a:latin typeface="Candara" pitchFamily="34" charset="0"/>
              </a:rPr>
              <a:t> Okul Öncesi Öğretmenliği</a:t>
            </a:r>
          </a:p>
          <a:p>
            <a:pPr>
              <a:buFont typeface="Arial" pitchFamily="34" charset="0"/>
              <a:buChar char="•"/>
            </a:pPr>
            <a:r>
              <a:rPr lang="tr-TR" sz="2400" i="1" dirty="0">
                <a:latin typeface="Candara" pitchFamily="34" charset="0"/>
              </a:rPr>
              <a:t> </a:t>
            </a:r>
            <a:r>
              <a:rPr lang="tr-TR" sz="2400" i="1" dirty="0" smtClean="0">
                <a:latin typeface="Candara" pitchFamily="34" charset="0"/>
              </a:rPr>
              <a:t>Rehberlik ve Psikolojik Danışmanlık</a:t>
            </a:r>
          </a:p>
          <a:p>
            <a:pPr>
              <a:buFont typeface="Arial" pitchFamily="34" charset="0"/>
              <a:buChar char="•"/>
            </a:pPr>
            <a:r>
              <a:rPr lang="tr-TR" sz="2400" i="1" dirty="0">
                <a:latin typeface="Candara" pitchFamily="34" charset="0"/>
              </a:rPr>
              <a:t> </a:t>
            </a:r>
            <a:r>
              <a:rPr lang="tr-TR" sz="2400" i="1" dirty="0" smtClean="0">
                <a:latin typeface="Candara" pitchFamily="34" charset="0"/>
              </a:rPr>
              <a:t>Psikoloji</a:t>
            </a:r>
          </a:p>
          <a:p>
            <a:pPr>
              <a:buFont typeface="Arial" pitchFamily="34" charset="0"/>
              <a:buChar char="•"/>
            </a:pPr>
            <a:r>
              <a:rPr lang="tr-TR" sz="2400" i="1" dirty="0">
                <a:latin typeface="Candara" pitchFamily="34" charset="0"/>
              </a:rPr>
              <a:t> </a:t>
            </a:r>
            <a:r>
              <a:rPr lang="tr-TR" sz="2400" i="1" dirty="0" smtClean="0">
                <a:latin typeface="Candara" pitchFamily="34" charset="0"/>
              </a:rPr>
              <a:t>Sınıf Öğretmenliği</a:t>
            </a:r>
          </a:p>
          <a:p>
            <a:pPr>
              <a:buFont typeface="Arial" pitchFamily="34" charset="0"/>
              <a:buChar char="•"/>
            </a:pPr>
            <a:r>
              <a:rPr lang="tr-TR" sz="2400" i="1" dirty="0">
                <a:latin typeface="Candara" pitchFamily="34" charset="0"/>
              </a:rPr>
              <a:t> </a:t>
            </a:r>
            <a:r>
              <a:rPr lang="tr-TR" sz="2400" i="1" dirty="0" smtClean="0">
                <a:latin typeface="Candara" pitchFamily="34" charset="0"/>
              </a:rPr>
              <a:t>Siyaset Bilimi </a:t>
            </a:r>
          </a:p>
          <a:p>
            <a:pPr>
              <a:buFont typeface="Arial" pitchFamily="34" charset="0"/>
              <a:buChar char="•"/>
            </a:pPr>
            <a:r>
              <a:rPr lang="tr-TR" sz="2400" i="1" dirty="0" smtClean="0">
                <a:latin typeface="Candara" pitchFamily="34" charset="0"/>
              </a:rPr>
              <a:t> Uluslararası İlişkiler</a:t>
            </a:r>
            <a:endParaRPr lang="tr-TR" sz="2400" i="1" dirty="0">
              <a:latin typeface="Candara" pitchFamily="34" charset="0"/>
            </a:endParaRPr>
          </a:p>
        </p:txBody>
      </p:sp>
      <p:pic>
        <p:nvPicPr>
          <p:cNvPr id="6" name="5 Resim" descr="damla.jpg"/>
          <p:cNvPicPr>
            <a:picLocks noChangeAspect="1"/>
          </p:cNvPicPr>
          <p:nvPr/>
        </p:nvPicPr>
        <p:blipFill>
          <a:blip r:embed="rId2" cstate="print"/>
          <a:stretch>
            <a:fillRect/>
          </a:stretch>
        </p:blipFill>
        <p:spPr>
          <a:xfrm>
            <a:off x="6411020" y="3929066"/>
            <a:ext cx="1882500" cy="2239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7286676"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MF </a:t>
            </a:r>
            <a:r>
              <a:rPr lang="tr-TR"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(MATEMATİK-FEN)</a:t>
            </a:r>
            <a:endParaRPr lang="tr-TR"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4 Metin kutusu"/>
          <p:cNvSpPr txBox="1"/>
          <p:nvPr/>
        </p:nvSpPr>
        <p:spPr>
          <a:xfrm>
            <a:off x="714348" y="1928802"/>
            <a:ext cx="5072098" cy="3046988"/>
          </a:xfrm>
          <a:prstGeom prst="rect">
            <a:avLst/>
          </a:prstGeom>
          <a:noFill/>
        </p:spPr>
        <p:txBody>
          <a:bodyPr wrap="square" rtlCol="0">
            <a:spAutoFit/>
          </a:bodyPr>
          <a:lstStyle/>
          <a:p>
            <a:pPr>
              <a:buFont typeface="Arial" pitchFamily="34" charset="0"/>
              <a:buChar char="•"/>
            </a:pPr>
            <a:r>
              <a:rPr lang="tr-TR" sz="2400" i="1" dirty="0" smtClean="0">
                <a:latin typeface="Candara" pitchFamily="34" charset="0"/>
              </a:rPr>
              <a:t> </a:t>
            </a:r>
            <a:r>
              <a:rPr lang="tr-TR" sz="2400" i="1" dirty="0" smtClean="0"/>
              <a:t>Fizik / Öğretmenliği</a:t>
            </a:r>
          </a:p>
          <a:p>
            <a:pPr>
              <a:buFont typeface="Arial" pitchFamily="34" charset="0"/>
              <a:buChar char="•"/>
            </a:pPr>
            <a:r>
              <a:rPr lang="tr-TR" sz="2400" i="1" dirty="0" smtClean="0"/>
              <a:t> Kimya / Öğretmenliği</a:t>
            </a:r>
          </a:p>
          <a:p>
            <a:pPr>
              <a:buFont typeface="Arial" pitchFamily="34" charset="0"/>
              <a:buChar char="•"/>
            </a:pPr>
            <a:r>
              <a:rPr lang="tr-TR" sz="2400" i="1" dirty="0" smtClean="0"/>
              <a:t> Biyoloji / Öğretmenliği</a:t>
            </a:r>
          </a:p>
          <a:p>
            <a:pPr>
              <a:buFont typeface="Arial" pitchFamily="34" charset="0"/>
              <a:buChar char="•"/>
            </a:pPr>
            <a:r>
              <a:rPr lang="tr-TR" sz="2400" i="1" dirty="0" smtClean="0"/>
              <a:t> Matematik / Öğretmenliği</a:t>
            </a:r>
          </a:p>
          <a:p>
            <a:pPr>
              <a:buFont typeface="Arial" pitchFamily="34" charset="0"/>
              <a:buChar char="•"/>
            </a:pPr>
            <a:r>
              <a:rPr lang="tr-TR" sz="2400" i="1" dirty="0"/>
              <a:t> </a:t>
            </a:r>
            <a:r>
              <a:rPr lang="tr-TR" sz="2400" i="1" dirty="0" smtClean="0"/>
              <a:t>Mühendislikler</a:t>
            </a:r>
          </a:p>
          <a:p>
            <a:pPr>
              <a:buFont typeface="Arial" pitchFamily="34" charset="0"/>
              <a:buChar char="•"/>
            </a:pPr>
            <a:r>
              <a:rPr lang="tr-TR" sz="2400" i="1" dirty="0" smtClean="0"/>
              <a:t> Mimarlık</a:t>
            </a:r>
          </a:p>
          <a:p>
            <a:pPr>
              <a:buFont typeface="Arial" pitchFamily="34" charset="0"/>
              <a:buChar char="•"/>
            </a:pPr>
            <a:r>
              <a:rPr lang="tr-TR" sz="2400" i="1" dirty="0" smtClean="0"/>
              <a:t> Tıp</a:t>
            </a:r>
          </a:p>
          <a:p>
            <a:pPr>
              <a:buFont typeface="Arial" pitchFamily="34" charset="0"/>
              <a:buChar char="•"/>
            </a:pPr>
            <a:r>
              <a:rPr lang="tr-TR" sz="2400" i="1" dirty="0" smtClean="0"/>
              <a:t> Hemşirelik / Ebelik</a:t>
            </a:r>
          </a:p>
        </p:txBody>
      </p:sp>
      <p:pic>
        <p:nvPicPr>
          <p:cNvPr id="6" name="5 Resim" descr="damla.jpg"/>
          <p:cNvPicPr>
            <a:picLocks noChangeAspect="1"/>
          </p:cNvPicPr>
          <p:nvPr/>
        </p:nvPicPr>
        <p:blipFill>
          <a:blip r:embed="rId2" cstate="print"/>
          <a:stretch>
            <a:fillRect/>
          </a:stretch>
        </p:blipFill>
        <p:spPr>
          <a:xfrm>
            <a:off x="6929454" y="3429000"/>
            <a:ext cx="1399449" cy="2529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357166"/>
            <a:ext cx="7286676" cy="769441"/>
          </a:xfrm>
          <a:prstGeom prst="rect">
            <a:avLst/>
          </a:prstGeom>
          <a:noFill/>
        </p:spPr>
        <p:txBody>
          <a:bodyPr wrap="square" rtlCol="0">
            <a:spAutoFit/>
          </a:bodyPr>
          <a:lstStyle/>
          <a:p>
            <a:r>
              <a:rPr lang="tr-TR"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DİL</a:t>
            </a:r>
            <a:endParaRPr lang="tr-TR"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4 Metin kutusu"/>
          <p:cNvSpPr txBox="1"/>
          <p:nvPr/>
        </p:nvSpPr>
        <p:spPr>
          <a:xfrm>
            <a:off x="714348" y="1928802"/>
            <a:ext cx="5072098" cy="2246769"/>
          </a:xfrm>
          <a:prstGeom prst="rect">
            <a:avLst/>
          </a:prstGeom>
          <a:noFill/>
        </p:spPr>
        <p:txBody>
          <a:bodyPr wrap="square" rtlCol="0">
            <a:spAutoFit/>
          </a:bodyPr>
          <a:lstStyle/>
          <a:p>
            <a:pPr>
              <a:buFont typeface="Arial" pitchFamily="34" charset="0"/>
              <a:buChar char="•"/>
            </a:pPr>
            <a:r>
              <a:rPr lang="tr-TR" sz="2400" i="1" dirty="0" smtClean="0">
                <a:latin typeface="Candara" pitchFamily="34" charset="0"/>
              </a:rPr>
              <a:t> </a:t>
            </a:r>
            <a:r>
              <a:rPr lang="tr-TR" sz="2800" i="1" dirty="0" smtClean="0"/>
              <a:t>Alman Öğretmenliği</a:t>
            </a:r>
          </a:p>
          <a:p>
            <a:pPr>
              <a:buFont typeface="Arial" pitchFamily="34" charset="0"/>
              <a:buChar char="•"/>
            </a:pPr>
            <a:r>
              <a:rPr lang="tr-TR" sz="2800" i="1" dirty="0" smtClean="0"/>
              <a:t> </a:t>
            </a:r>
            <a:r>
              <a:rPr lang="tr-TR" sz="2800" i="1" dirty="0" err="1" smtClean="0"/>
              <a:t>Çeviribilim</a:t>
            </a:r>
            <a:endParaRPr lang="tr-TR" sz="2800" i="1" dirty="0" smtClean="0"/>
          </a:p>
          <a:p>
            <a:pPr>
              <a:buFont typeface="Arial" pitchFamily="34" charset="0"/>
              <a:buChar char="•"/>
            </a:pPr>
            <a:r>
              <a:rPr lang="tr-TR" sz="2800" i="1" dirty="0" smtClean="0"/>
              <a:t> Fransızca Öğretmenliği</a:t>
            </a:r>
          </a:p>
          <a:p>
            <a:pPr>
              <a:buFont typeface="Arial" pitchFamily="34" charset="0"/>
              <a:buChar char="•"/>
            </a:pPr>
            <a:r>
              <a:rPr lang="tr-TR" sz="2800" i="1" dirty="0" smtClean="0"/>
              <a:t> İngilizce Öğretmenliği</a:t>
            </a:r>
          </a:p>
          <a:p>
            <a:pPr>
              <a:buFont typeface="Arial" pitchFamily="34" charset="0"/>
              <a:buChar char="•"/>
            </a:pPr>
            <a:r>
              <a:rPr lang="tr-TR" sz="2800" i="1" dirty="0" smtClean="0"/>
              <a:t> Mütercim Tercümanlık</a:t>
            </a:r>
          </a:p>
        </p:txBody>
      </p:sp>
      <p:pic>
        <p:nvPicPr>
          <p:cNvPr id="6" name="5 Resim" descr="damla.jpg"/>
          <p:cNvPicPr>
            <a:picLocks noChangeAspect="1"/>
          </p:cNvPicPr>
          <p:nvPr/>
        </p:nvPicPr>
        <p:blipFill>
          <a:blip r:embed="rId2" cstate="print"/>
          <a:stretch>
            <a:fillRect/>
          </a:stretch>
        </p:blipFill>
        <p:spPr>
          <a:xfrm>
            <a:off x="6357950" y="3994162"/>
            <a:ext cx="1970953" cy="19709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Doğru seçimler başarıyı getirir. Doğru seçim için doğru hedef ilk adımdır.  Hedefleriniz  sizi sonuca götürür. Geleceğe yönelik hedef aşamaları doğru oluşturulduğunda, kişi enerjisini hedefi doğrultusunda çok daha etkin bir biçimde kullanabilir. Başarıya çok daha hızlı ve emin yollardan ulaşabilir.</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990600"/>
            <a:ext cx="5184775" cy="4456113"/>
          </a:xfrm>
          <a:prstGeom prst="rect">
            <a:avLst/>
          </a:prstGeom>
          <a:solidFill>
            <a:srgbClr val="CC0000"/>
          </a:solidFill>
          <a:ln w="9525">
            <a:noFill/>
            <a:miter lim="800000"/>
            <a:headEnd/>
            <a:tailEnd/>
          </a:ln>
          <a:effectLst/>
        </p:spPr>
        <p:txBody>
          <a:bodyPr/>
          <a:lstStyle/>
          <a:p>
            <a:pPr marL="342900" indent="-342900" algn="ctr">
              <a:spcBef>
                <a:spcPct val="20000"/>
              </a:spcBef>
            </a:pPr>
            <a:r>
              <a:rPr lang="tr-TR" sz="3600">
                <a:solidFill>
                  <a:schemeClr val="bg1"/>
                </a:solidFill>
              </a:rPr>
              <a:t>BAŞARACAĞINA İNANAN KİŞİ</a:t>
            </a:r>
          </a:p>
          <a:p>
            <a:pPr marL="342900" indent="-342900">
              <a:spcBef>
                <a:spcPct val="20000"/>
              </a:spcBef>
              <a:buFontTx/>
              <a:buChar char="•"/>
            </a:pPr>
            <a:r>
              <a:rPr lang="tr-TR" sz="2800">
                <a:solidFill>
                  <a:schemeClr val="bg1"/>
                </a:solidFill>
              </a:rPr>
              <a:t>Düşüncesini eyleme dönüştürür.</a:t>
            </a:r>
          </a:p>
          <a:p>
            <a:pPr marL="342900" indent="-342900">
              <a:spcBef>
                <a:spcPct val="20000"/>
              </a:spcBef>
              <a:buFontTx/>
              <a:buChar char="•"/>
            </a:pPr>
            <a:r>
              <a:rPr lang="tr-TR" sz="2800">
                <a:solidFill>
                  <a:schemeClr val="bg1"/>
                </a:solidFill>
              </a:rPr>
              <a:t>Hedeflerini belirler.</a:t>
            </a:r>
          </a:p>
          <a:p>
            <a:pPr marL="342900" indent="-342900">
              <a:spcBef>
                <a:spcPct val="20000"/>
              </a:spcBef>
              <a:buFontTx/>
              <a:buChar char="•"/>
            </a:pPr>
            <a:r>
              <a:rPr lang="tr-TR" sz="2800">
                <a:solidFill>
                  <a:schemeClr val="bg1"/>
                </a:solidFill>
              </a:rPr>
              <a:t>Bilgilerini harekete geçirir.</a:t>
            </a:r>
          </a:p>
          <a:p>
            <a:pPr marL="342900" indent="-342900">
              <a:spcBef>
                <a:spcPct val="20000"/>
              </a:spcBef>
              <a:buFontTx/>
              <a:buChar char="•"/>
            </a:pPr>
            <a:r>
              <a:rPr lang="tr-TR" sz="2800">
                <a:solidFill>
                  <a:schemeClr val="bg1"/>
                </a:solidFill>
              </a:rPr>
              <a:t>Yaşamını planlar.</a:t>
            </a:r>
          </a:p>
          <a:p>
            <a:pPr marL="342900" indent="-342900">
              <a:spcBef>
                <a:spcPct val="20000"/>
              </a:spcBef>
              <a:buFontTx/>
              <a:buChar char="•"/>
            </a:pPr>
            <a:r>
              <a:rPr lang="tr-TR" sz="2800">
                <a:solidFill>
                  <a:schemeClr val="bg1"/>
                </a:solidFill>
              </a:rPr>
              <a:t>Yapabileceğini düşünür.</a:t>
            </a:r>
          </a:p>
        </p:txBody>
      </p:sp>
      <p:pic>
        <p:nvPicPr>
          <p:cNvPr id="24579" name="Picture 3" descr="IMG_0435"/>
          <p:cNvPicPr>
            <a:picLocks noChangeAspect="1" noChangeArrowheads="1"/>
          </p:cNvPicPr>
          <p:nvPr/>
        </p:nvPicPr>
        <p:blipFill>
          <a:blip r:embed="rId2" cstate="print"/>
          <a:srcRect/>
          <a:stretch>
            <a:fillRect/>
          </a:stretch>
        </p:blipFill>
        <p:spPr bwMode="auto">
          <a:xfrm>
            <a:off x="6096000" y="762000"/>
            <a:ext cx="2665413" cy="2025650"/>
          </a:xfrm>
          <a:prstGeom prst="rect">
            <a:avLst/>
          </a:prstGeom>
          <a:noFill/>
          <a:ln w="76200">
            <a:solidFill>
              <a:srgbClr val="000000"/>
            </a:solidFill>
            <a:miter lim="800000"/>
            <a:headEnd/>
            <a:tailEnd/>
          </a:ln>
        </p:spPr>
      </p:pic>
      <p:pic>
        <p:nvPicPr>
          <p:cNvPr id="24580" name="Picture 4" descr="cemyilmaz01"/>
          <p:cNvPicPr>
            <a:picLocks noChangeAspect="1" noChangeArrowheads="1"/>
          </p:cNvPicPr>
          <p:nvPr/>
        </p:nvPicPr>
        <p:blipFill>
          <a:blip r:embed="rId3" cstate="print"/>
          <a:srcRect/>
          <a:stretch>
            <a:fillRect/>
          </a:stretch>
        </p:blipFill>
        <p:spPr bwMode="auto">
          <a:xfrm>
            <a:off x="6096000" y="3505200"/>
            <a:ext cx="2736850" cy="2054225"/>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p:cTn id="12" dur="500" fill="hold"/>
                                        <p:tgtEl>
                                          <p:spTgt spid="24580"/>
                                        </p:tgtEl>
                                        <p:attrNameLst>
                                          <p:attrName>ppt_w</p:attrName>
                                        </p:attrNameLst>
                                      </p:cBhvr>
                                      <p:tavLst>
                                        <p:tav tm="0">
                                          <p:val>
                                            <p:fltVal val="0"/>
                                          </p:val>
                                        </p:tav>
                                        <p:tav tm="100000">
                                          <p:val>
                                            <p:strVal val="#ppt_w"/>
                                          </p:val>
                                        </p:tav>
                                      </p:tavLst>
                                    </p:anim>
                                    <p:anim calcmode="lin" valueType="num">
                                      <p:cBhvr>
                                        <p:cTn id="13" dur="500" fill="hold"/>
                                        <p:tgtEl>
                                          <p:spTgt spid="2458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74"/>
                                          </p:stCondLst>
                                        </p:cTn>
                                        <p:tgtEl>
                                          <p:spTgt spid="24578">
                                            <p:bg/>
                                          </p:spTgt>
                                        </p:tgtEl>
                                        <p:attrNameLst>
                                          <p:attrName>style.visibility</p:attrName>
                                        </p:attrNameLst>
                                      </p:cBhvr>
                                      <p:to>
                                        <p:strVal val="visible"/>
                                      </p:to>
                                    </p:set>
                                  </p:childTnLst>
                                </p:cTn>
                              </p:par>
                            </p:childTnLst>
                          </p:cTn>
                        </p:par>
                        <p:par>
                          <p:cTn id="17" fill="hold">
                            <p:stCondLst>
                              <p:cond delay="1075"/>
                            </p:stCondLst>
                            <p:childTnLst>
                              <p:par>
                                <p:cTn id="18" presetID="1" presetClass="entr" presetSubtype="0" fill="hold" grpId="0" nodeType="afterEffect">
                                  <p:stCondLst>
                                    <p:cond delay="0"/>
                                  </p:stCondLst>
                                  <p:iterate type="lt">
                                    <p:tmAbs val="75"/>
                                  </p:iterate>
                                  <p:childTnLst>
                                    <p:set>
                                      <p:cBhvr>
                                        <p:cTn id="19" dur="1" fill="hold">
                                          <p:stCondLst>
                                            <p:cond delay="74"/>
                                          </p:stCondLst>
                                        </p:cTn>
                                        <p:tgtEl>
                                          <p:spTgt spid="24578">
                                            <p:txEl>
                                              <p:pRg st="0" end="0"/>
                                            </p:txEl>
                                          </p:spTgt>
                                        </p:tgtEl>
                                        <p:attrNameLst>
                                          <p:attrName>style.visibility</p:attrName>
                                        </p:attrNameLst>
                                      </p:cBhvr>
                                      <p:to>
                                        <p:strVal val="visible"/>
                                      </p:to>
                                    </p:set>
                                  </p:childTnLst>
                                </p:cTn>
                              </p:par>
                            </p:childTnLst>
                          </p:cTn>
                        </p:par>
                        <p:par>
                          <p:cTn id="20" fill="hold">
                            <p:stCondLst>
                              <p:cond delay="2725"/>
                            </p:stCondLst>
                            <p:childTnLst>
                              <p:par>
                                <p:cTn id="21" presetID="1" presetClass="entr" presetSubtype="0" fill="hold" grpId="0" nodeType="afterEffect">
                                  <p:stCondLst>
                                    <p:cond delay="0"/>
                                  </p:stCondLst>
                                  <p:iterate type="lt">
                                    <p:tmAbs val="75"/>
                                  </p:iterate>
                                  <p:childTnLst>
                                    <p:set>
                                      <p:cBhvr>
                                        <p:cTn id="22" dur="1" fill="hold">
                                          <p:stCondLst>
                                            <p:cond delay="74"/>
                                          </p:stCondLst>
                                        </p:cTn>
                                        <p:tgtEl>
                                          <p:spTgt spid="24578">
                                            <p:txEl>
                                              <p:pRg st="1" end="1"/>
                                            </p:txEl>
                                          </p:spTgt>
                                        </p:tgtEl>
                                        <p:attrNameLst>
                                          <p:attrName>style.visibility</p:attrName>
                                        </p:attrNameLst>
                                      </p:cBhvr>
                                      <p:to>
                                        <p:strVal val="visible"/>
                                      </p:to>
                                    </p:set>
                                  </p:childTnLst>
                                </p:cTn>
                              </p:par>
                            </p:childTnLst>
                          </p:cTn>
                        </p:par>
                        <p:par>
                          <p:cTn id="23" fill="hold">
                            <p:stCondLst>
                              <p:cond delay="4825"/>
                            </p:stCondLst>
                            <p:childTnLst>
                              <p:par>
                                <p:cTn id="24" presetID="1" presetClass="entr" presetSubtype="0" fill="hold" grpId="0" nodeType="afterEffect">
                                  <p:stCondLst>
                                    <p:cond delay="0"/>
                                  </p:stCondLst>
                                  <p:iterate type="lt">
                                    <p:tmAbs val="75"/>
                                  </p:iterate>
                                  <p:childTnLst>
                                    <p:set>
                                      <p:cBhvr>
                                        <p:cTn id="25" dur="1" fill="hold">
                                          <p:stCondLst>
                                            <p:cond delay="74"/>
                                          </p:stCondLst>
                                        </p:cTn>
                                        <p:tgtEl>
                                          <p:spTgt spid="24578">
                                            <p:txEl>
                                              <p:pRg st="2" end="2"/>
                                            </p:txEl>
                                          </p:spTgt>
                                        </p:tgtEl>
                                        <p:attrNameLst>
                                          <p:attrName>style.visibility</p:attrName>
                                        </p:attrNameLst>
                                      </p:cBhvr>
                                      <p:to>
                                        <p:strVal val="visible"/>
                                      </p:to>
                                    </p:set>
                                  </p:childTnLst>
                                </p:cTn>
                              </p:par>
                            </p:childTnLst>
                          </p:cTn>
                        </p:par>
                        <p:par>
                          <p:cTn id="26" fill="hold">
                            <p:stCondLst>
                              <p:cond delay="6325"/>
                            </p:stCondLst>
                            <p:childTnLst>
                              <p:par>
                                <p:cTn id="27" presetID="1" presetClass="entr" presetSubtype="0" fill="hold" grpId="0" nodeType="afterEffect">
                                  <p:stCondLst>
                                    <p:cond delay="0"/>
                                  </p:stCondLst>
                                  <p:iterate type="lt">
                                    <p:tmAbs val="75"/>
                                  </p:iterate>
                                  <p:childTnLst>
                                    <p:set>
                                      <p:cBhvr>
                                        <p:cTn id="28" dur="1" fill="hold">
                                          <p:stCondLst>
                                            <p:cond delay="74"/>
                                          </p:stCondLst>
                                        </p:cTn>
                                        <p:tgtEl>
                                          <p:spTgt spid="24578">
                                            <p:txEl>
                                              <p:pRg st="3" end="3"/>
                                            </p:txEl>
                                          </p:spTgt>
                                        </p:tgtEl>
                                        <p:attrNameLst>
                                          <p:attrName>style.visibility</p:attrName>
                                        </p:attrNameLst>
                                      </p:cBhvr>
                                      <p:to>
                                        <p:strVal val="visible"/>
                                      </p:to>
                                    </p:set>
                                  </p:childTnLst>
                                </p:cTn>
                              </p:par>
                            </p:childTnLst>
                          </p:cTn>
                        </p:par>
                        <p:par>
                          <p:cTn id="29" fill="hold">
                            <p:stCondLst>
                              <p:cond delay="8350"/>
                            </p:stCondLst>
                            <p:childTnLst>
                              <p:par>
                                <p:cTn id="30" presetID="1" presetClass="entr" presetSubtype="0" fill="hold" grpId="0" nodeType="afterEffect">
                                  <p:stCondLst>
                                    <p:cond delay="0"/>
                                  </p:stCondLst>
                                  <p:iterate type="lt">
                                    <p:tmAbs val="75"/>
                                  </p:iterate>
                                  <p:childTnLst>
                                    <p:set>
                                      <p:cBhvr>
                                        <p:cTn id="31" dur="1" fill="hold">
                                          <p:stCondLst>
                                            <p:cond delay="74"/>
                                          </p:stCondLst>
                                        </p:cTn>
                                        <p:tgtEl>
                                          <p:spTgt spid="24578">
                                            <p:txEl>
                                              <p:pRg st="4" end="4"/>
                                            </p:txEl>
                                          </p:spTgt>
                                        </p:tgtEl>
                                        <p:attrNameLst>
                                          <p:attrName>style.visibility</p:attrName>
                                        </p:attrNameLst>
                                      </p:cBhvr>
                                      <p:to>
                                        <p:strVal val="visible"/>
                                      </p:to>
                                    </p:set>
                                  </p:childTnLst>
                                </p:cTn>
                              </p:par>
                            </p:childTnLst>
                          </p:cTn>
                        </p:par>
                        <p:par>
                          <p:cTn id="32" fill="hold">
                            <p:stCondLst>
                              <p:cond delay="9550"/>
                            </p:stCondLst>
                            <p:childTnLst>
                              <p:par>
                                <p:cTn id="33" presetID="1" presetClass="entr" presetSubtype="0" fill="hold" grpId="0" nodeType="afterEffect">
                                  <p:stCondLst>
                                    <p:cond delay="0"/>
                                  </p:stCondLst>
                                  <p:iterate type="lt">
                                    <p:tmAbs val="75"/>
                                  </p:iterate>
                                  <p:childTnLst>
                                    <p:set>
                                      <p:cBhvr>
                                        <p:cTn id="34" dur="1" fill="hold">
                                          <p:stCondLst>
                                            <p:cond delay="74"/>
                                          </p:stCondLst>
                                        </p:cTn>
                                        <p:tgtEl>
                                          <p:spTgt spid="245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nimBg="1" autoUpdateAnimBg="0"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16013" y="2060575"/>
            <a:ext cx="6400800" cy="4495800"/>
          </a:xfrm>
          <a:prstGeom prst="rect">
            <a:avLst/>
          </a:prstGeom>
          <a:noFill/>
          <a:ln w="9525">
            <a:noFill/>
            <a:miter lim="800000"/>
            <a:headEnd/>
            <a:tailEnd/>
          </a:ln>
          <a:effectLst/>
        </p:spPr>
        <p:txBody>
          <a:bodyPr/>
          <a:lstStyle/>
          <a:p>
            <a:pPr marL="342900" indent="-342900" algn="ctr">
              <a:spcBef>
                <a:spcPct val="20000"/>
              </a:spcBef>
              <a:buFontTx/>
              <a:buChar char="•"/>
            </a:pPr>
            <a:r>
              <a:rPr lang="tr-TR" sz="3200" b="1" dirty="0"/>
              <a:t>Bu hayatı ancak bir kere yaşayacaksınız.</a:t>
            </a:r>
          </a:p>
          <a:p>
            <a:pPr marL="342900" indent="-342900" algn="ctr">
              <a:spcBef>
                <a:spcPct val="20000"/>
              </a:spcBef>
              <a:buFontTx/>
              <a:buChar char="•"/>
            </a:pPr>
            <a:r>
              <a:rPr lang="tr-TR" sz="3200" b="1" dirty="0"/>
              <a:t>Elinizden gelenin en iyisini yapmalısınız.</a:t>
            </a:r>
          </a:p>
          <a:p>
            <a:pPr marL="342900" indent="-342900" algn="ctr">
              <a:spcBef>
                <a:spcPct val="20000"/>
              </a:spcBef>
              <a:buFontTx/>
              <a:buChar char="•"/>
            </a:pPr>
            <a:r>
              <a:rPr lang="tr-TR" sz="3200" b="1" dirty="0"/>
              <a:t>Çünkü bu yoldan bir daha geçmeyeceksiniz.</a:t>
            </a:r>
          </a:p>
        </p:txBody>
      </p:sp>
      <p:sp>
        <p:nvSpPr>
          <p:cNvPr id="25603" name="WordArt 3"/>
          <p:cNvSpPr>
            <a:spLocks noChangeArrowheads="1" noChangeShapeType="1" noTextEdit="1"/>
          </p:cNvSpPr>
          <p:nvPr/>
        </p:nvSpPr>
        <p:spPr bwMode="auto">
          <a:xfrm>
            <a:off x="1692275" y="1341438"/>
            <a:ext cx="5395913" cy="1223962"/>
          </a:xfrm>
          <a:prstGeom prst="rect">
            <a:avLst/>
          </a:prstGeom>
        </p:spPr>
        <p:txBody>
          <a:bodyPr spcFirstLastPara="1" wrap="none" fromWordArt="1">
            <a:prstTxWarp prst="textArchUp">
              <a:avLst>
                <a:gd name="adj" fmla="val 10800000"/>
              </a:avLst>
            </a:prstTxWarp>
          </a:bodyPr>
          <a:lstStyle/>
          <a:p>
            <a:pPr algn="ctr"/>
            <a:r>
              <a:rPr lang="tr-TR" sz="3600" kern="10" dirty="0">
                <a:ln w="9525">
                  <a:solidFill>
                    <a:srgbClr val="000000"/>
                  </a:solidFill>
                  <a:round/>
                  <a:headEnd/>
                  <a:tailEnd/>
                </a:ln>
                <a:solidFill>
                  <a:srgbClr val="000000"/>
                </a:solidFill>
                <a:latin typeface="Arial Black"/>
              </a:rPr>
              <a:t>Unutmamalı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75"/>
                                  </p:iterate>
                                  <p:childTnLst>
                                    <p:set>
                                      <p:cBhvr>
                                        <p:cTn id="11" dur="1" fill="hold">
                                          <p:stCondLst>
                                            <p:cond delay="74"/>
                                          </p:stCondLst>
                                        </p:cTn>
                                        <p:tgtEl>
                                          <p:spTgt spid="25602">
                                            <p:txEl>
                                              <p:pRg st="0" end="0"/>
                                            </p:txEl>
                                          </p:spTgt>
                                        </p:tgtEl>
                                        <p:attrNameLst>
                                          <p:attrName>style.visibility</p:attrName>
                                        </p:attrNameLst>
                                      </p:cBhvr>
                                      <p:to>
                                        <p:strVal val="visible"/>
                                      </p:to>
                                    </p:set>
                                  </p:childTnLst>
                                </p:cTn>
                              </p:par>
                            </p:childTnLst>
                          </p:cTn>
                        </p:par>
                        <p:par>
                          <p:cTn id="12" fill="hold">
                            <p:stCondLst>
                              <p:cond delay="3125"/>
                            </p:stCondLst>
                            <p:childTnLst>
                              <p:par>
                                <p:cTn id="13" presetID="1" presetClass="entr" presetSubtype="0" fill="hold" grpId="0" nodeType="afterEffect">
                                  <p:stCondLst>
                                    <p:cond delay="0"/>
                                  </p:stCondLst>
                                  <p:iterate type="lt">
                                    <p:tmAbs val="75"/>
                                  </p:iterate>
                                  <p:childTnLst>
                                    <p:set>
                                      <p:cBhvr>
                                        <p:cTn id="14" dur="1" fill="hold">
                                          <p:stCondLst>
                                            <p:cond delay="74"/>
                                          </p:stCondLst>
                                        </p:cTn>
                                        <p:tgtEl>
                                          <p:spTgt spid="25602">
                                            <p:txEl>
                                              <p:pRg st="1" end="1"/>
                                            </p:txEl>
                                          </p:spTgt>
                                        </p:tgtEl>
                                        <p:attrNameLst>
                                          <p:attrName>style.visibility</p:attrName>
                                        </p:attrNameLst>
                                      </p:cBhvr>
                                      <p:to>
                                        <p:strVal val="visible"/>
                                      </p:to>
                                    </p:set>
                                  </p:childTnLst>
                                </p:cTn>
                              </p:par>
                            </p:childTnLst>
                          </p:cTn>
                        </p:par>
                        <p:par>
                          <p:cTn id="15" fill="hold">
                            <p:stCondLst>
                              <p:cond delay="5975"/>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advAuto="0"/>
      <p:bldP spid="2560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Font typeface="Wingdings" pitchFamily="2" charset="2"/>
              <a:buChar char="ü"/>
            </a:pPr>
            <a:r>
              <a:rPr lang="tr-TR" dirty="0" smtClean="0"/>
              <a:t>Kendinizi tanıma,</a:t>
            </a:r>
          </a:p>
          <a:p>
            <a:pPr>
              <a:buFont typeface="Wingdings" pitchFamily="2" charset="2"/>
              <a:buChar char="ü"/>
            </a:pPr>
            <a:r>
              <a:rPr lang="tr-TR" dirty="0" smtClean="0"/>
              <a:t>Gerçekçi ve doğru hedefler belirlemede,</a:t>
            </a:r>
          </a:p>
          <a:p>
            <a:pPr>
              <a:buFont typeface="Wingdings" pitchFamily="2" charset="2"/>
              <a:buChar char="ü"/>
            </a:pPr>
            <a:r>
              <a:rPr lang="tr-TR" dirty="0" smtClean="0"/>
              <a:t>Alan seçiminde,</a:t>
            </a:r>
          </a:p>
          <a:p>
            <a:pPr>
              <a:buFont typeface="Wingdings" pitchFamily="2" charset="2"/>
              <a:buChar char="ü"/>
            </a:pPr>
            <a:r>
              <a:rPr lang="tr-TR" dirty="0" smtClean="0"/>
              <a:t>Meslek belirlemede</a:t>
            </a:r>
          </a:p>
          <a:p>
            <a:pPr>
              <a:buFont typeface="Wingdings" pitchFamily="2" charset="2"/>
              <a:buChar char="ü"/>
            </a:pPr>
            <a:r>
              <a:rPr lang="tr-TR" dirty="0" smtClean="0"/>
              <a:t>Kısacası kariyer planlama sürecinin her aşamasında desteğe ihtiyaç duyduğunuzda </a:t>
            </a:r>
            <a:r>
              <a:rPr lang="tr-TR" u="sng" dirty="0" smtClean="0">
                <a:solidFill>
                  <a:srgbClr val="FF0000"/>
                </a:solidFill>
              </a:rPr>
              <a:t>REHBERLİK</a:t>
            </a:r>
            <a:r>
              <a:rPr lang="tr-TR" u="sng" dirty="0" smtClean="0"/>
              <a:t> servisine </a:t>
            </a:r>
            <a:r>
              <a:rPr lang="tr-TR" dirty="0" smtClean="0"/>
              <a:t>mutlaka başvurun.</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76000"/>
                    </a14:imgEffect>
                  </a14:imgLayer>
                </a14:imgProps>
              </a:ext>
              <a:ext uri="{28A0092B-C50C-407E-A947-70E740481C1C}">
                <a14:useLocalDpi xmlns:a14="http://schemas.microsoft.com/office/drawing/2010/main" xmlns="" val="0"/>
              </a:ext>
            </a:extLst>
          </a:blip>
          <a:stretch>
            <a:fillRect/>
          </a:stretch>
        </p:blipFill>
        <p:spPr>
          <a:xfrm>
            <a:off x="395536" y="836712"/>
            <a:ext cx="8640960" cy="5616624"/>
          </a:xfrm>
          <a:prstGeom prst="rect">
            <a:avLst/>
          </a:prstGeom>
        </p:spPr>
      </p:pic>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p:txBody>
          <a:bodyPr/>
          <a:lstStyle/>
          <a:p>
            <a:pPr marL="0" indent="0">
              <a:buNone/>
            </a:pPr>
            <a:r>
              <a:rPr lang="tr-TR" dirty="0" smtClean="0"/>
              <a:t>Kariyer: Bir ömür yaşanan olaylar dizisi, bireyin meslek ve diğer yaşam rollerinin birbirini etkilemesi ve izlemesi sonucu oluşan genel örüntü ve gelişim çizgisinde, özellikle iş ve mesleğe ilişkin rollerinde ilerleme, duraklama ve gerilemeleri de içeren bir süreçtir.</a:t>
            </a:r>
            <a:endParaRPr lang="tr-TR" dirty="0"/>
          </a:p>
        </p:txBody>
      </p:sp>
    </p:spTree>
    <p:extLst>
      <p:ext uri="{BB962C8B-B14F-4D97-AF65-F5344CB8AC3E}">
        <p14:creationId xmlns:p14="http://schemas.microsoft.com/office/powerpoint/2010/main" xmlns="" val="248553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sp>
        <p:nvSpPr>
          <p:cNvPr id="2" name="İçerik Yer Tutucusu 1"/>
          <p:cNvSpPr>
            <a:spLocks noGrp="1"/>
          </p:cNvSpPr>
          <p:nvPr>
            <p:ph idx="1"/>
          </p:nvPr>
        </p:nvSpPr>
        <p:spPr>
          <a:xfrm>
            <a:off x="872067" y="1268760"/>
            <a:ext cx="7408333" cy="3096345"/>
          </a:xfrm>
        </p:spPr>
        <p:txBody>
          <a:bodyPr>
            <a:normAutofit fontScale="92500" lnSpcReduction="10000"/>
          </a:bodyPr>
          <a:lstStyle/>
          <a:p>
            <a:pPr marL="0" indent="0">
              <a:buNone/>
            </a:pPr>
            <a:r>
              <a:rPr lang="tr-TR" dirty="0"/>
              <a:t> </a:t>
            </a:r>
            <a:endParaRPr lang="tr-TR" dirty="0" smtClean="0"/>
          </a:p>
          <a:p>
            <a:pPr marL="0" indent="0">
              <a:buNone/>
            </a:pPr>
            <a:endParaRPr lang="tr-TR" dirty="0"/>
          </a:p>
          <a:p>
            <a:pPr marL="0" indent="0">
              <a:buNone/>
            </a:pPr>
            <a:r>
              <a:rPr lang="tr-TR" sz="3200" dirty="0" smtClean="0"/>
              <a:t>Meslek </a:t>
            </a:r>
            <a:r>
              <a:rPr lang="tr-TR" sz="3200" dirty="0"/>
              <a:t>seçimi, bireyin meslekleri çeşitli özellikleriyle değerlendirip kendi ihtiyaçları ve öncelikleri doğrultusunda istenilir yönleri çok, istenmeyen yönleri az olan birine yönelmeye karar </a:t>
            </a:r>
            <a:r>
              <a:rPr lang="tr-TR" sz="3200" dirty="0" smtClean="0"/>
              <a:t>vermesidir.</a:t>
            </a:r>
            <a:endParaRPr lang="tr-TR" sz="3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1920" y="3789040"/>
            <a:ext cx="3528392" cy="2304256"/>
          </a:xfrm>
          <a:prstGeom prst="rect">
            <a:avLst/>
          </a:prstGeom>
        </p:spPr>
      </p:pic>
    </p:spTree>
    <p:extLst>
      <p:ext uri="{BB962C8B-B14F-4D97-AF65-F5344CB8AC3E}">
        <p14:creationId xmlns:p14="http://schemas.microsoft.com/office/powerpoint/2010/main" xmlns="" val="194874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a:bodyPr>
          <a:lstStyle/>
          <a:p>
            <a:pPr marL="0" indent="0">
              <a:buNone/>
            </a:pPr>
            <a:r>
              <a:rPr lang="tr-TR" sz="3200" dirty="0" smtClean="0"/>
              <a:t>Meslek seçerken kendini iyi hissedeceği, iyi ifade edebileceği, kişisel özelliklerini ortaya koyabileceği bir seçim yapmalıdırlar.</a:t>
            </a:r>
            <a:endParaRPr lang="tr-TR" sz="3200" dirty="0"/>
          </a:p>
        </p:txBody>
      </p:sp>
    </p:spTree>
    <p:extLst>
      <p:ext uri="{BB962C8B-B14F-4D97-AF65-F5344CB8AC3E}">
        <p14:creationId xmlns:p14="http://schemas.microsoft.com/office/powerpoint/2010/main" xmlns="" val="3577877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190</TotalTime>
  <Words>2072</Words>
  <Application>Microsoft Office PowerPoint</Application>
  <PresentationFormat>Ekran Gösterisi (4:3)</PresentationFormat>
  <Paragraphs>367</Paragraphs>
  <Slides>69</Slides>
  <Notes>0</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NewsPrint</vt:lpstr>
      <vt:lpstr>                  MESLEK SEÇİMİ VE KARİYER PLANLAMA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Meslek Seçimi ve Kariyer Gelişimi Sürecinde Etkili Olan Faktörler</vt:lpstr>
      <vt:lpstr>Yetenek</vt:lpstr>
      <vt:lpstr>Slayt 23</vt:lpstr>
      <vt:lpstr>Slayt 24</vt:lpstr>
      <vt:lpstr>Slayt 25</vt:lpstr>
      <vt:lpstr>Slayt 26</vt:lpstr>
      <vt:lpstr>Slayt 27</vt:lpstr>
      <vt:lpstr>Slayt 28</vt:lpstr>
      <vt:lpstr>Slayt 29</vt:lpstr>
      <vt:lpstr>Slayt 30</vt:lpstr>
      <vt:lpstr>Slayt 31</vt:lpstr>
      <vt:lpstr>Bu zekanın özündeki yeterlikler</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İlgi</vt:lpstr>
      <vt:lpstr>Meslek Değerleri</vt:lpstr>
      <vt:lpstr>Slayt 54</vt:lpstr>
      <vt:lpstr>Aile</vt:lpstr>
      <vt:lpstr>Sosyo-ekonomik Düzey</vt:lpstr>
      <vt:lpstr>Cinsiyet</vt:lpstr>
      <vt:lpstr>Meslek Seçim Süreci</vt:lpstr>
      <vt:lpstr>Slayt 59</vt:lpstr>
      <vt:lpstr>Slayt 60</vt:lpstr>
      <vt:lpstr>Slayt 61</vt:lpstr>
      <vt:lpstr>Slayt 62</vt:lpstr>
      <vt:lpstr>Slayt 63</vt:lpstr>
      <vt:lpstr>Slayt 64</vt:lpstr>
      <vt:lpstr>Slayt 65</vt:lpstr>
      <vt:lpstr>Slayt 66</vt:lpstr>
      <vt:lpstr>Slayt 67</vt:lpstr>
      <vt:lpstr>Slayt 68</vt:lpstr>
      <vt:lpstr>Slayt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Serkan</cp:lastModifiedBy>
  <cp:revision>23</cp:revision>
  <dcterms:created xsi:type="dcterms:W3CDTF">2015-02-03T07:41:36Z</dcterms:created>
  <dcterms:modified xsi:type="dcterms:W3CDTF">2015-12-17T08:29:09Z</dcterms:modified>
</cp:coreProperties>
</file>